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notesSlides/notesSlide357.xml" ContentType="application/vnd.openxmlformats-officedocument.presentationml.notesSlide+xml"/>
  <Override PartName="/ppt/notesSlides/notesSlide3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6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614"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615"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616"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617"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618"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619"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20" r:id="rId36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5" roundtripDataSignature="AMtx7mi3tzKSiYX6dS0GW45TvgVz7X+0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slide" Target="slides/slide322.xml"/><Relationship Id="rId366" Type="http://schemas.openxmlformats.org/officeDocument/2006/relationships/presProps" Target="presProps.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slide" Target="slides/slide333.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slide" Target="slides/slide302.xml"/><Relationship Id="rId346" Type="http://schemas.openxmlformats.org/officeDocument/2006/relationships/slide" Target="slides/slide344.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slide" Target="slides/slide313.xml"/><Relationship Id="rId357" Type="http://schemas.openxmlformats.org/officeDocument/2006/relationships/slide" Target="slides/slide355.xml"/><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slide" Target="slides/slide324.xml"/><Relationship Id="rId65" Type="http://schemas.openxmlformats.org/officeDocument/2006/relationships/slide" Target="slides/slide63.xml"/><Relationship Id="rId130" Type="http://schemas.openxmlformats.org/officeDocument/2006/relationships/slide" Target="slides/slide128.xml"/><Relationship Id="rId368" Type="http://schemas.openxmlformats.org/officeDocument/2006/relationships/theme" Target="theme/theme1.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37" Type="http://schemas.openxmlformats.org/officeDocument/2006/relationships/slide" Target="slides/slide335.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slide" Target="slides/slide304.xml"/><Relationship Id="rId45" Type="http://schemas.openxmlformats.org/officeDocument/2006/relationships/slide" Target="slides/slide43.xml"/><Relationship Id="rId87" Type="http://schemas.openxmlformats.org/officeDocument/2006/relationships/slide" Target="slides/slide85.xml"/><Relationship Id="rId110" Type="http://schemas.openxmlformats.org/officeDocument/2006/relationships/slide" Target="slides/slide108.xml"/><Relationship Id="rId348" Type="http://schemas.openxmlformats.org/officeDocument/2006/relationships/slide" Target="slides/slide346.xml"/><Relationship Id="rId152" Type="http://schemas.openxmlformats.org/officeDocument/2006/relationships/slide" Target="slides/slide150.xml"/><Relationship Id="rId194" Type="http://schemas.openxmlformats.org/officeDocument/2006/relationships/slide" Target="slides/slide192.xml"/><Relationship Id="rId208" Type="http://schemas.openxmlformats.org/officeDocument/2006/relationships/slide" Target="slides/slide206.xml"/><Relationship Id="rId261" Type="http://schemas.openxmlformats.org/officeDocument/2006/relationships/slide" Target="slides/slide259.xml"/><Relationship Id="rId14" Type="http://schemas.openxmlformats.org/officeDocument/2006/relationships/slide" Target="slides/slide12.xml"/><Relationship Id="rId56" Type="http://schemas.openxmlformats.org/officeDocument/2006/relationships/slide" Target="slides/slide54.xml"/><Relationship Id="rId317" Type="http://schemas.openxmlformats.org/officeDocument/2006/relationships/slide" Target="slides/slide315.xml"/><Relationship Id="rId359" Type="http://schemas.openxmlformats.org/officeDocument/2006/relationships/slide" Target="slides/slide357.xml"/><Relationship Id="rId98" Type="http://schemas.openxmlformats.org/officeDocument/2006/relationships/slide" Target="slides/slide96.xml"/><Relationship Id="rId121" Type="http://schemas.openxmlformats.org/officeDocument/2006/relationships/slide" Target="slides/slide119.xml"/><Relationship Id="rId163" Type="http://schemas.openxmlformats.org/officeDocument/2006/relationships/slide" Target="slides/slide161.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67" Type="http://schemas.openxmlformats.org/officeDocument/2006/relationships/slide" Target="slides/slide65.xml"/><Relationship Id="rId272" Type="http://schemas.openxmlformats.org/officeDocument/2006/relationships/slide" Target="slides/slide270.xml"/><Relationship Id="rId328" Type="http://schemas.openxmlformats.org/officeDocument/2006/relationships/slide" Target="slides/slide326.xml"/><Relationship Id="rId132" Type="http://schemas.openxmlformats.org/officeDocument/2006/relationships/slide" Target="slides/slide130.xml"/><Relationship Id="rId174" Type="http://schemas.openxmlformats.org/officeDocument/2006/relationships/slide" Target="slides/slide172.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slide" Target="slides/slide316.xml"/><Relationship Id="rId339" Type="http://schemas.openxmlformats.org/officeDocument/2006/relationships/slide" Target="slides/slide337.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350" Type="http://schemas.openxmlformats.org/officeDocument/2006/relationships/slide" Target="slides/slide348.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308" Type="http://schemas.openxmlformats.org/officeDocument/2006/relationships/slide" Target="slides/slide306.xml"/><Relationship Id="rId329" Type="http://schemas.openxmlformats.org/officeDocument/2006/relationships/slide" Target="slides/slide327.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340" Type="http://schemas.openxmlformats.org/officeDocument/2006/relationships/slide" Target="slides/slide338.xml"/><Relationship Id="rId361" Type="http://schemas.openxmlformats.org/officeDocument/2006/relationships/notesMaster" Target="notesMasters/notesMaster1.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slide" Target="slides/slide317.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slide" Target="slides/slide328.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351" Type="http://schemas.openxmlformats.org/officeDocument/2006/relationships/slide" Target="slides/slide349.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309" Type="http://schemas.openxmlformats.org/officeDocument/2006/relationships/slide" Target="slides/slide307.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slide" Target="slides/slide318.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341" Type="http://schemas.openxmlformats.org/officeDocument/2006/relationships/slide" Target="slides/slide339.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slide" Target="slides/slide308.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slide" Target="slides/slide329.xml"/><Relationship Id="rId352" Type="http://schemas.openxmlformats.org/officeDocument/2006/relationships/slide" Target="slides/slide350.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slide" Target="slides/slide319.xml"/><Relationship Id="rId342" Type="http://schemas.openxmlformats.org/officeDocument/2006/relationships/slide" Target="slides/slide340.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slide" Target="slides/slide309.xml"/><Relationship Id="rId332" Type="http://schemas.openxmlformats.org/officeDocument/2006/relationships/slide" Target="slides/slide330.xml"/><Relationship Id="rId353" Type="http://schemas.openxmlformats.org/officeDocument/2006/relationships/slide" Target="slides/slide351.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322" Type="http://schemas.openxmlformats.org/officeDocument/2006/relationships/slide" Target="slides/slide320.xml"/><Relationship Id="rId343" Type="http://schemas.openxmlformats.org/officeDocument/2006/relationships/slide" Target="slides/slide341.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slide" Target="slides/slide310.xml"/><Relationship Id="rId333" Type="http://schemas.openxmlformats.org/officeDocument/2006/relationships/slide" Target="slides/slide331.xml"/><Relationship Id="rId354" Type="http://schemas.openxmlformats.org/officeDocument/2006/relationships/slide" Target="slides/slide352.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slide" Target="slides/slide300.xml"/><Relationship Id="rId323" Type="http://schemas.openxmlformats.org/officeDocument/2006/relationships/slide" Target="slides/slide321.xml"/><Relationship Id="rId344" Type="http://schemas.openxmlformats.org/officeDocument/2006/relationships/slide" Target="slides/slide342.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365" Type="http://customschemas.google.com/relationships/presentationmetadata" Target="metadata"/><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slide" Target="slides/slide31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slide" Target="slides/slide332.xml"/><Relationship Id="rId355" Type="http://schemas.openxmlformats.org/officeDocument/2006/relationships/slide" Target="slides/slide353.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slide" Target="slides/slide30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345" Type="http://schemas.openxmlformats.org/officeDocument/2006/relationships/slide" Target="slides/slide343.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slide" Target="slides/slide312.xml"/><Relationship Id="rId356" Type="http://schemas.openxmlformats.org/officeDocument/2006/relationships/slide" Target="slides/slide354.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slide" Target="slides/slide323.xml"/><Relationship Id="rId367" Type="http://schemas.openxmlformats.org/officeDocument/2006/relationships/viewProps" Target="viewProps.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slide" Target="slides/slide334.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slide" Target="slides/slide303.xml"/><Relationship Id="rId347" Type="http://schemas.openxmlformats.org/officeDocument/2006/relationships/slide" Target="slides/slide345.xml"/><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slide" Target="slides/slide314.xml"/><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358" Type="http://schemas.openxmlformats.org/officeDocument/2006/relationships/slide" Target="slides/slide356.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 Id="rId24" Type="http://schemas.openxmlformats.org/officeDocument/2006/relationships/slide" Target="slides/slide22.xml"/><Relationship Id="rId66" Type="http://schemas.openxmlformats.org/officeDocument/2006/relationships/slide" Target="slides/slide64.xml"/><Relationship Id="rId131" Type="http://schemas.openxmlformats.org/officeDocument/2006/relationships/slide" Target="slides/slide129.xml"/><Relationship Id="rId327" Type="http://schemas.openxmlformats.org/officeDocument/2006/relationships/slide" Target="slides/slide325.xml"/><Relationship Id="rId369" Type="http://schemas.openxmlformats.org/officeDocument/2006/relationships/tableStyles" Target="tableStyles.xml"/><Relationship Id="rId173" Type="http://schemas.openxmlformats.org/officeDocument/2006/relationships/slide" Target="slides/slide171.xml"/><Relationship Id="rId229" Type="http://schemas.openxmlformats.org/officeDocument/2006/relationships/slide" Target="slides/slide227.xml"/><Relationship Id="rId240" Type="http://schemas.openxmlformats.org/officeDocument/2006/relationships/slide" Target="slides/slide238.xml"/><Relationship Id="rId35" Type="http://schemas.openxmlformats.org/officeDocument/2006/relationships/slide" Target="slides/slide33.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38" Type="http://schemas.openxmlformats.org/officeDocument/2006/relationships/slide" Target="slides/slide336.xml"/><Relationship Id="rId8" Type="http://schemas.openxmlformats.org/officeDocument/2006/relationships/slide" Target="slides/slide6.xml"/><Relationship Id="rId142" Type="http://schemas.openxmlformats.org/officeDocument/2006/relationships/slide" Target="slides/slide140.xml"/><Relationship Id="rId184" Type="http://schemas.openxmlformats.org/officeDocument/2006/relationships/slide" Target="slides/slide182.xml"/><Relationship Id="rId251" Type="http://schemas.openxmlformats.org/officeDocument/2006/relationships/slide" Target="slides/slide249.xml"/><Relationship Id="rId46" Type="http://schemas.openxmlformats.org/officeDocument/2006/relationships/slide" Target="slides/slide44.xml"/><Relationship Id="rId293" Type="http://schemas.openxmlformats.org/officeDocument/2006/relationships/slide" Target="slides/slide291.xml"/><Relationship Id="rId307" Type="http://schemas.openxmlformats.org/officeDocument/2006/relationships/slide" Target="slides/slide305.xml"/><Relationship Id="rId349" Type="http://schemas.openxmlformats.org/officeDocument/2006/relationships/slide" Target="slides/slide347.xml"/><Relationship Id="rId88" Type="http://schemas.openxmlformats.org/officeDocument/2006/relationships/slide" Target="slides/slide86.xml"/><Relationship Id="rId111" Type="http://schemas.openxmlformats.org/officeDocument/2006/relationships/slide" Target="slides/slide109.xml"/><Relationship Id="rId153" Type="http://schemas.openxmlformats.org/officeDocument/2006/relationships/slide" Target="slides/slide151.xml"/><Relationship Id="rId195" Type="http://schemas.openxmlformats.org/officeDocument/2006/relationships/slide" Target="slides/slide193.xml"/><Relationship Id="rId209" Type="http://schemas.openxmlformats.org/officeDocument/2006/relationships/slide" Target="slides/slide207.xml"/><Relationship Id="rId360" Type="http://schemas.openxmlformats.org/officeDocument/2006/relationships/slide" Target="slides/slide3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solid has molecules that are tightly packed together in a fixed pattern. The molecules in a solid cannot move around.</a:t>
            </a:r>
            <a:endParaRPr/>
          </a:p>
          <a:p>
            <a:pPr marL="0" lvl="0" indent="0" algn="l" rtl="0">
              <a:lnSpc>
                <a:spcPct val="100000"/>
              </a:lnSpc>
              <a:spcBef>
                <a:spcPts val="0"/>
              </a:spcBef>
              <a:spcAft>
                <a:spcPts val="0"/>
              </a:spcAft>
              <a:buSzPts val="1400"/>
              <a:buNone/>
            </a:pPr>
            <a:endParaRPr/>
          </a:p>
        </p:txBody>
      </p:sp>
      <p:sp>
        <p:nvSpPr>
          <p:cNvPr id="266" name="Google Shape;26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learn about surface tension. </a:t>
            </a:r>
            <a:endParaRPr/>
          </a:p>
        </p:txBody>
      </p:sp>
      <p:sp>
        <p:nvSpPr>
          <p:cNvPr id="1183" name="Google Shape;1183;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1192" name="Google Shape;119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surface tension, and why it is a property of water</a:t>
            </a:r>
            <a:endParaRPr/>
          </a:p>
          <a:p>
            <a:pPr marL="0" lvl="0" indent="0" algn="l" rtl="0">
              <a:lnSpc>
                <a:spcPct val="100000"/>
              </a:lnSpc>
              <a:spcBef>
                <a:spcPts val="0"/>
              </a:spcBef>
              <a:spcAft>
                <a:spcPts val="0"/>
              </a:spcAft>
              <a:buSzPts val="1400"/>
              <a:buNone/>
            </a:pPr>
            <a:endParaRPr/>
          </a:p>
        </p:txBody>
      </p:sp>
      <p:sp>
        <p:nvSpPr>
          <p:cNvPr id="1201" name="Google Shape;120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9" name="Google Shape;1209;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210" name="Google Shape;1210;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atom is the smallest whole unit of matter. A</a:t>
            </a:r>
            <a:r>
              <a:rPr lang="en-US" sz="1200">
                <a:solidFill>
                  <a:schemeClr val="dk1"/>
                </a:solidFill>
                <a:latin typeface="Calibri"/>
                <a:ea typeface="Calibri"/>
                <a:cs typeface="Calibri"/>
                <a:sym typeface="Calibri"/>
              </a:rPr>
              <a:t>ll matter is made up of atoms. </a:t>
            </a:r>
            <a:endParaRPr sz="1200">
              <a:solidFill>
                <a:schemeClr val="dk1"/>
              </a:solidFill>
              <a:latin typeface="Calibri"/>
              <a:ea typeface="Calibri"/>
              <a:cs typeface="Calibri"/>
              <a:sym typeface="Calibri"/>
            </a:endParaRPr>
          </a:p>
        </p:txBody>
      </p:sp>
      <p:sp>
        <p:nvSpPr>
          <p:cNvPr id="1216" name="Google Shape;121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1224" name="Google Shape;1224;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8" name="Google Shape;1238;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An element is a pure substance containing only one type of atom</a:t>
            </a:r>
            <a:endParaRPr/>
          </a:p>
        </p:txBody>
      </p:sp>
      <p:sp>
        <p:nvSpPr>
          <p:cNvPr id="1239" name="Google Shape;1239;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7" name="Google Shape;124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A molecule is a particle containing two or more atoms of the same OR different elements. </a:t>
            </a:r>
            <a:endParaRPr/>
          </a:p>
        </p:txBody>
      </p:sp>
      <p:sp>
        <p:nvSpPr>
          <p:cNvPr id="1248" name="Google Shape;124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1256" name="Google Shape;125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 </a:t>
            </a:r>
            <a:endParaRPr/>
          </a:p>
        </p:txBody>
      </p:sp>
      <p:sp>
        <p:nvSpPr>
          <p:cNvPr id="1267" name="Google Shape;1267;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liquid has molecules that are close together but are not in a fixed pattern. The molecules in a liquid can move around.</a:t>
            </a:r>
            <a:endParaRPr/>
          </a:p>
        </p:txBody>
      </p:sp>
      <p:sp>
        <p:nvSpPr>
          <p:cNvPr id="274" name="Google Shape;274;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1" name="Google Shape;1281;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82" name="Google Shape;1282;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matter and atoms?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Atoms are the smallest unit of whole matter</a:t>
            </a:r>
            <a:r>
              <a:rPr lang="en-US"/>
              <a:t>.]</a:t>
            </a:r>
            <a:endParaRPr/>
          </a:p>
        </p:txBody>
      </p:sp>
      <p:sp>
        <p:nvSpPr>
          <p:cNvPr id="1288" name="Google Shape;1288;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an element and a molecule?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t>An element is a pure substance containing only one type of atom, but a molecule contains two or more atoms of the same or different elements.</a:t>
            </a:r>
            <a:r>
              <a:rPr lang="en-US"/>
              <a:t>]</a:t>
            </a:r>
            <a:endParaRPr/>
          </a:p>
        </p:txBody>
      </p:sp>
      <p:sp>
        <p:nvSpPr>
          <p:cNvPr id="1303" name="Google Shape;1303;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atoms bond to make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a liquid made up of 2 hydrogen atoms and 1 oxygen atom.]</a:t>
            </a:r>
            <a:endParaRPr/>
          </a:p>
        </p:txBody>
      </p:sp>
      <p:sp>
        <p:nvSpPr>
          <p:cNvPr id="1315" name="Google Shape;1315;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2" name="Google Shape;1322;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a:t>
            </a:r>
            <a:endParaRPr/>
          </a:p>
        </p:txBody>
      </p:sp>
      <p:sp>
        <p:nvSpPr>
          <p:cNvPr id="1323" name="Google Shape;1323;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surface tension..</a:t>
            </a:r>
            <a:endParaRPr/>
          </a:p>
        </p:txBody>
      </p:sp>
      <p:sp>
        <p:nvSpPr>
          <p:cNvPr id="1337" name="Google Shape;1337;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4" name="Google Shape;1344;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created when molecules in a liquid, such as water, link together by polar attraction. It is property of a liquid that lets it resist an external force.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45" name="Google Shape;1345;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dc20d58110_1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3" name="Google Shape;1353;gdc20d58110_1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54" name="Google Shape;1354;gdc20d58110_1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dc20d58110_1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gdc20d58110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surface tension?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when molecules in a liquid, such as water, link together by polar attraction. It is property of a liquid that lets it resist an external force.]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60" name="Google Shape;1360;gdc20d58110_1_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7" name="Google Shape;1367;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368" name="Google Shape;1368;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gas has molecules that are spread far apart and are constantly moving.</a:t>
            </a:r>
            <a:endParaRPr/>
          </a:p>
        </p:txBody>
      </p:sp>
      <p:sp>
        <p:nvSpPr>
          <p:cNvPr id="282" name="Google Shape;28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created by molecules linked together by polar attraction. </a:t>
            </a:r>
            <a:endParaRPr/>
          </a:p>
        </p:txBody>
      </p:sp>
      <p:sp>
        <p:nvSpPr>
          <p:cNvPr id="1375" name="Google Shape;1375;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8" name="Google Shape;1388;p3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89" name="Google Shape;1389;p3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3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surface tension and polarity?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when molecules in a liquid, such as water, link together by polar attraction.]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95" name="Google Shape;1395;p3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surface tension</a:t>
            </a:r>
            <a:r>
              <a:rPr lang="en-US"/>
              <a:t>.  </a:t>
            </a:r>
            <a:endParaRPr/>
          </a:p>
        </p:txBody>
      </p:sp>
      <p:sp>
        <p:nvSpPr>
          <p:cNvPr id="1412" name="Google Shape;1412;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8" name="Google Shape;1418;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what allows droplets of water to form. It works like a membrane around the liquid water. </a:t>
            </a:r>
            <a:endParaRPr/>
          </a:p>
        </p:txBody>
      </p:sp>
      <p:sp>
        <p:nvSpPr>
          <p:cNvPr id="1419" name="Google Shape;1419;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leaf on top of this water is resting on the surface tension. Even though the leaf’s molecules are more dense than the water’s molecules, surface tension allows the leaf to rest on top of the water. </a:t>
            </a:r>
            <a:endParaRPr/>
          </a:p>
        </p:txBody>
      </p:sp>
      <p:sp>
        <p:nvSpPr>
          <p:cNvPr id="1429" name="Google Shape;1429;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6" name="Google Shape;1436;p3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437" name="Google Shape;1437;p3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p3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How is this leaf staying on top of the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leaf on top of this water is resting on the surface tension. Even though the leaf’s molecules are more dense than the water’s molecules, surface tension allows the leaf to rest on top of the water.]</a:t>
            </a:r>
            <a:endParaRPr/>
          </a:p>
        </p:txBody>
      </p:sp>
      <p:sp>
        <p:nvSpPr>
          <p:cNvPr id="1443" name="Google Shape;1443;p3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surface tension</a:t>
            </a:r>
            <a:r>
              <a:rPr lang="en-US"/>
              <a:t>.</a:t>
            </a:r>
            <a:endParaRPr/>
          </a:p>
        </p:txBody>
      </p:sp>
      <p:sp>
        <p:nvSpPr>
          <p:cNvPr id="1451" name="Google Shape;1451;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Floating in water is not the same as surface tension. Floating also has to do with an upward force and not surface tension, so this is not an example of surface tension. </a:t>
            </a:r>
            <a:endParaRPr/>
          </a:p>
        </p:txBody>
      </p:sp>
      <p:sp>
        <p:nvSpPr>
          <p:cNvPr id="1458" name="Google Shape;1458;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Density is the mass per unit of volume of a substance. This will always remain constant---or the same---for a compound or element. </a:t>
            </a:r>
            <a:endParaRPr/>
          </a:p>
        </p:txBody>
      </p:sp>
      <p:sp>
        <p:nvSpPr>
          <p:cNvPr id="290" name="Google Shape;29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5" name="Google Shape;1465;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466" name="Google Shape;1466;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p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1" name="Google Shape;1471;p3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Why is floating not an example of surface tension?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[Floating in water is not the same as surface tension. Floating also has to do with an upward force and not surface tension, so this is not an example of surface tension.]</a:t>
            </a:r>
            <a:endParaRPr/>
          </a:p>
        </p:txBody>
      </p:sp>
      <p:sp>
        <p:nvSpPr>
          <p:cNvPr id="1472" name="Google Shape;1472;p3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8" name="Google Shape;1478;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surface tension?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when molecules in a liquid, such as water, link together by polar attraction.]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479" name="Google Shape;1479;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6" name="Google Shape;1486;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surface tension created?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by molecules linked together by polar attraction.]</a:t>
            </a:r>
            <a:endParaRPr/>
          </a:p>
        </p:txBody>
      </p:sp>
      <p:sp>
        <p:nvSpPr>
          <p:cNvPr id="1487" name="Google Shape;1487;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0" name="Google Shape;1500;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floating the same as surface tension? Why or why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[Floating in water is not the same as surface tension. Floating also has to do with an upward force and not surface tension, so this is not an example of surface tension.]</a:t>
            </a:r>
            <a:endParaRPr/>
          </a:p>
        </p:txBody>
      </p:sp>
      <p:sp>
        <p:nvSpPr>
          <p:cNvPr id="1501" name="Google Shape;1501;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8" name="Google Shape;1508;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509" name="Google Shape;1509;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5" name="Google Shape;1515;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created when molecules in a liquid, such as water, link together by polar attraction. It is a property of a liquid that lets it resist an external force.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516" name="Google Shape;1516;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3" name="Google Shape;1523;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4" name="Google Shape;1524;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3" name="Google Shape;1533;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1534" name="Google Shape;1534;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543" name="Google Shape;1543;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something is heavy and compact, or doesn’t take up a lot of space, then it has high density </a:t>
            </a:r>
            <a:endParaRPr/>
          </a:p>
        </p:txBody>
      </p:sp>
      <p:sp>
        <p:nvSpPr>
          <p:cNvPr id="298" name="Google Shape;29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7" name="Google Shape;1557;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558" name="Google Shape;1558;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learn about the three properties of water.</a:t>
            </a:r>
            <a:endParaRPr/>
          </a:p>
        </p:txBody>
      </p:sp>
      <p:sp>
        <p:nvSpPr>
          <p:cNvPr id="1588" name="Google Shape;1588;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5" name="Google Shape;1595;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have learned about the first property of water: surface tension, now we are going to focus on adhesion.</a:t>
            </a:r>
            <a:endParaRPr/>
          </a:p>
        </p:txBody>
      </p:sp>
      <p:sp>
        <p:nvSpPr>
          <p:cNvPr id="1596" name="Google Shape;1596;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4" name="Google Shape;1604;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1605" name="Google Shape;1605;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3" name="Google Shape;1613;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water and the properties of water. This will also help us think about our big question. </a:t>
            </a:r>
            <a:endParaRPr/>
          </a:p>
        </p:txBody>
      </p:sp>
      <p:sp>
        <p:nvSpPr>
          <p:cNvPr id="1614" name="Google Shape;1614;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2" name="Google Shape;1622;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623" name="Google Shape;1623;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8" name="Google Shape;1628;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atom is the smallest whole unit of matter. A</a:t>
            </a:r>
            <a:r>
              <a:rPr lang="en-US" sz="1200">
                <a:solidFill>
                  <a:schemeClr val="dk1"/>
                </a:solidFill>
                <a:latin typeface="Calibri"/>
                <a:ea typeface="Calibri"/>
                <a:cs typeface="Calibri"/>
                <a:sym typeface="Calibri"/>
              </a:rPr>
              <a:t>ll matter is made up of atoms. </a:t>
            </a:r>
            <a:endParaRPr sz="1200">
              <a:solidFill>
                <a:schemeClr val="dk1"/>
              </a:solidFill>
              <a:latin typeface="Calibri"/>
              <a:ea typeface="Calibri"/>
              <a:cs typeface="Calibri"/>
              <a:sym typeface="Calibri"/>
            </a:endParaRPr>
          </a:p>
        </p:txBody>
      </p:sp>
      <p:sp>
        <p:nvSpPr>
          <p:cNvPr id="1629" name="Google Shape;1629;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6" name="Google Shape;1636;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1637" name="Google Shape;1637;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1" name="Google Shape;1651;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An element is a pure substance containing only one type of atom</a:t>
            </a:r>
            <a:endParaRPr/>
          </a:p>
        </p:txBody>
      </p:sp>
      <p:sp>
        <p:nvSpPr>
          <p:cNvPr id="1652" name="Google Shape;1652;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If an object takes up space but is light, then it has low density. Think about a pillow. A pillow is bigger than a brick (takes up more space), but it is much lighter than a brick so it has lower density. </a:t>
            </a:r>
            <a:endParaRPr/>
          </a:p>
        </p:txBody>
      </p:sp>
      <p:sp>
        <p:nvSpPr>
          <p:cNvPr id="306" name="Google Shape;30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0" name="Google Shape;1660;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A molecule is a particle containing two or more atoms of the same OR different elements. </a:t>
            </a:r>
            <a:endParaRPr/>
          </a:p>
          <a:p>
            <a:pPr marL="0" lvl="0" indent="0" algn="l" rtl="0">
              <a:lnSpc>
                <a:spcPct val="100000"/>
              </a:lnSpc>
              <a:spcBef>
                <a:spcPts val="0"/>
              </a:spcBef>
              <a:spcAft>
                <a:spcPts val="0"/>
              </a:spcAft>
              <a:buSzPts val="1400"/>
              <a:buNone/>
            </a:pPr>
            <a:endParaRPr/>
          </a:p>
        </p:txBody>
      </p:sp>
      <p:sp>
        <p:nvSpPr>
          <p:cNvPr id="1661" name="Google Shape;1661;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8" name="Google Shape;1668;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1669" name="Google Shape;1669;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9" name="Google Shape;1679;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 </a:t>
            </a:r>
            <a:endParaRPr/>
          </a:p>
        </p:txBody>
      </p:sp>
      <p:sp>
        <p:nvSpPr>
          <p:cNvPr id="1680" name="Google Shape;1680;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4" name="Google Shape;1694;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created when molecules in a liquid, such as water, link together by polar attraction. It is a property of liquid that lets it resist an external force.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695" name="Google Shape;1695;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0"/>
        <p:cNvGrpSpPr/>
        <p:nvPr/>
      </p:nvGrpSpPr>
      <p:grpSpPr>
        <a:xfrm>
          <a:off x="0" y="0"/>
          <a:ext cx="0" cy="0"/>
          <a:chOff x="0" y="0"/>
          <a:chExt cx="0" cy="0"/>
        </a:xfrm>
      </p:grpSpPr>
      <p:sp>
        <p:nvSpPr>
          <p:cNvPr id="1701" name="Google Shape;1701;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2" name="Google Shape;1702;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703" name="Google Shape;1703;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8" name="Google Shape;1708;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matter and atoms?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Atoms are the smallest unit of whole matter</a:t>
            </a:r>
            <a:r>
              <a:rPr lang="en-US"/>
              <a:t>.]</a:t>
            </a:r>
            <a:endParaRPr/>
          </a:p>
        </p:txBody>
      </p:sp>
      <p:sp>
        <p:nvSpPr>
          <p:cNvPr id="1709" name="Google Shape;1709;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3" name="Google Shape;1723;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an element and a molecule?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t>An element is a pure substance containing only one type of atom, but a molecule contains two or more atoms of the same or different elements.</a:t>
            </a:r>
            <a:r>
              <a:rPr lang="en-US"/>
              <a:t>]</a:t>
            </a:r>
            <a:endParaRPr/>
          </a:p>
        </p:txBody>
      </p:sp>
      <p:sp>
        <p:nvSpPr>
          <p:cNvPr id="1724" name="Google Shape;1724;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4" name="Google Shape;1734;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atoms bond to make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a liquid made up of 2 hydrogen atoms and 1 oxygen atom.]</a:t>
            </a:r>
            <a:endParaRPr/>
          </a:p>
        </p:txBody>
      </p:sp>
      <p:sp>
        <p:nvSpPr>
          <p:cNvPr id="1735" name="Google Shape;1735;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2" name="Google Shape;1742;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a:t>
            </a:r>
            <a:endParaRPr/>
          </a:p>
        </p:txBody>
      </p:sp>
      <p:sp>
        <p:nvSpPr>
          <p:cNvPr id="1743" name="Google Shape;1743;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6" name="Google Shape;1756;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surface tension?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when molecules in a liquid, such as water, link together by polar attraction.]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757" name="Google Shape;1757;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14" name="Google Shape;31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Google Shape;1763;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4" name="Google Shape;1764;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surface tension created?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by molecules linked together by polar attraction.]</a:t>
            </a:r>
            <a:endParaRPr/>
          </a:p>
        </p:txBody>
      </p:sp>
      <p:sp>
        <p:nvSpPr>
          <p:cNvPr id="1765" name="Google Shape;1765;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8" name="Google Shape;1778;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another property of water, adhesion.</a:t>
            </a:r>
            <a:endParaRPr/>
          </a:p>
        </p:txBody>
      </p:sp>
      <p:sp>
        <p:nvSpPr>
          <p:cNvPr id="1779" name="Google Shape;1779;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is the ability of water molecules to stick to other types of molecules. </a:t>
            </a:r>
            <a:endParaRPr/>
          </a:p>
        </p:txBody>
      </p:sp>
      <p:sp>
        <p:nvSpPr>
          <p:cNvPr id="1787" name="Google Shape;1787;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dc20d58110_1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5" name="Google Shape;1795;gdc20d58110_1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796" name="Google Shape;1796;gdc20d58110_1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dc20d58110_1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1" name="Google Shape;1801;gdc20d58110_1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adhesion?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is the ability of water molecules to stick to other types of molecules.]</a:t>
            </a:r>
            <a:endParaRPr/>
          </a:p>
        </p:txBody>
      </p:sp>
      <p:sp>
        <p:nvSpPr>
          <p:cNvPr id="1802" name="Google Shape;1802;gdc20d58110_1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9" name="Google Shape;180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810" name="Google Shape;1810;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6" name="Google Shape;1816;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molecules stick to other types of molecules—or adhere—more easily than they stick to each other. Water molecules at the surface adhere with the molecules that make up other surfaces. </a:t>
            </a:r>
            <a:endParaRPr/>
          </a:p>
        </p:txBody>
      </p:sp>
      <p:sp>
        <p:nvSpPr>
          <p:cNvPr id="1817" name="Google Shape;1817;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4" name="Google Shape;1824;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it drops very slowly off of this leaf because of adhesion. The water molecules are different than the molecules that form the leaf so they adhere. </a:t>
            </a:r>
            <a:endParaRPr/>
          </a:p>
        </p:txBody>
      </p:sp>
      <p:sp>
        <p:nvSpPr>
          <p:cNvPr id="1825" name="Google Shape;1825;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p3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1" name="Google Shape;1831;p3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832" name="Google Shape;1832;p3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7" name="Google Shape;1837;p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is the ability of water molecules to ______ to other types of molecules. </a:t>
            </a:r>
            <a:endParaRPr/>
          </a:p>
        </p:txBody>
      </p:sp>
      <p:sp>
        <p:nvSpPr>
          <p:cNvPr id="1838" name="Google Shape;1838;p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matter and atoms?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Atoms are the smallest unit of whole matter</a:t>
            </a:r>
            <a:r>
              <a:rPr lang="en-US"/>
              <a:t>.]</a:t>
            </a:r>
            <a:endParaRPr/>
          </a:p>
        </p:txBody>
      </p:sp>
      <p:sp>
        <p:nvSpPr>
          <p:cNvPr id="320" name="Google Shape;32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p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5" name="Google Shape;1845;p3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is the ability of water molecules to stick to other types of molecules. </a:t>
            </a:r>
            <a:endParaRPr/>
          </a:p>
        </p:txBody>
      </p:sp>
      <p:sp>
        <p:nvSpPr>
          <p:cNvPr id="1846" name="Google Shape;1846;p3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dc20d58110_1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3" name="Google Shape;1853;gdc20d58110_1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Water molecules stick more easily to each other than other molecules. </a:t>
            </a:r>
            <a:endParaRPr/>
          </a:p>
        </p:txBody>
      </p:sp>
      <p:sp>
        <p:nvSpPr>
          <p:cNvPr id="1854" name="Google Shape;1854;gdc20d58110_1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gdc20d58110_1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1" name="Google Shape;1861;gdc20d58110_1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solidFill>
                  <a:srgbClr val="000000"/>
                </a:solidFill>
              </a:rPr>
              <a:t>: </a:t>
            </a:r>
            <a:r>
              <a:rPr lang="en-US"/>
              <a:t>Water molecules stick more easily to each other than other molecules.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molecules stick more easily to other molecules than to each other. </a:t>
            </a:r>
            <a:endParaRPr/>
          </a:p>
        </p:txBody>
      </p:sp>
      <p:sp>
        <p:nvSpPr>
          <p:cNvPr id="1862" name="Google Shape;1862;gdc20d58110_1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9" name="Google Shape;1869;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adhesion</a:t>
            </a:r>
            <a:r>
              <a:rPr lang="en-US"/>
              <a:t>.  </a:t>
            </a:r>
            <a:endParaRPr/>
          </a:p>
        </p:txBody>
      </p:sp>
      <p:sp>
        <p:nvSpPr>
          <p:cNvPr id="1870" name="Google Shape;1870;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water adheres to the sides of the jar. They are made of different types of molecules. </a:t>
            </a:r>
            <a:endParaRPr/>
          </a:p>
        </p:txBody>
      </p:sp>
      <p:sp>
        <p:nvSpPr>
          <p:cNvPr id="1877" name="Google Shape;1877;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2"/>
        <p:cNvGrpSpPr/>
        <p:nvPr/>
      </p:nvGrpSpPr>
      <p:grpSpPr>
        <a:xfrm>
          <a:off x="0" y="0"/>
          <a:ext cx="0" cy="0"/>
          <a:chOff x="0" y="0"/>
          <a:chExt cx="0" cy="0"/>
        </a:xfrm>
      </p:grpSpPr>
      <p:sp>
        <p:nvSpPr>
          <p:cNvPr id="1883" name="Google Shape;1883;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4" name="Google Shape;1884;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droplets adhere to the spider web. They are made up different types of molecules. </a:t>
            </a:r>
            <a:endParaRPr/>
          </a:p>
        </p:txBody>
      </p:sp>
      <p:sp>
        <p:nvSpPr>
          <p:cNvPr id="1885" name="Google Shape;1885;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p3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2" name="Google Shape;1892;p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893" name="Google Shape;1893;p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p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8" name="Google Shape;1898;p3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What is an example of adhesion that we did not discuss?</a:t>
            </a:r>
            <a:endParaRPr/>
          </a:p>
        </p:txBody>
      </p:sp>
      <p:sp>
        <p:nvSpPr>
          <p:cNvPr id="1899" name="Google Shape;1899;p3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adhesion</a:t>
            </a:r>
            <a:r>
              <a:rPr lang="en-US"/>
              <a:t>.</a:t>
            </a:r>
            <a:endParaRPr/>
          </a:p>
        </p:txBody>
      </p:sp>
      <p:sp>
        <p:nvSpPr>
          <p:cNvPr id="1907" name="Google Shape;1907;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db579429e5_3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3" name="Google Shape;1913;gdb579429e5_3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the ocean water molecules stick together by sticking to other water molecules. This is not an example of adhesion because water molecules are sticking to each other.</a:t>
            </a:r>
            <a:endParaRPr/>
          </a:p>
        </p:txBody>
      </p:sp>
      <p:sp>
        <p:nvSpPr>
          <p:cNvPr id="1914" name="Google Shape;1914;gdb579429e5_3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an element and a molecule?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t>An element is a pure substance containing only one type of atom, but a molecule contains two or more atoms of the same or different elements.</a:t>
            </a:r>
            <a:r>
              <a:rPr lang="en-US"/>
              <a:t>]</a:t>
            </a:r>
            <a:endParaRPr/>
          </a:p>
        </p:txBody>
      </p:sp>
      <p:sp>
        <p:nvSpPr>
          <p:cNvPr id="335" name="Google Shape;33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db579429e5_3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1" name="Google Shape;1921;gdb579429e5_3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922" name="Google Shape;1922;gdb579429e5_3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db579429e5_3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gdb579429e5_3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Why is the ocean a non-example of adhesion?</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[In the ocean, water molecules stick together by sticking to other water molecules. In adhesion, water molecules stick to other types of molecules.]</a:t>
            </a:r>
            <a:endParaRPr/>
          </a:p>
        </p:txBody>
      </p:sp>
      <p:sp>
        <p:nvSpPr>
          <p:cNvPr id="1928" name="Google Shape;1928;gdb579429e5_3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5" name="Google Shape;1935;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we are going to breakdown the word adhesion.</a:t>
            </a:r>
            <a:endParaRPr/>
          </a:p>
        </p:txBody>
      </p:sp>
      <p:sp>
        <p:nvSpPr>
          <p:cNvPr id="1936" name="Google Shape;1936;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2" name="Google Shape;1942;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adhesion can be broken into three parts.  The prefix “ad”, root word “-hes”, and the suffix “-ion.”</a:t>
            </a:r>
            <a:endParaRPr/>
          </a:p>
        </p:txBody>
      </p:sp>
      <p:sp>
        <p:nvSpPr>
          <p:cNvPr id="1943" name="Google Shape;1943;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3" name="Google Shape;1953;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prefix ad means “to”.</a:t>
            </a:r>
            <a:endParaRPr/>
          </a:p>
        </p:txBody>
      </p:sp>
      <p:sp>
        <p:nvSpPr>
          <p:cNvPr id="1954" name="Google Shape;1954;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5" name="Google Shape;1965;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root hes comes from the latin word haerere which means to stick. </a:t>
            </a:r>
            <a:endParaRPr/>
          </a:p>
        </p:txBody>
      </p:sp>
      <p:sp>
        <p:nvSpPr>
          <p:cNvPr id="1966" name="Google Shape;1966;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7" name="Google Shape;1977;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suffix “ion” means “the state of”, and is used in English to form a noun from a Latin adjective in this case harere. </a:t>
            </a:r>
            <a:endParaRPr/>
          </a:p>
        </p:txBody>
      </p:sp>
      <p:sp>
        <p:nvSpPr>
          <p:cNvPr id="1978" name="Google Shape;1978;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9" name="Google Shape;1989;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you put it all together, you get the definition: the ability to stick together.</a:t>
            </a:r>
            <a:endParaRPr/>
          </a:p>
        </p:txBody>
      </p:sp>
      <p:sp>
        <p:nvSpPr>
          <p:cNvPr id="1990" name="Google Shape;1990;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1" name="Google Shape;2001;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002" name="Google Shape;2002;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7" name="Google Shape;2007;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adhesion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prefix ad means “to”.</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root hes comes from the latin word haerere which means to stick.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suffix “ion” means “the state of”, and is used in English to form a noun from a Latin adjective in this case harere.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when you put it all together, you get the definition: the ability to stick together.]</a:t>
            </a:r>
            <a:endParaRPr/>
          </a:p>
        </p:txBody>
      </p:sp>
      <p:sp>
        <p:nvSpPr>
          <p:cNvPr id="2008" name="Google Shape;2008;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Describe the molecules in a solid.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[Tightly packed together in a fixed pattern]</a:t>
            </a:r>
            <a:endParaRPr/>
          </a:p>
          <a:p>
            <a:pPr marL="0" lvl="0" indent="0" algn="l" rtl="0">
              <a:lnSpc>
                <a:spcPct val="100000"/>
              </a:lnSpc>
              <a:spcBef>
                <a:spcPts val="0"/>
              </a:spcBef>
              <a:spcAft>
                <a:spcPts val="0"/>
              </a:spcAft>
              <a:buSzPts val="1400"/>
              <a:buNone/>
            </a:pPr>
            <a:endParaRPr/>
          </a:p>
        </p:txBody>
      </p:sp>
      <p:sp>
        <p:nvSpPr>
          <p:cNvPr id="347" name="Google Shape;347;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gdc20d58110_1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8" name="Google Shape;2018;gdc20d58110_1_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adhesion?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is the ability of water molecules to stick to other types of molecules.]</a:t>
            </a:r>
            <a:endParaRPr/>
          </a:p>
        </p:txBody>
      </p:sp>
      <p:sp>
        <p:nvSpPr>
          <p:cNvPr id="2019" name="Google Shape;2019;gdc20d58110_1_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6" name="Google Shape;2026;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surface tension and adhesion?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is when water molecules stick to other molecules. Surface tension is the property of water that lets it resist an external force.]</a:t>
            </a:r>
            <a:endParaRPr/>
          </a:p>
        </p:txBody>
      </p:sp>
      <p:sp>
        <p:nvSpPr>
          <p:cNvPr id="2027" name="Google Shape;2027;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List the properties of water you have learned so far.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polar, has surface tension and adhesion.]</a:t>
            </a:r>
            <a:endParaRPr/>
          </a:p>
        </p:txBody>
      </p:sp>
      <p:sp>
        <p:nvSpPr>
          <p:cNvPr id="2038" name="Google Shape;2038;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7" name="Google Shape;2057;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058" name="Google Shape;2058;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4" name="Google Shape;2064;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is the ability of water molecules to stick to other types of molecules. </a:t>
            </a:r>
            <a:endParaRPr/>
          </a:p>
        </p:txBody>
      </p:sp>
      <p:sp>
        <p:nvSpPr>
          <p:cNvPr id="2065" name="Google Shape;2065;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 all terms will have a simulation. If you have one you can insert it here. </a:t>
            </a:r>
            <a:endParaRPr/>
          </a:p>
        </p:txBody>
      </p:sp>
      <p:sp>
        <p:nvSpPr>
          <p:cNvPr id="2073" name="Google Shape;2073;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9"/>
        <p:cNvGrpSpPr/>
        <p:nvPr/>
      </p:nvGrpSpPr>
      <p:grpSpPr>
        <a:xfrm>
          <a:off x="0" y="0"/>
          <a:ext cx="0" cy="0"/>
          <a:chOff x="0" y="0"/>
          <a:chExt cx="0" cy="0"/>
        </a:xfrm>
      </p:grpSpPr>
      <p:sp>
        <p:nvSpPr>
          <p:cNvPr id="2080" name="Google Shape;2080;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1" name="Google Shape;2081;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2082" name="Google Shape;2082;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8"/>
        <p:cNvGrpSpPr/>
        <p:nvPr/>
      </p:nvGrpSpPr>
      <p:grpSpPr>
        <a:xfrm>
          <a:off x="0" y="0"/>
          <a:ext cx="0" cy="0"/>
          <a:chOff x="0" y="0"/>
          <a:chExt cx="0" cy="0"/>
        </a:xfrm>
      </p:grpSpPr>
      <p:sp>
        <p:nvSpPr>
          <p:cNvPr id="2089" name="Google Shape;2089;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0" name="Google Shape;2090;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091" name="Google Shape;2091;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5" name="Google Shape;2105;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2106" name="Google Shape;2106;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water.</a:t>
            </a:r>
            <a:endParaRPr/>
          </a:p>
        </p:txBody>
      </p:sp>
      <p:sp>
        <p:nvSpPr>
          <p:cNvPr id="192" name="Google Shape;19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the molecules in a liquid and a gas?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liquid has molecules that are close together but can move around, but a gas has molecules that are spread far apart and are constantly moving.]</a:t>
            </a:r>
            <a:endParaRPr/>
          </a:p>
        </p:txBody>
      </p:sp>
      <p:sp>
        <p:nvSpPr>
          <p:cNvPr id="355" name="Google Shape;35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5" name="Google Shape;2135;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learn about the three properties of water.</a:t>
            </a:r>
            <a:endParaRPr/>
          </a:p>
        </p:txBody>
      </p:sp>
      <p:sp>
        <p:nvSpPr>
          <p:cNvPr id="2136" name="Google Shape;2136;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3" name="Google Shape;2143;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We’ve already learned about surface tension and adhesion. Today we are going to focus on cohesion. </a:t>
            </a:r>
            <a:endParaRPr/>
          </a:p>
        </p:txBody>
      </p:sp>
      <p:sp>
        <p:nvSpPr>
          <p:cNvPr id="2144" name="Google Shape;2144;p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2" name="Google Shape;2152;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How has what we learned changed our hypotheses. What did we know/what did we learn? </a:t>
            </a:r>
            <a:endParaRPr/>
          </a:p>
        </p:txBody>
      </p:sp>
      <p:sp>
        <p:nvSpPr>
          <p:cNvPr id="2153" name="Google Shape;2153;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202</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9"/>
        <p:cNvGrpSpPr/>
        <p:nvPr/>
      </p:nvGrpSpPr>
      <p:grpSpPr>
        <a:xfrm>
          <a:off x="0" y="0"/>
          <a:ext cx="0" cy="0"/>
          <a:chOff x="0" y="0"/>
          <a:chExt cx="0" cy="0"/>
        </a:xfrm>
      </p:grpSpPr>
      <p:sp>
        <p:nvSpPr>
          <p:cNvPr id="2160" name="Google Shape;2160;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1" name="Google Shape;2161;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 have done this experiment already, however, it also shows cohesion and would be good to do again so students can see how cohesion and adhesion are related.** </a:t>
            </a:r>
            <a:endParaRPr/>
          </a:p>
        </p:txBody>
      </p:sp>
      <p:sp>
        <p:nvSpPr>
          <p:cNvPr id="2162" name="Google Shape;2162;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203</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Google Shape;2169;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0" name="Google Shape;2170;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2171" name="Google Shape;2171;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6" name="Google Shape;2176;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atom is the smallest whole unit of matter. A</a:t>
            </a:r>
            <a:r>
              <a:rPr lang="en-US" sz="1200">
                <a:solidFill>
                  <a:schemeClr val="dk1"/>
                </a:solidFill>
                <a:latin typeface="Calibri"/>
                <a:ea typeface="Calibri"/>
                <a:cs typeface="Calibri"/>
                <a:sym typeface="Calibri"/>
              </a:rPr>
              <a:t>ll matter is made up of atoms. </a:t>
            </a:r>
            <a:endParaRPr sz="1200">
              <a:solidFill>
                <a:schemeClr val="dk1"/>
              </a:solidFill>
              <a:latin typeface="Calibri"/>
              <a:ea typeface="Calibri"/>
              <a:cs typeface="Calibri"/>
              <a:sym typeface="Calibri"/>
            </a:endParaRPr>
          </a:p>
        </p:txBody>
      </p:sp>
      <p:sp>
        <p:nvSpPr>
          <p:cNvPr id="2177" name="Google Shape;2177;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205</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4" name="Google Shape;2184;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2185" name="Google Shape;2185;p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9" name="Google Shape;2199;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An element is a pure substance containing only one type of atom.</a:t>
            </a:r>
            <a:endParaRPr/>
          </a:p>
        </p:txBody>
      </p:sp>
      <p:sp>
        <p:nvSpPr>
          <p:cNvPr id="2200" name="Google Shape;2200;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8" name="Google Shape;2208;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molecule is a particle containing two or more atoms of the same OR different elements. </a:t>
            </a:r>
            <a:endParaRPr/>
          </a:p>
        </p:txBody>
      </p:sp>
      <p:sp>
        <p:nvSpPr>
          <p:cNvPr id="2209" name="Google Shape;2209;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6" name="Google Shape;2216;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2217" name="Google Shape;2217;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is more dense, the brick or the pillow, and why?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brick is more dense because it is heavy and compact.]</a:t>
            </a:r>
            <a:endParaRPr/>
          </a:p>
        </p:txBody>
      </p:sp>
      <p:sp>
        <p:nvSpPr>
          <p:cNvPr id="366" name="Google Shape;36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 </a:t>
            </a:r>
            <a:endParaRPr/>
          </a:p>
        </p:txBody>
      </p:sp>
      <p:sp>
        <p:nvSpPr>
          <p:cNvPr id="2228" name="Google Shape;2228;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210</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2" name="Google Shape;2242;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created when molecules in a liquid, such as water, link together by polar attraction. It is a property of a liquid that lets it resist an external force.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243" name="Google Shape;2243;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211</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0" name="Google Shape;2250;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is the ability of water molecules to stick to other types of molecules. </a:t>
            </a:r>
            <a:endParaRPr/>
          </a:p>
        </p:txBody>
      </p:sp>
      <p:sp>
        <p:nvSpPr>
          <p:cNvPr id="2251" name="Google Shape;2251;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212</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8" name="Google Shape;2258;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259" name="Google Shape;2259;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213</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2"/>
        <p:cNvGrpSpPr/>
        <p:nvPr/>
      </p:nvGrpSpPr>
      <p:grpSpPr>
        <a:xfrm>
          <a:off x="0" y="0"/>
          <a:ext cx="0" cy="0"/>
          <a:chOff x="0" y="0"/>
          <a:chExt cx="0" cy="0"/>
        </a:xfrm>
      </p:grpSpPr>
      <p:sp>
        <p:nvSpPr>
          <p:cNvPr id="2263" name="Google Shape;2263;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4" name="Google Shape;2264;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matter and atoms?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Atoms are the smallest unit of whole matter</a:t>
            </a:r>
            <a:r>
              <a:rPr lang="en-US"/>
              <a:t>.]</a:t>
            </a:r>
            <a:endParaRPr/>
          </a:p>
        </p:txBody>
      </p:sp>
      <p:sp>
        <p:nvSpPr>
          <p:cNvPr id="2265" name="Google Shape;2265;p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214</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
        <p:cNvGrpSpPr/>
        <p:nvPr/>
      </p:nvGrpSpPr>
      <p:grpSpPr>
        <a:xfrm>
          <a:off x="0" y="0"/>
          <a:ext cx="0" cy="0"/>
          <a:chOff x="0" y="0"/>
          <a:chExt cx="0" cy="0"/>
        </a:xfrm>
      </p:grpSpPr>
      <p:sp>
        <p:nvSpPr>
          <p:cNvPr id="2278" name="Google Shape;2278;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9" name="Google Shape;2279;p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an element and a molecule?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t>An element is a pure substance containing only one type of atom, but a molecule contains two or more atoms of the same or different elements.] </a:t>
            </a:r>
            <a:endParaRPr/>
          </a:p>
        </p:txBody>
      </p:sp>
      <p:sp>
        <p:nvSpPr>
          <p:cNvPr id="2280" name="Google Shape;2280;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215</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0" name="Google Shape;2290;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atoms bond to make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a liquid made up of 2 hydrogen atoms and 1 oxygen atom.]</a:t>
            </a:r>
            <a:endParaRPr/>
          </a:p>
        </p:txBody>
      </p:sp>
      <p:sp>
        <p:nvSpPr>
          <p:cNvPr id="2291" name="Google Shape;2291;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216</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8" name="Google Shape;2298;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a:t>
            </a:r>
            <a:endParaRPr/>
          </a:p>
        </p:txBody>
      </p:sp>
      <p:sp>
        <p:nvSpPr>
          <p:cNvPr id="2299" name="Google Shape;2299;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217</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p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2" name="Google Shape;2312;p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surface tension?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when molecules in a liquid, such as water, link together by polar attraction.]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313" name="Google Shape;2313;p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218</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p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0" name="Google Shape;2320;p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surface tension created?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by molecules linked together by polar attraction.]</a:t>
            </a:r>
            <a:endParaRPr/>
          </a:p>
        </p:txBody>
      </p:sp>
      <p:sp>
        <p:nvSpPr>
          <p:cNvPr id="2321" name="Google Shape;2321;p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water.</a:t>
            </a:r>
            <a:endParaRPr/>
          </a:p>
        </p:txBody>
      </p:sp>
      <p:sp>
        <p:nvSpPr>
          <p:cNvPr id="377" name="Google Shape;37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4" name="Google Shape;2334;p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adhesion?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is the ability of water molecules to stick to other types of molecules.]</a:t>
            </a:r>
            <a:endParaRPr/>
          </a:p>
        </p:txBody>
      </p:sp>
      <p:sp>
        <p:nvSpPr>
          <p:cNvPr id="2335" name="Google Shape;2335;p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220</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0"/>
        <p:cNvGrpSpPr/>
        <p:nvPr/>
      </p:nvGrpSpPr>
      <p:grpSpPr>
        <a:xfrm>
          <a:off x="0" y="0"/>
          <a:ext cx="0" cy="0"/>
          <a:chOff x="0" y="0"/>
          <a:chExt cx="0" cy="0"/>
        </a:xfrm>
      </p:grpSpPr>
      <p:sp>
        <p:nvSpPr>
          <p:cNvPr id="2341" name="Google Shape;2341;p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2" name="Google Shape;2342;p1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surface tension and adhesion?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is when water molecules stick to other molecules. Surface tension is the property of water that lets it resist an external force.]</a:t>
            </a:r>
            <a:endParaRPr/>
          </a:p>
        </p:txBody>
      </p:sp>
      <p:sp>
        <p:nvSpPr>
          <p:cNvPr id="2343" name="Google Shape;2343;p1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221</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3" name="Google Shape;2353;p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cohesion.</a:t>
            </a:r>
            <a:endParaRPr/>
          </a:p>
        </p:txBody>
      </p:sp>
      <p:sp>
        <p:nvSpPr>
          <p:cNvPr id="2354" name="Google Shape;2354;p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222</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1" name="Google Shape;2361;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2362" name="Google Shape;2362;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223</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dc20d58110_1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0" name="Google Shape;2370;gdc20d58110_1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371" name="Google Shape;2371;gdc20d58110_1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224</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4"/>
        <p:cNvGrpSpPr/>
        <p:nvPr/>
      </p:nvGrpSpPr>
      <p:grpSpPr>
        <a:xfrm>
          <a:off x="0" y="0"/>
          <a:ext cx="0" cy="0"/>
          <a:chOff x="0" y="0"/>
          <a:chExt cx="0" cy="0"/>
        </a:xfrm>
      </p:grpSpPr>
      <p:sp>
        <p:nvSpPr>
          <p:cNvPr id="2375" name="Google Shape;2375;gdc20d58110_1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6" name="Google Shape;2376;gdc20d58110_1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cohesion?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2377" name="Google Shape;2377;gdc20d58110_1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225</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2"/>
        <p:cNvGrpSpPr/>
        <p:nvPr/>
      </p:nvGrpSpPr>
      <p:grpSpPr>
        <a:xfrm>
          <a:off x="0" y="0"/>
          <a:ext cx="0" cy="0"/>
          <a:chOff x="0" y="0"/>
          <a:chExt cx="0" cy="0"/>
        </a:xfrm>
      </p:grpSpPr>
      <p:sp>
        <p:nvSpPr>
          <p:cNvPr id="2383" name="Google Shape;2383;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4" name="Google Shape;2384;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385" name="Google Shape;2385;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226</a:t>
            </a:fld>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1" name="Google Shape;2391;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addition to being able to stick to other types of molecules, water molecules can also stick to other water molecules—or cohere. The molecules deep in the water cohere with each other. </a:t>
            </a:r>
            <a:endParaRPr/>
          </a:p>
        </p:txBody>
      </p:sp>
      <p:sp>
        <p:nvSpPr>
          <p:cNvPr id="2392" name="Google Shape;2392;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227</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9" name="Google Shape;2399;p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and Cohesion are different, but both have to do with sticking together. The difference is that water sticks together with other molecules in adhesion, and in cohesion, water sticks to itself. </a:t>
            </a:r>
            <a:endParaRPr/>
          </a:p>
        </p:txBody>
      </p:sp>
      <p:sp>
        <p:nvSpPr>
          <p:cNvPr id="2400" name="Google Shape;2400;p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228</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0"/>
        <p:cNvGrpSpPr/>
        <p:nvPr/>
      </p:nvGrpSpPr>
      <p:grpSpPr>
        <a:xfrm>
          <a:off x="0" y="0"/>
          <a:ext cx="0" cy="0"/>
          <a:chOff x="0" y="0"/>
          <a:chExt cx="0" cy="0"/>
        </a:xfrm>
      </p:grpSpPr>
      <p:sp>
        <p:nvSpPr>
          <p:cNvPr id="2411" name="Google Shape;2411;p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2" name="Google Shape;2412;p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413" name="Google Shape;2413;p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385" name="Google Shape;38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6"/>
        <p:cNvGrpSpPr/>
        <p:nvPr/>
      </p:nvGrpSpPr>
      <p:grpSpPr>
        <a:xfrm>
          <a:off x="0" y="0"/>
          <a:ext cx="0" cy="0"/>
          <a:chOff x="0" y="0"/>
          <a:chExt cx="0" cy="0"/>
        </a:xfrm>
      </p:grpSpPr>
      <p:sp>
        <p:nvSpPr>
          <p:cNvPr id="2417" name="Google Shape;2417;p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8" name="Google Shape;2418;p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2419" name="Google Shape;2419;p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230</a:t>
            </a:fld>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p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6" name="Google Shape;2426;p3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2427" name="Google Shape;2427;p3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231</a:t>
            </a:fld>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p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4" name="Google Shape;2434;p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Fill in the blank.</a:t>
            </a:r>
            <a:endParaRPr/>
          </a:p>
        </p:txBody>
      </p:sp>
      <p:sp>
        <p:nvSpPr>
          <p:cNvPr id="2435" name="Google Shape;2435;p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232</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p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7" name="Google Shape;2447;p3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Sticking together</a:t>
            </a:r>
            <a:endParaRPr/>
          </a:p>
        </p:txBody>
      </p:sp>
      <p:sp>
        <p:nvSpPr>
          <p:cNvPr id="2448" name="Google Shape;2448;p3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233</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p:cNvGrpSpPr/>
        <p:nvPr/>
      </p:nvGrpSpPr>
      <p:grpSpPr>
        <a:xfrm>
          <a:off x="0" y="0"/>
          <a:ext cx="0" cy="0"/>
          <a:chOff x="0" y="0"/>
          <a:chExt cx="0" cy="0"/>
        </a:xfrm>
      </p:grpSpPr>
      <p:sp>
        <p:nvSpPr>
          <p:cNvPr id="2459" name="Google Shape;2459;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0" name="Google Shape;2460;p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cohesion</a:t>
            </a:r>
            <a:r>
              <a:rPr lang="en-US"/>
              <a:t>.  </a:t>
            </a:r>
            <a:endParaRPr/>
          </a:p>
        </p:txBody>
      </p:sp>
      <p:sp>
        <p:nvSpPr>
          <p:cNvPr id="2461" name="Google Shape;2461;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234</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7" name="Google Shape;2467;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water droplet formed because of cohesion. Water molecules sticking together, caused this bigger water droplet to form.</a:t>
            </a:r>
            <a:endParaRPr/>
          </a:p>
        </p:txBody>
      </p:sp>
      <p:sp>
        <p:nvSpPr>
          <p:cNvPr id="2468" name="Google Shape;2468;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235</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dc20d58110_1_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5" name="Google Shape;2475;gdc20d58110_1_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476" name="Google Shape;2476;gdc20d58110_1_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236</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9"/>
        <p:cNvGrpSpPr/>
        <p:nvPr/>
      </p:nvGrpSpPr>
      <p:grpSpPr>
        <a:xfrm>
          <a:off x="0" y="0"/>
          <a:ext cx="0" cy="0"/>
          <a:chOff x="0" y="0"/>
          <a:chExt cx="0" cy="0"/>
        </a:xfrm>
      </p:grpSpPr>
      <p:sp>
        <p:nvSpPr>
          <p:cNvPr id="2480" name="Google Shape;2480;p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1" name="Google Shape;2481;p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Why is this an example of cohesion?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[This water droplet formed because of cohesion. Water molecules sticking together, caused this bigger water droplet to form.]</a:t>
            </a:r>
            <a:endParaRPr/>
          </a:p>
        </p:txBody>
      </p:sp>
      <p:sp>
        <p:nvSpPr>
          <p:cNvPr id="2482" name="Google Shape;2482;p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237</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gdc20d58110_1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1" name="Google Shape;2491;gdc20d58110_1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Can you think of another example of cohesion?</a:t>
            </a:r>
            <a:endParaRPr/>
          </a:p>
        </p:txBody>
      </p:sp>
      <p:sp>
        <p:nvSpPr>
          <p:cNvPr id="2492" name="Google Shape;2492;gdc20d58110_1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238</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1" name="Google Shape;2501;p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cohesion</a:t>
            </a:r>
            <a:r>
              <a:rPr lang="en-US"/>
              <a:t>.  </a:t>
            </a:r>
            <a:endParaRPr/>
          </a:p>
        </p:txBody>
      </p:sp>
      <p:sp>
        <p:nvSpPr>
          <p:cNvPr id="2502" name="Google Shape;2502;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239</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dc20d5811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dc20d5811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97" name="Google Shape;397;gdc20d5811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6"/>
        <p:cNvGrpSpPr/>
        <p:nvPr/>
      </p:nvGrpSpPr>
      <p:grpSpPr>
        <a:xfrm>
          <a:off x="0" y="0"/>
          <a:ext cx="0" cy="0"/>
          <a:chOff x="0" y="0"/>
          <a:chExt cx="0" cy="0"/>
        </a:xfrm>
      </p:grpSpPr>
      <p:sp>
        <p:nvSpPr>
          <p:cNvPr id="2507" name="Google Shape;2507;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8" name="Google Shape;2508;p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water sticking to the spider web is not an example of cohesion, it is an example of adhesion because the water molecules are sticking to different molecules (spider web). The molecules themselves formed because of cohesion, but they are sticking to the spider web because of adhesion. </a:t>
            </a:r>
            <a:endParaRPr/>
          </a:p>
        </p:txBody>
      </p:sp>
      <p:sp>
        <p:nvSpPr>
          <p:cNvPr id="2509" name="Google Shape;2509;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240</a:t>
            </a:fld>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p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6" name="Google Shape;2516;p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517" name="Google Shape;2517;p3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241</a:t>
            </a:fld>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0"/>
        <p:cNvGrpSpPr/>
        <p:nvPr/>
      </p:nvGrpSpPr>
      <p:grpSpPr>
        <a:xfrm>
          <a:off x="0" y="0"/>
          <a:ext cx="0" cy="0"/>
          <a:chOff x="0" y="0"/>
          <a:chExt cx="0" cy="0"/>
        </a:xfrm>
      </p:grpSpPr>
      <p:sp>
        <p:nvSpPr>
          <p:cNvPr id="2521" name="Google Shape;2521;p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2" name="Google Shape;2522;p3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this a non-example of cohesion?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water sticking to the spider web is not an example of cohesion, it is an example of adhesion because the water molecules are sticking to different molecules (spider web). The molecules themselves formed because of cohesion, but they are sticking to the spider web because of adhesion.] </a:t>
            </a:r>
            <a:endParaRPr/>
          </a:p>
        </p:txBody>
      </p:sp>
      <p:sp>
        <p:nvSpPr>
          <p:cNvPr id="2523" name="Google Shape;2523;p3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242</a:t>
            </a:fld>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8"/>
        <p:cNvGrpSpPr/>
        <p:nvPr/>
      </p:nvGrpSpPr>
      <p:grpSpPr>
        <a:xfrm>
          <a:off x="0" y="0"/>
          <a:ext cx="0" cy="0"/>
          <a:chOff x="0" y="0"/>
          <a:chExt cx="0" cy="0"/>
        </a:xfrm>
      </p:grpSpPr>
      <p:sp>
        <p:nvSpPr>
          <p:cNvPr id="2529" name="Google Shape;2529;p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0" name="Google Shape;2530;p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breakdown the word cohesion.  </a:t>
            </a:r>
            <a:endParaRPr/>
          </a:p>
        </p:txBody>
      </p:sp>
      <p:sp>
        <p:nvSpPr>
          <p:cNvPr id="2531" name="Google Shape;2531;p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243</a:t>
            </a:fld>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7" name="Google Shape;2537;p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word cohesion can be broken up into three parts.</a:t>
            </a:r>
            <a:endParaRPr/>
          </a:p>
        </p:txBody>
      </p:sp>
      <p:sp>
        <p:nvSpPr>
          <p:cNvPr id="2538" name="Google Shape;2538;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244</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8"/>
        <p:cNvGrpSpPr/>
        <p:nvPr/>
      </p:nvGrpSpPr>
      <p:grpSpPr>
        <a:xfrm>
          <a:off x="0" y="0"/>
          <a:ext cx="0" cy="0"/>
          <a:chOff x="0" y="0"/>
          <a:chExt cx="0" cy="0"/>
        </a:xfrm>
      </p:grpSpPr>
      <p:sp>
        <p:nvSpPr>
          <p:cNvPr id="2549" name="Google Shape;2549;p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0" name="Google Shape;2550;p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prefix “co-” means “together”.</a:t>
            </a:r>
            <a:endParaRPr/>
          </a:p>
        </p:txBody>
      </p:sp>
      <p:sp>
        <p:nvSpPr>
          <p:cNvPr id="2551" name="Google Shape;2551;p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245</a:t>
            </a:fld>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2" name="Google Shape;2562;p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can think back to adhesion. Both cohesion and adhesion come from the same latin word: haerere meaning to stick. So not only are their meanings similar, the way we break them down is also similar. </a:t>
            </a:r>
            <a:endParaRPr/>
          </a:p>
        </p:txBody>
      </p:sp>
      <p:sp>
        <p:nvSpPr>
          <p:cNvPr id="2563" name="Google Shape;2563;p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246</a:t>
            </a:fld>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gdc20d58110_1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4" name="Google Shape;2574;gdc20d58110_1_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suffix “ion” means “the state of”, and is used in English to form a noun from a Latin adjective in this case harere.</a:t>
            </a:r>
            <a:endParaRPr/>
          </a:p>
        </p:txBody>
      </p:sp>
      <p:sp>
        <p:nvSpPr>
          <p:cNvPr id="2575" name="Google Shape;2575;gdc20d58110_1_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247</a:t>
            </a:fld>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p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6" name="Google Shape;2586;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you add the prefix co (together) with the hes (latin root haerere) meaning to stick and the suffix -ion,  we get the definition to stick together.</a:t>
            </a:r>
            <a:endParaRPr/>
          </a:p>
        </p:txBody>
      </p:sp>
      <p:sp>
        <p:nvSpPr>
          <p:cNvPr id="2587" name="Google Shape;2587;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248</a:t>
            </a:fld>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6"/>
        <p:cNvGrpSpPr/>
        <p:nvPr/>
      </p:nvGrpSpPr>
      <p:grpSpPr>
        <a:xfrm>
          <a:off x="0" y="0"/>
          <a:ext cx="0" cy="0"/>
          <a:chOff x="0" y="0"/>
          <a:chExt cx="0" cy="0"/>
        </a:xfrm>
      </p:grpSpPr>
      <p:sp>
        <p:nvSpPr>
          <p:cNvPr id="2597" name="Google Shape;2597;p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8" name="Google Shape;2598;p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99" name="Google Shape;2599;p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c20d58110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dc20d5811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definition of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a liquid made up of 2 hydrogen atoms and 1 oxygen atom. Water is essential for life.]</a:t>
            </a:r>
            <a:endParaRPr/>
          </a:p>
        </p:txBody>
      </p:sp>
      <p:sp>
        <p:nvSpPr>
          <p:cNvPr id="403" name="Google Shape;403;gdc20d58110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p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4" name="Google Shape;2604;p3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can we use the word parts of cohesion help us remember the definition of the term?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prefix “co-” means “together”.</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We can think back to adhesion. Both cohesion and adhesion come from the same latin word: haerere meaning to stick. So not only are their meanings similar, the way we break them down is also similar.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The suffix “ion” means “the state of”, and is used in English to form a noun from a Latin adjective in this case harere.</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So when you add the prefix co (together) with the hes (latin root haerere) meaning to stick and the suffix -ion,  we get the definition to stick together.]</a:t>
            </a:r>
            <a:endParaRPr/>
          </a:p>
        </p:txBody>
      </p:sp>
      <p:sp>
        <p:nvSpPr>
          <p:cNvPr id="2605" name="Google Shape;2605;p3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250</a:t>
            </a:fld>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Google Shape;2617;p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8" name="Google Shape;2618;p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cohesion?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2619" name="Google Shape;2619;p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251</a:t>
            </a:fld>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6" name="Google Shape;2626;p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adhesion and cohesion?</a:t>
            </a:r>
            <a:endParaRPr/>
          </a:p>
          <a:p>
            <a:pPr marL="0" lvl="0" indent="0" algn="l" rtl="0">
              <a:lnSpc>
                <a:spcPct val="100000"/>
              </a:lnSpc>
              <a:spcBef>
                <a:spcPts val="0"/>
              </a:spcBef>
              <a:spcAft>
                <a:spcPts val="0"/>
              </a:spcAft>
              <a:buSzPts val="1400"/>
              <a:buNone/>
            </a:pPr>
            <a:endParaRPr/>
          </a:p>
        </p:txBody>
      </p:sp>
      <p:sp>
        <p:nvSpPr>
          <p:cNvPr id="2627" name="Google Shape;2627;p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252</a:t>
            </a:fld>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6"/>
        <p:cNvGrpSpPr/>
        <p:nvPr/>
      </p:nvGrpSpPr>
      <p:grpSpPr>
        <a:xfrm>
          <a:off x="0" y="0"/>
          <a:ext cx="0" cy="0"/>
          <a:chOff x="0" y="0"/>
          <a:chExt cx="0" cy="0"/>
        </a:xfrm>
      </p:grpSpPr>
      <p:sp>
        <p:nvSpPr>
          <p:cNvPr id="2637" name="Google Shape;2637;gdc20d58110_1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8" name="Google Shape;2638;gdc20d58110_1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adhesion and cohesion?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[Adhesion and Cohesion are different, but both have to do with sticking together. The difference is that water sticks together with other molecules in adhesion, and in cohesion, water sticks to itself.]</a:t>
            </a:r>
            <a:endParaRPr/>
          </a:p>
        </p:txBody>
      </p:sp>
      <p:sp>
        <p:nvSpPr>
          <p:cNvPr id="2639" name="Google Shape;2639;gdc20d58110_1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253</a:t>
            </a:fld>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0"/>
        <p:cNvGrpSpPr/>
        <p:nvPr/>
      </p:nvGrpSpPr>
      <p:grpSpPr>
        <a:xfrm>
          <a:off x="0" y="0"/>
          <a:ext cx="0" cy="0"/>
          <a:chOff x="0" y="0"/>
          <a:chExt cx="0" cy="0"/>
        </a:xfrm>
      </p:grpSpPr>
      <p:sp>
        <p:nvSpPr>
          <p:cNvPr id="2651" name="Google Shape;2651;p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2" name="Google Shape;2652;p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another property of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property of a liquid that lets it resist an external force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Polarity: one side has a negative charge and the other has a positive charge]</a:t>
            </a:r>
            <a:endParaRPr/>
          </a:p>
        </p:txBody>
      </p:sp>
      <p:sp>
        <p:nvSpPr>
          <p:cNvPr id="2653" name="Google Shape;2653;p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254</a:t>
            </a:fld>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p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8" name="Google Shape;2668;p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669" name="Google Shape;2669;p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255</a:t>
            </a:fld>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3"/>
        <p:cNvGrpSpPr/>
        <p:nvPr/>
      </p:nvGrpSpPr>
      <p:grpSpPr>
        <a:xfrm>
          <a:off x="0" y="0"/>
          <a:ext cx="0" cy="0"/>
          <a:chOff x="0" y="0"/>
          <a:chExt cx="0" cy="0"/>
        </a:xfrm>
      </p:grpSpPr>
      <p:sp>
        <p:nvSpPr>
          <p:cNvPr id="2674" name="Google Shape;2674;p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5" name="Google Shape;2675;p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2676" name="Google Shape;2676;p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256</a:t>
            </a:fld>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db579429e5_3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3" name="Google Shape;2683;gdb579429e5_3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 all terms will have a simulation. If you have one you can insert it here. </a:t>
            </a:r>
            <a:endParaRPr/>
          </a:p>
        </p:txBody>
      </p:sp>
      <p:sp>
        <p:nvSpPr>
          <p:cNvPr id="2684" name="Google Shape;2684;gdb579429e5_3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257</a:t>
            </a:fld>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0"/>
        <p:cNvGrpSpPr/>
        <p:nvPr/>
      </p:nvGrpSpPr>
      <p:grpSpPr>
        <a:xfrm>
          <a:off x="0" y="0"/>
          <a:ext cx="0" cy="0"/>
          <a:chOff x="0" y="0"/>
          <a:chExt cx="0" cy="0"/>
        </a:xfrm>
      </p:grpSpPr>
      <p:sp>
        <p:nvSpPr>
          <p:cNvPr id="2691" name="Google Shape;2691;p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2" name="Google Shape;2692;p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hypotheses changed? </a:t>
            </a:r>
            <a:endParaRPr/>
          </a:p>
        </p:txBody>
      </p:sp>
      <p:sp>
        <p:nvSpPr>
          <p:cNvPr id="2693" name="Google Shape;2693;p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258</a:t>
            </a:fld>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p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1" name="Google Shape;2701;p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702" name="Google Shape;2702;p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414" name="Google Shape;41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4"/>
        <p:cNvGrpSpPr/>
        <p:nvPr/>
      </p:nvGrpSpPr>
      <p:grpSpPr>
        <a:xfrm>
          <a:off x="0" y="0"/>
          <a:ext cx="0" cy="0"/>
          <a:chOff x="0" y="0"/>
          <a:chExt cx="0" cy="0"/>
        </a:xfrm>
      </p:grpSpPr>
      <p:sp>
        <p:nvSpPr>
          <p:cNvPr id="2715" name="Google Shape;2715;p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6" name="Google Shape;2716;p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2717" name="Google Shape;2717;p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261</a:t>
            </a:fld>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4"/>
        <p:cNvGrpSpPr/>
        <p:nvPr/>
      </p:nvGrpSpPr>
      <p:grpSpPr>
        <a:xfrm>
          <a:off x="0" y="0"/>
          <a:ext cx="0" cy="0"/>
          <a:chOff x="0" y="0"/>
          <a:chExt cx="0" cy="0"/>
        </a:xfrm>
      </p:grpSpPr>
      <p:sp>
        <p:nvSpPr>
          <p:cNvPr id="2745" name="Google Shape;2745;p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6" name="Google Shape;2746;p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 have learned about water and the properties of water, we are going to learn about the different types of water on Earth. </a:t>
            </a:r>
            <a:endParaRPr/>
          </a:p>
        </p:txBody>
      </p:sp>
      <p:sp>
        <p:nvSpPr>
          <p:cNvPr id="2747" name="Google Shape;2747;p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262</a:t>
            </a:fld>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2"/>
        <p:cNvGrpSpPr/>
        <p:nvPr/>
      </p:nvGrpSpPr>
      <p:grpSpPr>
        <a:xfrm>
          <a:off x="0" y="0"/>
          <a:ext cx="0" cy="0"/>
          <a:chOff x="0" y="0"/>
          <a:chExt cx="0" cy="0"/>
        </a:xfrm>
      </p:grpSpPr>
      <p:sp>
        <p:nvSpPr>
          <p:cNvPr id="2753" name="Google Shape;2753;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4" name="Google Shape;2754;p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define salt water. </a:t>
            </a:r>
            <a:endParaRPr/>
          </a:p>
        </p:txBody>
      </p:sp>
      <p:sp>
        <p:nvSpPr>
          <p:cNvPr id="2755" name="Google Shape;2755;p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263</a:t>
            </a:fld>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p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3" name="Google Shape;2763;p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2764" name="Google Shape;2764;p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264</a:t>
            </a:fld>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0"/>
        <p:cNvGrpSpPr/>
        <p:nvPr/>
      </p:nvGrpSpPr>
      <p:grpSpPr>
        <a:xfrm>
          <a:off x="0" y="0"/>
          <a:ext cx="0" cy="0"/>
          <a:chOff x="0" y="0"/>
          <a:chExt cx="0" cy="0"/>
        </a:xfrm>
      </p:grpSpPr>
      <p:sp>
        <p:nvSpPr>
          <p:cNvPr id="2771" name="Google Shape;2771;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2" name="Google Shape;2772;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watch a quick video that will help get us thinking about the second part of our big question. We already know about the properties of water, now let’s take a look at the role water plays in the natural environment. </a:t>
            </a:r>
            <a:endParaRPr/>
          </a:p>
        </p:txBody>
      </p:sp>
      <p:sp>
        <p:nvSpPr>
          <p:cNvPr id="2773" name="Google Shape;2773;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265</a:t>
            </a:fld>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9"/>
        <p:cNvGrpSpPr/>
        <p:nvPr/>
      </p:nvGrpSpPr>
      <p:grpSpPr>
        <a:xfrm>
          <a:off x="0" y="0"/>
          <a:ext cx="0" cy="0"/>
          <a:chOff x="0" y="0"/>
          <a:chExt cx="0" cy="0"/>
        </a:xfrm>
      </p:grpSpPr>
      <p:sp>
        <p:nvSpPr>
          <p:cNvPr id="2780" name="Google Shape;2780;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1" name="Google Shape;2781;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2782" name="Google Shape;2782;p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266</a:t>
            </a:fld>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5"/>
        <p:cNvGrpSpPr/>
        <p:nvPr/>
      </p:nvGrpSpPr>
      <p:grpSpPr>
        <a:xfrm>
          <a:off x="0" y="0"/>
          <a:ext cx="0" cy="0"/>
          <a:chOff x="0" y="0"/>
          <a:chExt cx="0" cy="0"/>
        </a:xfrm>
      </p:grpSpPr>
      <p:sp>
        <p:nvSpPr>
          <p:cNvPr id="2786" name="Google Shape;2786;p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7" name="Google Shape;2787;p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2788" name="Google Shape;2788;p2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267</a:t>
            </a:fld>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6"/>
        <p:cNvGrpSpPr/>
        <p:nvPr/>
      </p:nvGrpSpPr>
      <p:grpSpPr>
        <a:xfrm>
          <a:off x="0" y="0"/>
          <a:ext cx="0" cy="0"/>
          <a:chOff x="0" y="0"/>
          <a:chExt cx="0" cy="0"/>
        </a:xfrm>
      </p:grpSpPr>
      <p:sp>
        <p:nvSpPr>
          <p:cNvPr id="2797" name="Google Shape;2797;p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8" name="Google Shape;2798;p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 </a:t>
            </a:r>
            <a:endParaRPr/>
          </a:p>
        </p:txBody>
      </p:sp>
      <p:sp>
        <p:nvSpPr>
          <p:cNvPr id="2799" name="Google Shape;2799;p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268</a:t>
            </a:fld>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1"/>
        <p:cNvGrpSpPr/>
        <p:nvPr/>
      </p:nvGrpSpPr>
      <p:grpSpPr>
        <a:xfrm>
          <a:off x="0" y="0"/>
          <a:ext cx="0" cy="0"/>
          <a:chOff x="0" y="0"/>
          <a:chExt cx="0" cy="0"/>
        </a:xfrm>
      </p:grpSpPr>
      <p:sp>
        <p:nvSpPr>
          <p:cNvPr id="2812" name="Google Shape;2812;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3" name="Google Shape;2813;p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created when molecules in a liquid, such as water, link together by polar attraction. It is a property of a liquid that lets it resist an external force.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14" name="Google Shape;2814;p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Each hydrogen atom is bonded to the oxygen atom. </a:t>
            </a:r>
            <a:endParaRPr/>
          </a:p>
        </p:txBody>
      </p:sp>
      <p:sp>
        <p:nvSpPr>
          <p:cNvPr id="421" name="Google Shape;42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9"/>
        <p:cNvGrpSpPr/>
        <p:nvPr/>
      </p:nvGrpSpPr>
      <p:grpSpPr>
        <a:xfrm>
          <a:off x="0" y="0"/>
          <a:ext cx="0" cy="0"/>
          <a:chOff x="0" y="0"/>
          <a:chExt cx="0" cy="0"/>
        </a:xfrm>
      </p:grpSpPr>
      <p:sp>
        <p:nvSpPr>
          <p:cNvPr id="2820" name="Google Shape;2820;p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1" name="Google Shape;2821;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is the ability of water molecules to stick to other types of molecules. </a:t>
            </a:r>
            <a:endParaRPr/>
          </a:p>
        </p:txBody>
      </p:sp>
      <p:sp>
        <p:nvSpPr>
          <p:cNvPr id="2822" name="Google Shape;2822;p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270</a:t>
            </a:fld>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9" name="Google Shape;2829;p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2830" name="Google Shape;2830;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271</a:t>
            </a:fld>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5"/>
        <p:cNvGrpSpPr/>
        <p:nvPr/>
      </p:nvGrpSpPr>
      <p:grpSpPr>
        <a:xfrm>
          <a:off x="0" y="0"/>
          <a:ext cx="0" cy="0"/>
          <a:chOff x="0" y="0"/>
          <a:chExt cx="0" cy="0"/>
        </a:xfrm>
      </p:grpSpPr>
      <p:sp>
        <p:nvSpPr>
          <p:cNvPr id="2836" name="Google Shape;2836;p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7" name="Google Shape;2837;p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838" name="Google Shape;2838;p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272</a:t>
            </a:fld>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p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3" name="Google Shape;2843;p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 </a:t>
            </a:r>
            <a:endParaRPr/>
          </a:p>
        </p:txBody>
      </p:sp>
      <p:sp>
        <p:nvSpPr>
          <p:cNvPr id="2844" name="Google Shape;2844;p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273</a:t>
            </a:fld>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5"/>
        <p:cNvGrpSpPr/>
        <p:nvPr/>
      </p:nvGrpSpPr>
      <p:grpSpPr>
        <a:xfrm>
          <a:off x="0" y="0"/>
          <a:ext cx="0" cy="0"/>
          <a:chOff x="0" y="0"/>
          <a:chExt cx="0" cy="0"/>
        </a:xfrm>
      </p:grpSpPr>
      <p:sp>
        <p:nvSpPr>
          <p:cNvPr id="2856" name="Google Shape;2856;p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7" name="Google Shape;2857;p2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surface tension?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when molecules in a liquid, such as water, link together by polar attraction.]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858" name="Google Shape;2858;p2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274</a:t>
            </a:fld>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3"/>
        <p:cNvGrpSpPr/>
        <p:nvPr/>
      </p:nvGrpSpPr>
      <p:grpSpPr>
        <a:xfrm>
          <a:off x="0" y="0"/>
          <a:ext cx="0" cy="0"/>
          <a:chOff x="0" y="0"/>
          <a:chExt cx="0" cy="0"/>
        </a:xfrm>
      </p:grpSpPr>
      <p:sp>
        <p:nvSpPr>
          <p:cNvPr id="2864" name="Google Shape;2864;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5" name="Google Shape;2865;p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surface tension created?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by molecules linked together by polar attraction.]</a:t>
            </a:r>
            <a:endParaRPr/>
          </a:p>
        </p:txBody>
      </p:sp>
      <p:sp>
        <p:nvSpPr>
          <p:cNvPr id="2866" name="Google Shape;2866;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275</a:t>
            </a:fld>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9" name="Google Shape;2879;p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surface tension and adhesion?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is when water molecules stick to other molecules. Surface tension is the property of water that lets it resist an external force.]</a:t>
            </a:r>
            <a:endParaRPr/>
          </a:p>
        </p:txBody>
      </p:sp>
      <p:sp>
        <p:nvSpPr>
          <p:cNvPr id="2880" name="Google Shape;2880;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276</a:t>
            </a:fld>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8"/>
        <p:cNvGrpSpPr/>
        <p:nvPr/>
      </p:nvGrpSpPr>
      <p:grpSpPr>
        <a:xfrm>
          <a:off x="0" y="0"/>
          <a:ext cx="0" cy="0"/>
          <a:chOff x="0" y="0"/>
          <a:chExt cx="0" cy="0"/>
        </a:xfrm>
      </p:grpSpPr>
      <p:sp>
        <p:nvSpPr>
          <p:cNvPr id="2889" name="Google Shape;2889;p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0" name="Google Shape;2890;p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adhesion and cohesion?</a:t>
            </a:r>
            <a:endParaRPr/>
          </a:p>
        </p:txBody>
      </p:sp>
      <p:sp>
        <p:nvSpPr>
          <p:cNvPr id="2891" name="Google Shape;2891;p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277</a:t>
            </a:fld>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gdc20d58110_1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2" name="Google Shape;2902;gdc20d58110_1_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adhesion and cohesion?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[Adhesion and Cohesion are different, but both have to do with sticking together. The difference is that water sticks together with other molecules in adhesion, and in cohesion, water sticks to itself.]</a:t>
            </a:r>
            <a:endParaRPr/>
          </a:p>
        </p:txBody>
      </p:sp>
      <p:sp>
        <p:nvSpPr>
          <p:cNvPr id="2903" name="Google Shape;2903;gdc20d58110_1_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278</a:t>
            </a:fld>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p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6" name="Google Shape;2916;p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salt water.</a:t>
            </a:r>
            <a:endParaRPr/>
          </a:p>
        </p:txBody>
      </p:sp>
      <p:sp>
        <p:nvSpPr>
          <p:cNvPr id="2917" name="Google Shape;2917;p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unique because it is the only compound that commonly exists in all three states of matter (solid, liquid, and gas) on Earth.</a:t>
            </a:r>
            <a:endParaRPr/>
          </a:p>
        </p:txBody>
      </p:sp>
      <p:sp>
        <p:nvSpPr>
          <p:cNvPr id="435" name="Google Shape;43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2"/>
        <p:cNvGrpSpPr/>
        <p:nvPr/>
      </p:nvGrpSpPr>
      <p:grpSpPr>
        <a:xfrm>
          <a:off x="0" y="0"/>
          <a:ext cx="0" cy="0"/>
          <a:chOff x="0" y="0"/>
          <a:chExt cx="0" cy="0"/>
        </a:xfrm>
      </p:grpSpPr>
      <p:sp>
        <p:nvSpPr>
          <p:cNvPr id="2923" name="Google Shape;2923;p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4" name="Google Shape;2924;p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Salt water is water that has a very large amount of salt in it. On earth, salt water is mostly found in oceans. </a:t>
            </a:r>
            <a:endParaRPr/>
          </a:p>
        </p:txBody>
      </p:sp>
      <p:sp>
        <p:nvSpPr>
          <p:cNvPr id="2925" name="Google Shape;2925;p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280</a:t>
            </a:fld>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1"/>
        <p:cNvGrpSpPr/>
        <p:nvPr/>
      </p:nvGrpSpPr>
      <p:grpSpPr>
        <a:xfrm>
          <a:off x="0" y="0"/>
          <a:ext cx="0" cy="0"/>
          <a:chOff x="0" y="0"/>
          <a:chExt cx="0" cy="0"/>
        </a:xfrm>
      </p:grpSpPr>
      <p:sp>
        <p:nvSpPr>
          <p:cNvPr id="2932" name="Google Shape;2932;gdc20d58110_1_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3" name="Google Shape;2933;gdc20d58110_1_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934" name="Google Shape;2934;gdc20d58110_1_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281</a:t>
            </a:fld>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7"/>
        <p:cNvGrpSpPr/>
        <p:nvPr/>
      </p:nvGrpSpPr>
      <p:grpSpPr>
        <a:xfrm>
          <a:off x="0" y="0"/>
          <a:ext cx="0" cy="0"/>
          <a:chOff x="0" y="0"/>
          <a:chExt cx="0" cy="0"/>
        </a:xfrm>
      </p:grpSpPr>
      <p:sp>
        <p:nvSpPr>
          <p:cNvPr id="2938" name="Google Shape;2938;p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9" name="Google Shape;2939;p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salt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[Salt water is water that has a very large amount of salt in it. On earth, salt water is mostly found in oceans.]</a:t>
            </a:r>
            <a:endParaRPr/>
          </a:p>
        </p:txBody>
      </p:sp>
      <p:sp>
        <p:nvSpPr>
          <p:cNvPr id="2940" name="Google Shape;2940;p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282</a:t>
            </a:fld>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5"/>
        <p:cNvGrpSpPr/>
        <p:nvPr/>
      </p:nvGrpSpPr>
      <p:grpSpPr>
        <a:xfrm>
          <a:off x="0" y="0"/>
          <a:ext cx="0" cy="0"/>
          <a:chOff x="0" y="0"/>
          <a:chExt cx="0" cy="0"/>
        </a:xfrm>
      </p:grpSpPr>
      <p:sp>
        <p:nvSpPr>
          <p:cNvPr id="2946" name="Google Shape;2946;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7" name="Google Shape;2947;p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948" name="Google Shape;2948;p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283</a:t>
            </a:fld>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2"/>
        <p:cNvGrpSpPr/>
        <p:nvPr/>
      </p:nvGrpSpPr>
      <p:grpSpPr>
        <a:xfrm>
          <a:off x="0" y="0"/>
          <a:ext cx="0" cy="0"/>
          <a:chOff x="0" y="0"/>
          <a:chExt cx="0" cy="0"/>
        </a:xfrm>
      </p:grpSpPr>
      <p:sp>
        <p:nvSpPr>
          <p:cNvPr id="2953" name="Google Shape;2953;p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4" name="Google Shape;2954;p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Sodium and chloride are the most abundant salt elements in the ocean making up 85% of all salt elements in the ocean.</a:t>
            </a:r>
            <a:endParaRPr/>
          </a:p>
        </p:txBody>
      </p:sp>
      <p:sp>
        <p:nvSpPr>
          <p:cNvPr id="2955" name="Google Shape;2955;p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284</a:t>
            </a:fld>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0"/>
        <p:cNvGrpSpPr/>
        <p:nvPr/>
      </p:nvGrpSpPr>
      <p:grpSpPr>
        <a:xfrm>
          <a:off x="0" y="0"/>
          <a:ext cx="0" cy="0"/>
          <a:chOff x="0" y="0"/>
          <a:chExt cx="0" cy="0"/>
        </a:xfrm>
      </p:grpSpPr>
      <p:sp>
        <p:nvSpPr>
          <p:cNvPr id="2961" name="Google Shape;2961;p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2" name="Google Shape;2962;p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2/3 [two-thirds] of the water on earth is ocean salt water.</a:t>
            </a:r>
            <a:endParaRPr/>
          </a:p>
        </p:txBody>
      </p:sp>
      <p:sp>
        <p:nvSpPr>
          <p:cNvPr id="2963" name="Google Shape;2963;p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285</a:t>
            </a:fld>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7"/>
        <p:cNvGrpSpPr/>
        <p:nvPr/>
      </p:nvGrpSpPr>
      <p:grpSpPr>
        <a:xfrm>
          <a:off x="0" y="0"/>
          <a:ext cx="0" cy="0"/>
          <a:chOff x="0" y="0"/>
          <a:chExt cx="0" cy="0"/>
        </a:xfrm>
      </p:grpSpPr>
      <p:sp>
        <p:nvSpPr>
          <p:cNvPr id="2968" name="Google Shape;2968;p3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9" name="Google Shape;2969;p3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Of all water on Earth, salt water makes up 97.5% of it. </a:t>
            </a:r>
            <a:endParaRPr/>
          </a:p>
        </p:txBody>
      </p:sp>
      <p:sp>
        <p:nvSpPr>
          <p:cNvPr id="2970" name="Google Shape;2970;p3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286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4"/>
        <p:cNvGrpSpPr/>
        <p:nvPr/>
      </p:nvGrpSpPr>
      <p:grpSpPr>
        <a:xfrm>
          <a:off x="0" y="0"/>
          <a:ext cx="0" cy="0"/>
          <a:chOff x="0" y="0"/>
          <a:chExt cx="0" cy="0"/>
        </a:xfrm>
      </p:grpSpPr>
      <p:sp>
        <p:nvSpPr>
          <p:cNvPr id="2975" name="Google Shape;2975;p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6" name="Google Shape;2976;p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Different species of fish and other organisms live in different kinds of water. Salt water organisms can’t survive in fresh water, and freshwater organisms can’t survive in salt water. These are just a few examples of salt water species, however, that are many more species of saltwater species </a:t>
            </a:r>
            <a:endParaRPr/>
          </a:p>
        </p:txBody>
      </p:sp>
      <p:sp>
        <p:nvSpPr>
          <p:cNvPr id="2977" name="Google Shape;2977;p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287</a:t>
            </a:fld>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9"/>
        <p:cNvGrpSpPr/>
        <p:nvPr/>
      </p:nvGrpSpPr>
      <p:grpSpPr>
        <a:xfrm>
          <a:off x="0" y="0"/>
          <a:ext cx="0" cy="0"/>
          <a:chOff x="0" y="0"/>
          <a:chExt cx="0" cy="0"/>
        </a:xfrm>
      </p:grpSpPr>
      <p:sp>
        <p:nvSpPr>
          <p:cNvPr id="2990" name="Google Shape;2990;p3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1" name="Google Shape;2991;p3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2992" name="Google Shape;2992;p3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288</a:t>
            </a:fld>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5"/>
        <p:cNvGrpSpPr/>
        <p:nvPr/>
      </p:nvGrpSpPr>
      <p:grpSpPr>
        <a:xfrm>
          <a:off x="0" y="0"/>
          <a:ext cx="0" cy="0"/>
          <a:chOff x="0" y="0"/>
          <a:chExt cx="0" cy="0"/>
        </a:xfrm>
      </p:grpSpPr>
      <p:sp>
        <p:nvSpPr>
          <p:cNvPr id="2996" name="Google Shape;2996;p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7" name="Google Shape;2997;p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some salt water species?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[Different species of fish and other organisms live in different kinds of water. Salt water organisms can’t survive in fresh water, and freshwater organisms can’t survive in salt water. These are just a few examples of salt water species, however, that are many more species of saltwater species.]</a:t>
            </a:r>
            <a:endParaRPr/>
          </a:p>
        </p:txBody>
      </p:sp>
      <p:sp>
        <p:nvSpPr>
          <p:cNvPr id="2998" name="Google Shape;2998;p3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Density is important to remember when we look at the different states of water. Remember if something is heavy and compact it is highly dense. If something takes up space and is light it has low density. Since water can take the shape of the container it is in and it is more compact, it is more dense than solid water. </a:t>
            </a:r>
            <a:endParaRPr/>
          </a:p>
        </p:txBody>
      </p:sp>
      <p:sp>
        <p:nvSpPr>
          <p:cNvPr id="443" name="Google Shape;443;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p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8" name="Google Shape;3008;p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salt water</a:t>
            </a:r>
            <a:r>
              <a:rPr lang="en-US"/>
              <a:t>.  </a:t>
            </a:r>
            <a:endParaRPr/>
          </a:p>
        </p:txBody>
      </p:sp>
      <p:sp>
        <p:nvSpPr>
          <p:cNvPr id="3009" name="Google Shape;3009;p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290</a:t>
            </a:fld>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p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5" name="Google Shape;3015;p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Oceans are examples of salt water. </a:t>
            </a:r>
            <a:endParaRPr/>
          </a:p>
        </p:txBody>
      </p:sp>
      <p:sp>
        <p:nvSpPr>
          <p:cNvPr id="3016" name="Google Shape;3016;p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291</a:t>
            </a:fld>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1"/>
        <p:cNvGrpSpPr/>
        <p:nvPr/>
      </p:nvGrpSpPr>
      <p:grpSpPr>
        <a:xfrm>
          <a:off x="0" y="0"/>
          <a:ext cx="0" cy="0"/>
          <a:chOff x="0" y="0"/>
          <a:chExt cx="0" cy="0"/>
        </a:xfrm>
      </p:grpSpPr>
      <p:sp>
        <p:nvSpPr>
          <p:cNvPr id="3022" name="Google Shape;3022;p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3" name="Google Shape;3023;p3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Seas are examples of salt water. This is the Mediterranean Sea. </a:t>
            </a:r>
            <a:endParaRPr/>
          </a:p>
        </p:txBody>
      </p:sp>
      <p:sp>
        <p:nvSpPr>
          <p:cNvPr id="3024" name="Google Shape;3024;p3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292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9"/>
        <p:cNvGrpSpPr/>
        <p:nvPr/>
      </p:nvGrpSpPr>
      <p:grpSpPr>
        <a:xfrm>
          <a:off x="0" y="0"/>
          <a:ext cx="0" cy="0"/>
          <a:chOff x="0" y="0"/>
          <a:chExt cx="0" cy="0"/>
        </a:xfrm>
      </p:grpSpPr>
      <p:sp>
        <p:nvSpPr>
          <p:cNvPr id="3030" name="Google Shape;3030;p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1" name="Google Shape;3031;p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032" name="Google Shape;3032;p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293</a:t>
            </a:fld>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5"/>
        <p:cNvGrpSpPr/>
        <p:nvPr/>
      </p:nvGrpSpPr>
      <p:grpSpPr>
        <a:xfrm>
          <a:off x="0" y="0"/>
          <a:ext cx="0" cy="0"/>
          <a:chOff x="0" y="0"/>
          <a:chExt cx="0" cy="0"/>
        </a:xfrm>
      </p:grpSpPr>
      <p:sp>
        <p:nvSpPr>
          <p:cNvPr id="3036" name="Google Shape;3036;p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7" name="Google Shape;3037;p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example of salt water you have seen?</a:t>
            </a:r>
            <a:endParaRPr/>
          </a:p>
        </p:txBody>
      </p:sp>
      <p:sp>
        <p:nvSpPr>
          <p:cNvPr id="3038" name="Google Shape;3038;p3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294</a:t>
            </a:fld>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p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5" name="Google Shape;3045;p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salt water</a:t>
            </a:r>
            <a:r>
              <a:rPr lang="en-US"/>
              <a:t>.  </a:t>
            </a:r>
            <a:endParaRPr/>
          </a:p>
        </p:txBody>
      </p:sp>
      <p:sp>
        <p:nvSpPr>
          <p:cNvPr id="3046" name="Google Shape;3046;p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295</a:t>
            </a:fld>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0"/>
        <p:cNvGrpSpPr/>
        <p:nvPr/>
      </p:nvGrpSpPr>
      <p:grpSpPr>
        <a:xfrm>
          <a:off x="0" y="0"/>
          <a:ext cx="0" cy="0"/>
          <a:chOff x="0" y="0"/>
          <a:chExt cx="0" cy="0"/>
        </a:xfrm>
      </p:grpSpPr>
      <p:sp>
        <p:nvSpPr>
          <p:cNvPr id="3051" name="Google Shape;3051;p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2" name="Google Shape;3052;p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Ponds are a non-example of salt water because they do not contain salt </a:t>
            </a:r>
            <a:endParaRPr/>
          </a:p>
        </p:txBody>
      </p:sp>
      <p:sp>
        <p:nvSpPr>
          <p:cNvPr id="3053" name="Google Shape;3053;p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296</a:t>
            </a:fld>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8"/>
        <p:cNvGrpSpPr/>
        <p:nvPr/>
      </p:nvGrpSpPr>
      <p:grpSpPr>
        <a:xfrm>
          <a:off x="0" y="0"/>
          <a:ext cx="0" cy="0"/>
          <a:chOff x="0" y="0"/>
          <a:chExt cx="0" cy="0"/>
        </a:xfrm>
      </p:grpSpPr>
      <p:sp>
        <p:nvSpPr>
          <p:cNvPr id="3059" name="Google Shape;3059;p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0" name="Google Shape;3060;p2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lake is also not salt water. There are no salt elements in this lake. </a:t>
            </a:r>
            <a:endParaRPr/>
          </a:p>
        </p:txBody>
      </p:sp>
      <p:sp>
        <p:nvSpPr>
          <p:cNvPr id="3061" name="Google Shape;3061;p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297</a:t>
            </a:fld>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Google Shape;3067;p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8" name="Google Shape;3068;p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069" name="Google Shape;3069;p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298</a:t>
            </a:fld>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p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4" name="Google Shape;3074;p3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Why isn’t this lake considered salt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lake is also not salt water. There are no salt elements in this lake.]</a:t>
            </a:r>
            <a:endParaRPr/>
          </a:p>
        </p:txBody>
      </p:sp>
      <p:sp>
        <p:nvSpPr>
          <p:cNvPr id="3075" name="Google Shape;3075;p3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like all of these predictions! Keep thinking about how to answer our big questions as we learn more about water. </a:t>
            </a:r>
            <a:endParaRPr/>
          </a:p>
        </p:txBody>
      </p:sp>
      <p:sp>
        <p:nvSpPr>
          <p:cNvPr id="201" name="Google Shape;20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52" name="Google Shape;452;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0"/>
        <p:cNvGrpSpPr/>
        <p:nvPr/>
      </p:nvGrpSpPr>
      <p:grpSpPr>
        <a:xfrm>
          <a:off x="0" y="0"/>
          <a:ext cx="0" cy="0"/>
          <a:chOff x="0" y="0"/>
          <a:chExt cx="0" cy="0"/>
        </a:xfrm>
      </p:grpSpPr>
      <p:sp>
        <p:nvSpPr>
          <p:cNvPr id="3081" name="Google Shape;3081;p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2" name="Google Shape;3082;p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salt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[Salt water is water that has a very large amount of salt in it. On earth, salt water is mostly found in oceans.]</a:t>
            </a:r>
            <a:endParaRPr/>
          </a:p>
        </p:txBody>
      </p:sp>
      <p:sp>
        <p:nvSpPr>
          <p:cNvPr id="3083" name="Google Shape;3083;p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300</a:t>
            </a:fld>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8"/>
        <p:cNvGrpSpPr/>
        <p:nvPr/>
      </p:nvGrpSpPr>
      <p:grpSpPr>
        <a:xfrm>
          <a:off x="0" y="0"/>
          <a:ext cx="0" cy="0"/>
          <a:chOff x="0" y="0"/>
          <a:chExt cx="0" cy="0"/>
        </a:xfrm>
      </p:grpSpPr>
      <p:sp>
        <p:nvSpPr>
          <p:cNvPr id="3089" name="Google Shape;3089;p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0" name="Google Shape;3090;p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most abundant salt elements in the ocean?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[Sodium and Chloride are the most abundant salt elements in the ocean making up 85% of all salt elements in the ocean.]</a:t>
            </a:r>
            <a:endParaRPr/>
          </a:p>
        </p:txBody>
      </p:sp>
      <p:sp>
        <p:nvSpPr>
          <p:cNvPr id="3091" name="Google Shape;3091;p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301</a:t>
            </a:fld>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p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0" name="Google Shape;3100;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salt water important to the natural environment?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[Salt water is important because it is an important environment for certain species. Species that live in salt water can’t live in fresh water.]</a:t>
            </a:r>
            <a:endParaRPr/>
          </a:p>
        </p:txBody>
      </p:sp>
      <p:sp>
        <p:nvSpPr>
          <p:cNvPr id="3101" name="Google Shape;3101;p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302</a:t>
            </a:fld>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3"/>
        <p:cNvGrpSpPr/>
        <p:nvPr/>
      </p:nvGrpSpPr>
      <p:grpSpPr>
        <a:xfrm>
          <a:off x="0" y="0"/>
          <a:ext cx="0" cy="0"/>
          <a:chOff x="0" y="0"/>
          <a:chExt cx="0" cy="0"/>
        </a:xfrm>
      </p:grpSpPr>
      <p:sp>
        <p:nvSpPr>
          <p:cNvPr id="3114" name="Google Shape;3114;p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5" name="Google Shape;3115;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3116" name="Google Shape;3116;p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303</a:t>
            </a:fld>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p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2" name="Google Shape;3122;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Salt water is water that has a very large amount of salt in it. On earth, salt water is mostly found in oceans. </a:t>
            </a:r>
            <a:endParaRPr/>
          </a:p>
        </p:txBody>
      </p:sp>
      <p:sp>
        <p:nvSpPr>
          <p:cNvPr id="3123" name="Google Shape;3123;p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304</a:t>
            </a:fld>
            <a:endParaRPr/>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8"/>
        <p:cNvGrpSpPr/>
        <p:nvPr/>
      </p:nvGrpSpPr>
      <p:grpSpPr>
        <a:xfrm>
          <a:off x="0" y="0"/>
          <a:ext cx="0" cy="0"/>
          <a:chOff x="0" y="0"/>
          <a:chExt cx="0" cy="0"/>
        </a:xfrm>
      </p:grpSpPr>
      <p:sp>
        <p:nvSpPr>
          <p:cNvPr id="3129" name="Google Shape;3129;p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0" name="Google Shape;3130;p2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1" name="Google Shape;3131;p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305</a:t>
            </a:fld>
            <a:endParaRPr/>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8"/>
        <p:cNvGrpSpPr/>
        <p:nvPr/>
      </p:nvGrpSpPr>
      <p:grpSpPr>
        <a:xfrm>
          <a:off x="0" y="0"/>
          <a:ext cx="0" cy="0"/>
          <a:chOff x="0" y="0"/>
          <a:chExt cx="0" cy="0"/>
        </a:xfrm>
      </p:grpSpPr>
      <p:sp>
        <p:nvSpPr>
          <p:cNvPr id="3139" name="Google Shape;3139;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0" name="Google Shape;3140;p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3141" name="Google Shape;3141;p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306</a:t>
            </a:fld>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7"/>
        <p:cNvGrpSpPr/>
        <p:nvPr/>
      </p:nvGrpSpPr>
      <p:grpSpPr>
        <a:xfrm>
          <a:off x="0" y="0"/>
          <a:ext cx="0" cy="0"/>
          <a:chOff x="0" y="0"/>
          <a:chExt cx="0" cy="0"/>
        </a:xfrm>
      </p:grpSpPr>
      <p:sp>
        <p:nvSpPr>
          <p:cNvPr id="3148" name="Google Shape;3148;p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9" name="Google Shape;3149;p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3150" name="Google Shape;3150;p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307</a:t>
            </a:fld>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p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4" name="Google Shape;3164;p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3165" name="Google Shape;3165;p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309</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definition of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a liquid made up of 2 hydrogen atoms and 1 oxygen atom. Water is essential for life.]</a:t>
            </a:r>
            <a:endParaRPr/>
          </a:p>
        </p:txBody>
      </p:sp>
      <p:sp>
        <p:nvSpPr>
          <p:cNvPr id="458" name="Google Shape;458;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p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4" name="Google Shape;3194;p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have learned about one type of water on earth: Salt water. Not we are going to learn about the other type of water: Fresh water</a:t>
            </a:r>
            <a:endParaRPr/>
          </a:p>
        </p:txBody>
      </p:sp>
      <p:sp>
        <p:nvSpPr>
          <p:cNvPr id="3195" name="Google Shape;3195;p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310</a:t>
            </a:fld>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0"/>
        <p:cNvGrpSpPr/>
        <p:nvPr/>
      </p:nvGrpSpPr>
      <p:grpSpPr>
        <a:xfrm>
          <a:off x="0" y="0"/>
          <a:ext cx="0" cy="0"/>
          <a:chOff x="0" y="0"/>
          <a:chExt cx="0" cy="0"/>
        </a:xfrm>
      </p:grpSpPr>
      <p:sp>
        <p:nvSpPr>
          <p:cNvPr id="3201" name="Google Shape;3201;p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2" name="Google Shape;3202;p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are going to focus on fresh water.</a:t>
            </a:r>
            <a:endParaRPr/>
          </a:p>
        </p:txBody>
      </p:sp>
      <p:sp>
        <p:nvSpPr>
          <p:cNvPr id="3203" name="Google Shape;3203;p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311</a:t>
            </a:fld>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9"/>
        <p:cNvGrpSpPr/>
        <p:nvPr/>
      </p:nvGrpSpPr>
      <p:grpSpPr>
        <a:xfrm>
          <a:off x="0" y="0"/>
          <a:ext cx="0" cy="0"/>
          <a:chOff x="0" y="0"/>
          <a:chExt cx="0" cy="0"/>
        </a:xfrm>
      </p:grpSpPr>
      <p:sp>
        <p:nvSpPr>
          <p:cNvPr id="3210" name="Google Shape;3210;p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1" name="Google Shape;3211;p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3212" name="Google Shape;3212;p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312</a:t>
            </a:fld>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8"/>
        <p:cNvGrpSpPr/>
        <p:nvPr/>
      </p:nvGrpSpPr>
      <p:grpSpPr>
        <a:xfrm>
          <a:off x="0" y="0"/>
          <a:ext cx="0" cy="0"/>
          <a:chOff x="0" y="0"/>
          <a:chExt cx="0" cy="0"/>
        </a:xfrm>
      </p:grpSpPr>
      <p:sp>
        <p:nvSpPr>
          <p:cNvPr id="3219" name="Google Shape;3219;p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0" name="Google Shape;3220;p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1" name="Google Shape;3221;p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313</a:t>
            </a:fld>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p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8" name="Google Shape;3228;p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3229" name="Google Shape;3229;p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314</a:t>
            </a:fld>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2"/>
        <p:cNvGrpSpPr/>
        <p:nvPr/>
      </p:nvGrpSpPr>
      <p:grpSpPr>
        <a:xfrm>
          <a:off x="0" y="0"/>
          <a:ext cx="0" cy="0"/>
          <a:chOff x="0" y="0"/>
          <a:chExt cx="0" cy="0"/>
        </a:xfrm>
      </p:grpSpPr>
      <p:sp>
        <p:nvSpPr>
          <p:cNvPr id="3233" name="Google Shape;3233;p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4" name="Google Shape;3234;p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3235" name="Google Shape;3235;p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315</a:t>
            </a:fld>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3"/>
        <p:cNvGrpSpPr/>
        <p:nvPr/>
      </p:nvGrpSpPr>
      <p:grpSpPr>
        <a:xfrm>
          <a:off x="0" y="0"/>
          <a:ext cx="0" cy="0"/>
          <a:chOff x="0" y="0"/>
          <a:chExt cx="0" cy="0"/>
        </a:xfrm>
      </p:grpSpPr>
      <p:sp>
        <p:nvSpPr>
          <p:cNvPr id="3244" name="Google Shape;3244;p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5" name="Google Shape;3245;p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 </a:t>
            </a:r>
            <a:endParaRPr/>
          </a:p>
        </p:txBody>
      </p:sp>
      <p:sp>
        <p:nvSpPr>
          <p:cNvPr id="3246" name="Google Shape;3246;p2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316</a:t>
            </a:fld>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p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0" name="Google Shape;3260;p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created when molecules in a liquid, such as water, link together by polar attraction. It is a property of a liquid that lets it resist an external force.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261" name="Google Shape;3261;p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317</a:t>
            </a:fld>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6"/>
        <p:cNvGrpSpPr/>
        <p:nvPr/>
      </p:nvGrpSpPr>
      <p:grpSpPr>
        <a:xfrm>
          <a:off x="0" y="0"/>
          <a:ext cx="0" cy="0"/>
          <a:chOff x="0" y="0"/>
          <a:chExt cx="0" cy="0"/>
        </a:xfrm>
      </p:grpSpPr>
      <p:sp>
        <p:nvSpPr>
          <p:cNvPr id="3267" name="Google Shape;3267;p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8" name="Google Shape;3268;p2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is the ability of water molecules to stick to other types of molecules. </a:t>
            </a:r>
            <a:endParaRPr/>
          </a:p>
        </p:txBody>
      </p:sp>
      <p:sp>
        <p:nvSpPr>
          <p:cNvPr id="3269" name="Google Shape;3269;p2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318</a:t>
            </a:fld>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4"/>
        <p:cNvGrpSpPr/>
        <p:nvPr/>
      </p:nvGrpSpPr>
      <p:grpSpPr>
        <a:xfrm>
          <a:off x="0" y="0"/>
          <a:ext cx="0" cy="0"/>
          <a:chOff x="0" y="0"/>
          <a:chExt cx="0" cy="0"/>
        </a:xfrm>
      </p:grpSpPr>
      <p:sp>
        <p:nvSpPr>
          <p:cNvPr id="3275" name="Google Shape;3275;p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6" name="Google Shape;3276;p2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3277" name="Google Shape;3277;p2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dc20d58110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dc20d58110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makes water unique?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unique because it is the only compound that commonly exists in all three states of matter (solid, liquid, and gas) on Earth.]</a:t>
            </a:r>
            <a:endParaRPr/>
          </a:p>
        </p:txBody>
      </p:sp>
      <p:sp>
        <p:nvSpPr>
          <p:cNvPr id="469" name="Google Shape;469;gdc20d58110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2"/>
        <p:cNvGrpSpPr/>
        <p:nvPr/>
      </p:nvGrpSpPr>
      <p:grpSpPr>
        <a:xfrm>
          <a:off x="0" y="0"/>
          <a:ext cx="0" cy="0"/>
          <a:chOff x="0" y="0"/>
          <a:chExt cx="0" cy="0"/>
        </a:xfrm>
      </p:grpSpPr>
      <p:sp>
        <p:nvSpPr>
          <p:cNvPr id="3283" name="Google Shape;3283;p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4" name="Google Shape;3284;p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Salt water is water that has a very large amount of salt in it. On earth, salt water is mostly found in oceans. </a:t>
            </a:r>
            <a:endParaRPr/>
          </a:p>
        </p:txBody>
      </p:sp>
      <p:sp>
        <p:nvSpPr>
          <p:cNvPr id="3285" name="Google Shape;3285;p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320</a:t>
            </a:fld>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p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2" name="Google Shape;3292;p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293" name="Google Shape;3293;p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321</a:t>
            </a:fld>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p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8" name="Google Shape;3298;p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a:t>
            </a:r>
            <a:endParaRPr/>
          </a:p>
        </p:txBody>
      </p:sp>
      <p:sp>
        <p:nvSpPr>
          <p:cNvPr id="3299" name="Google Shape;3299;p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322</a:t>
            </a:fld>
            <a:endParaRPr/>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p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2" name="Google Shape;3312;p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surface tension?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when molecules in a liquid, such as water, link together by polar attraction.]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13" name="Google Shape;3313;p2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323</a:t>
            </a:fld>
            <a:endParaRPr/>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8"/>
        <p:cNvGrpSpPr/>
        <p:nvPr/>
      </p:nvGrpSpPr>
      <p:grpSpPr>
        <a:xfrm>
          <a:off x="0" y="0"/>
          <a:ext cx="0" cy="0"/>
          <a:chOff x="0" y="0"/>
          <a:chExt cx="0" cy="0"/>
        </a:xfrm>
      </p:grpSpPr>
      <p:sp>
        <p:nvSpPr>
          <p:cNvPr id="3319" name="Google Shape;3319;p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0" name="Google Shape;3320;p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surface tension created?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by molecules linked together by polar attraction.]</a:t>
            </a:r>
            <a:endParaRPr/>
          </a:p>
        </p:txBody>
      </p:sp>
      <p:sp>
        <p:nvSpPr>
          <p:cNvPr id="3321" name="Google Shape;3321;p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324</a:t>
            </a:fld>
            <a:endParaRPr/>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2"/>
        <p:cNvGrpSpPr/>
        <p:nvPr/>
      </p:nvGrpSpPr>
      <p:grpSpPr>
        <a:xfrm>
          <a:off x="0" y="0"/>
          <a:ext cx="0" cy="0"/>
          <a:chOff x="0" y="0"/>
          <a:chExt cx="0" cy="0"/>
        </a:xfrm>
      </p:grpSpPr>
      <p:sp>
        <p:nvSpPr>
          <p:cNvPr id="3333" name="Google Shape;3333;p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4" name="Google Shape;3334;p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surface tension and adhesion?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is when water molecules stick to other molecules. Surface tension is the property of water that lets it resist an external force.]</a:t>
            </a:r>
            <a:endParaRPr/>
          </a:p>
        </p:txBody>
      </p:sp>
      <p:sp>
        <p:nvSpPr>
          <p:cNvPr id="3335" name="Google Shape;3335;p2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325</a:t>
            </a:fld>
            <a:endParaRPr/>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p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5" name="Google Shape;3345;p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and Cohesion are important to water, but have to do with sticking together. The difference is that water sticks together with other molecules in adhesion, and in cohesion, water sticks to itself. </a:t>
            </a:r>
            <a:endParaRPr/>
          </a:p>
        </p:txBody>
      </p:sp>
      <p:sp>
        <p:nvSpPr>
          <p:cNvPr id="3346" name="Google Shape;3346;p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326</a:t>
            </a:fld>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5"/>
        <p:cNvGrpSpPr/>
        <p:nvPr/>
      </p:nvGrpSpPr>
      <p:grpSpPr>
        <a:xfrm>
          <a:off x="0" y="0"/>
          <a:ext cx="0" cy="0"/>
          <a:chOff x="0" y="0"/>
          <a:chExt cx="0" cy="0"/>
        </a:xfrm>
      </p:grpSpPr>
      <p:sp>
        <p:nvSpPr>
          <p:cNvPr id="3356" name="Google Shape;3356;gdc20d58110_1_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7" name="Google Shape;3357;gdc20d58110_1_2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adhesion and cohesion?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[Adhesion and Cohesion are different, but both have to do with sticking together. The difference is that water sticks together with other molecules in adhesion, and in cohesion, water sticks to itself.]</a:t>
            </a:r>
            <a:endParaRPr/>
          </a:p>
        </p:txBody>
      </p:sp>
      <p:sp>
        <p:nvSpPr>
          <p:cNvPr id="3358" name="Google Shape;3358;gdc20d58110_1_2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327</a:t>
            </a:fld>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p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1" name="Google Shape;3371;p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most abundant salt elements in the ocean?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[Sodium and Chloride are the most abundant salt elements in the ocean making up 85% of all salt elements in the ocean.]</a:t>
            </a:r>
            <a:endParaRPr/>
          </a:p>
        </p:txBody>
      </p:sp>
      <p:sp>
        <p:nvSpPr>
          <p:cNvPr id="3372" name="Google Shape;3372;p2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328</a:t>
            </a:fld>
            <a:endParaRPr/>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9"/>
        <p:cNvGrpSpPr/>
        <p:nvPr/>
      </p:nvGrpSpPr>
      <p:grpSpPr>
        <a:xfrm>
          <a:off x="0" y="0"/>
          <a:ext cx="0" cy="0"/>
          <a:chOff x="0" y="0"/>
          <a:chExt cx="0" cy="0"/>
        </a:xfrm>
      </p:grpSpPr>
      <p:sp>
        <p:nvSpPr>
          <p:cNvPr id="3380" name="Google Shape;3380;p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1" name="Google Shape;3381;p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salt water important to the natural environment?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[Salt water is important because it is an important environment for certain species. Species that live in salt water can’t live in fresh water.]</a:t>
            </a:r>
            <a:endParaRPr/>
          </a:p>
        </p:txBody>
      </p:sp>
      <p:sp>
        <p:nvSpPr>
          <p:cNvPr id="3382" name="Google Shape;3382;p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dc20d5811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dc20d5811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water more dense in liquid or solid form?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[Since water can take the shape of the container it is in and it is more compact, it is more dense than solid water.]</a:t>
            </a:r>
            <a:endParaRPr/>
          </a:p>
        </p:txBody>
      </p:sp>
      <p:sp>
        <p:nvSpPr>
          <p:cNvPr id="480" name="Google Shape;480;gdc20d58110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p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6" name="Google Shape;3396;p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producer.</a:t>
            </a:r>
            <a:endParaRPr/>
          </a:p>
        </p:txBody>
      </p:sp>
      <p:sp>
        <p:nvSpPr>
          <p:cNvPr id="3397" name="Google Shape;3397;p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330</a:t>
            </a:fld>
            <a:endParaRPr/>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2"/>
        <p:cNvGrpSpPr/>
        <p:nvPr/>
      </p:nvGrpSpPr>
      <p:grpSpPr>
        <a:xfrm>
          <a:off x="0" y="0"/>
          <a:ext cx="0" cy="0"/>
          <a:chOff x="0" y="0"/>
          <a:chExt cx="0" cy="0"/>
        </a:xfrm>
      </p:grpSpPr>
      <p:sp>
        <p:nvSpPr>
          <p:cNvPr id="3403" name="Google Shape;3403;p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4" name="Google Shape;3404;p2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Fresh water is water that does not have salt in it. Sometimes we use the term fresh water to mean “not from the ocean.”</a:t>
            </a:r>
            <a:endParaRPr/>
          </a:p>
        </p:txBody>
      </p:sp>
      <p:sp>
        <p:nvSpPr>
          <p:cNvPr id="3405" name="Google Shape;3405;p2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331</a:t>
            </a:fld>
            <a:endParaRPr/>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1"/>
        <p:cNvGrpSpPr/>
        <p:nvPr/>
      </p:nvGrpSpPr>
      <p:grpSpPr>
        <a:xfrm>
          <a:off x="0" y="0"/>
          <a:ext cx="0" cy="0"/>
          <a:chOff x="0" y="0"/>
          <a:chExt cx="0" cy="0"/>
        </a:xfrm>
      </p:grpSpPr>
      <p:sp>
        <p:nvSpPr>
          <p:cNvPr id="3412" name="Google Shape;3412;gdc20d58110_1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3" name="Google Shape;3413;gdc20d58110_1_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414" name="Google Shape;3414;gdc20d58110_1_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332</a:t>
            </a:fld>
            <a:endParaRPr/>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7"/>
        <p:cNvGrpSpPr/>
        <p:nvPr/>
      </p:nvGrpSpPr>
      <p:grpSpPr>
        <a:xfrm>
          <a:off x="0" y="0"/>
          <a:ext cx="0" cy="0"/>
          <a:chOff x="0" y="0"/>
          <a:chExt cx="0" cy="0"/>
        </a:xfrm>
      </p:grpSpPr>
      <p:sp>
        <p:nvSpPr>
          <p:cNvPr id="3418" name="Google Shape;3418;p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9" name="Google Shape;3419;p3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that does not have salt in it.]</a:t>
            </a:r>
            <a:endParaRPr/>
          </a:p>
        </p:txBody>
      </p:sp>
      <p:sp>
        <p:nvSpPr>
          <p:cNvPr id="3420" name="Google Shape;3420;p3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333</a:t>
            </a:fld>
            <a:endParaRPr/>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p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7" name="Google Shape;3427;p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3428" name="Google Shape;3428;p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334</a:t>
            </a:fld>
            <a:endParaRPr/>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2"/>
        <p:cNvGrpSpPr/>
        <p:nvPr/>
      </p:nvGrpSpPr>
      <p:grpSpPr>
        <a:xfrm>
          <a:off x="0" y="0"/>
          <a:ext cx="0" cy="0"/>
          <a:chOff x="0" y="0"/>
          <a:chExt cx="0" cy="0"/>
        </a:xfrm>
      </p:grpSpPr>
      <p:sp>
        <p:nvSpPr>
          <p:cNvPr id="3433" name="Google Shape;3433;p3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4" name="Google Shape;3434;p3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Unlike salt water, fresh water only makes up 2.5% of all water on Earth. </a:t>
            </a:r>
            <a:endParaRPr/>
          </a:p>
        </p:txBody>
      </p:sp>
      <p:sp>
        <p:nvSpPr>
          <p:cNvPr id="3435" name="Google Shape;3435;p3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9"/>
        <p:cNvGrpSpPr/>
        <p:nvPr/>
      </p:nvGrpSpPr>
      <p:grpSpPr>
        <a:xfrm>
          <a:off x="0" y="0"/>
          <a:ext cx="0" cy="0"/>
          <a:chOff x="0" y="0"/>
          <a:chExt cx="0" cy="0"/>
        </a:xfrm>
      </p:grpSpPr>
      <p:sp>
        <p:nvSpPr>
          <p:cNvPr id="3440" name="Google Shape;3440;p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1" name="Google Shape;3441;p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Different species of fish and other organisms live in different kinds of water. Remember, freshwater species can’t live in salt water. There are also species of birds and other animals that depend on fresh water. </a:t>
            </a:r>
            <a:endParaRPr/>
          </a:p>
        </p:txBody>
      </p:sp>
      <p:sp>
        <p:nvSpPr>
          <p:cNvPr id="3442" name="Google Shape;3442;p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336</a:t>
            </a:fld>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p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6" name="Google Shape;3456;p2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also need fresh water. Without fresh water, we can’t survive! </a:t>
            </a:r>
            <a:endParaRPr/>
          </a:p>
        </p:txBody>
      </p:sp>
      <p:sp>
        <p:nvSpPr>
          <p:cNvPr id="3457" name="Google Shape;3457;p2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337</a:t>
            </a:fld>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p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3" name="Google Shape;3463;p3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464" name="Google Shape;3464;p3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338</a:t>
            </a:fld>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7"/>
        <p:cNvGrpSpPr/>
        <p:nvPr/>
      </p:nvGrpSpPr>
      <p:grpSpPr>
        <a:xfrm>
          <a:off x="0" y="0"/>
          <a:ext cx="0" cy="0"/>
          <a:chOff x="0" y="0"/>
          <a:chExt cx="0" cy="0"/>
        </a:xfrm>
      </p:grpSpPr>
      <p:sp>
        <p:nvSpPr>
          <p:cNvPr id="3468" name="Google Shape;3468;gdc3f8a6b6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9" name="Google Shape;3469;gdc3f8a6b6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some fresh water species?</a:t>
            </a:r>
            <a:endParaRPr/>
          </a:p>
          <a:p>
            <a:pPr marL="0" lvl="0" indent="0" algn="l" rtl="0">
              <a:lnSpc>
                <a:spcPct val="100000"/>
              </a:lnSpc>
              <a:spcBef>
                <a:spcPts val="0"/>
              </a:spcBef>
              <a:spcAft>
                <a:spcPts val="0"/>
              </a:spcAft>
              <a:buSzPts val="1400"/>
              <a:buNone/>
            </a:pPr>
            <a:endParaRPr/>
          </a:p>
        </p:txBody>
      </p:sp>
      <p:sp>
        <p:nvSpPr>
          <p:cNvPr id="3470" name="Google Shape;3470;gdc3f8a6b6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339</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examples of </a:t>
            </a:r>
            <a:r>
              <a:rPr lang="en-US" b="1"/>
              <a:t>water</a:t>
            </a:r>
            <a:r>
              <a:rPr lang="en-US"/>
              <a:t>. </a:t>
            </a:r>
            <a:endParaRPr/>
          </a:p>
        </p:txBody>
      </p:sp>
      <p:sp>
        <p:nvSpPr>
          <p:cNvPr id="491" name="Google Shape;491;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8"/>
        <p:cNvGrpSpPr/>
        <p:nvPr/>
      </p:nvGrpSpPr>
      <p:grpSpPr>
        <a:xfrm>
          <a:off x="0" y="0"/>
          <a:ext cx="0" cy="0"/>
          <a:chOff x="0" y="0"/>
          <a:chExt cx="0" cy="0"/>
        </a:xfrm>
      </p:grpSpPr>
      <p:sp>
        <p:nvSpPr>
          <p:cNvPr id="3479" name="Google Shape;3479;p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0" name="Google Shape;3480;p2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fresh water</a:t>
            </a:r>
            <a:r>
              <a:rPr lang="en-US"/>
              <a:t>.  </a:t>
            </a:r>
            <a:endParaRPr/>
          </a:p>
        </p:txBody>
      </p:sp>
      <p:sp>
        <p:nvSpPr>
          <p:cNvPr id="3481" name="Google Shape;3481;p2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340</a:t>
            </a:fld>
            <a:endParaRPr/>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5"/>
        <p:cNvGrpSpPr/>
        <p:nvPr/>
      </p:nvGrpSpPr>
      <p:grpSpPr>
        <a:xfrm>
          <a:off x="0" y="0"/>
          <a:ext cx="0" cy="0"/>
          <a:chOff x="0" y="0"/>
          <a:chExt cx="0" cy="0"/>
        </a:xfrm>
      </p:grpSpPr>
      <p:sp>
        <p:nvSpPr>
          <p:cNvPr id="3486" name="Google Shape;3486;p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7" name="Google Shape;3487;p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Great Lakes (in blue)  are an example of fresh water.</a:t>
            </a:r>
            <a:endParaRPr/>
          </a:p>
        </p:txBody>
      </p:sp>
      <p:sp>
        <p:nvSpPr>
          <p:cNvPr id="3488" name="Google Shape;3488;p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341</a:t>
            </a:fld>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3"/>
        <p:cNvGrpSpPr/>
        <p:nvPr/>
      </p:nvGrpSpPr>
      <p:grpSpPr>
        <a:xfrm>
          <a:off x="0" y="0"/>
          <a:ext cx="0" cy="0"/>
          <a:chOff x="0" y="0"/>
          <a:chExt cx="0" cy="0"/>
        </a:xfrm>
      </p:grpSpPr>
      <p:sp>
        <p:nvSpPr>
          <p:cNvPr id="3494" name="Google Shape;3494;p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5" name="Google Shape;3495;p2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Rivers are examples of fresh water. </a:t>
            </a:r>
            <a:endParaRPr/>
          </a:p>
        </p:txBody>
      </p:sp>
      <p:sp>
        <p:nvSpPr>
          <p:cNvPr id="3496" name="Google Shape;3496;p2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342</a:t>
            </a:fld>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1"/>
        <p:cNvGrpSpPr/>
        <p:nvPr/>
      </p:nvGrpSpPr>
      <p:grpSpPr>
        <a:xfrm>
          <a:off x="0" y="0"/>
          <a:ext cx="0" cy="0"/>
          <a:chOff x="0" y="0"/>
          <a:chExt cx="0" cy="0"/>
        </a:xfrm>
      </p:grpSpPr>
      <p:sp>
        <p:nvSpPr>
          <p:cNvPr id="3502" name="Google Shape;3502;p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3" name="Google Shape;3503;p3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504" name="Google Shape;3504;p3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343</a:t>
            </a:fld>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7"/>
        <p:cNvGrpSpPr/>
        <p:nvPr/>
      </p:nvGrpSpPr>
      <p:grpSpPr>
        <a:xfrm>
          <a:off x="0" y="0"/>
          <a:ext cx="0" cy="0"/>
          <a:chOff x="0" y="0"/>
          <a:chExt cx="0" cy="0"/>
        </a:xfrm>
      </p:grpSpPr>
      <p:sp>
        <p:nvSpPr>
          <p:cNvPr id="3508" name="Google Shape;3508;p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9" name="Google Shape;3509;p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Do you know of any examples of fresh water that you may have seen? (Lakes, Rivers)</a:t>
            </a:r>
            <a:endParaRPr/>
          </a:p>
        </p:txBody>
      </p:sp>
      <p:sp>
        <p:nvSpPr>
          <p:cNvPr id="3510" name="Google Shape;3510;p3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344</a:t>
            </a:fld>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6"/>
        <p:cNvGrpSpPr/>
        <p:nvPr/>
      </p:nvGrpSpPr>
      <p:grpSpPr>
        <a:xfrm>
          <a:off x="0" y="0"/>
          <a:ext cx="0" cy="0"/>
          <a:chOff x="0" y="0"/>
          <a:chExt cx="0" cy="0"/>
        </a:xfrm>
      </p:grpSpPr>
      <p:sp>
        <p:nvSpPr>
          <p:cNvPr id="3517" name="Google Shape;3517;p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8" name="Google Shape;3518;p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fresh water</a:t>
            </a:r>
            <a:r>
              <a:rPr lang="en-US"/>
              <a:t>.  </a:t>
            </a:r>
            <a:endParaRPr/>
          </a:p>
        </p:txBody>
      </p:sp>
      <p:sp>
        <p:nvSpPr>
          <p:cNvPr id="3519" name="Google Shape;3519;p2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345</a:t>
            </a:fld>
            <a:endParaRPr/>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3"/>
        <p:cNvGrpSpPr/>
        <p:nvPr/>
      </p:nvGrpSpPr>
      <p:grpSpPr>
        <a:xfrm>
          <a:off x="0" y="0"/>
          <a:ext cx="0" cy="0"/>
          <a:chOff x="0" y="0"/>
          <a:chExt cx="0" cy="0"/>
        </a:xfrm>
      </p:grpSpPr>
      <p:sp>
        <p:nvSpPr>
          <p:cNvPr id="3524" name="Google Shape;3524;p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5" name="Google Shape;3525;p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Oceans are not an example of fresh water. Oceans are salt water. </a:t>
            </a:r>
            <a:endParaRPr/>
          </a:p>
        </p:txBody>
      </p:sp>
      <p:sp>
        <p:nvSpPr>
          <p:cNvPr id="3526" name="Google Shape;3526;p2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346</a:t>
            </a:fld>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p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3" name="Google Shape;3533;p3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534" name="Google Shape;3534;p3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347</a:t>
            </a:fld>
            <a:endParaRPr/>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7"/>
        <p:cNvGrpSpPr/>
        <p:nvPr/>
      </p:nvGrpSpPr>
      <p:grpSpPr>
        <a:xfrm>
          <a:off x="0" y="0"/>
          <a:ext cx="0" cy="0"/>
          <a:chOff x="0" y="0"/>
          <a:chExt cx="0" cy="0"/>
        </a:xfrm>
      </p:grpSpPr>
      <p:sp>
        <p:nvSpPr>
          <p:cNvPr id="3538" name="Google Shape;3538;p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9" name="Google Shape;3539;p3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oceans not considered fresh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[Oceans are not an example of fresh water. Oceans are salt water.]</a:t>
            </a:r>
            <a:endParaRPr/>
          </a:p>
        </p:txBody>
      </p:sp>
      <p:sp>
        <p:nvSpPr>
          <p:cNvPr id="3540" name="Google Shape;3540;p3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348</a:t>
            </a:fld>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5"/>
        <p:cNvGrpSpPr/>
        <p:nvPr/>
      </p:nvGrpSpPr>
      <p:grpSpPr>
        <a:xfrm>
          <a:off x="0" y="0"/>
          <a:ext cx="0" cy="0"/>
          <a:chOff x="0" y="0"/>
          <a:chExt cx="0" cy="0"/>
        </a:xfrm>
      </p:grpSpPr>
      <p:sp>
        <p:nvSpPr>
          <p:cNvPr id="3546" name="Google Shape;3546;p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7" name="Google Shape;3547;p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Fresh water is water that does not have salt in it. Sometimes we use the term fresh water to mean “not from the ocean.”</a:t>
            </a:r>
            <a:endParaRPr/>
          </a:p>
        </p:txBody>
      </p:sp>
      <p:sp>
        <p:nvSpPr>
          <p:cNvPr id="3548" name="Google Shape;3548;p2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ice cube is an example of water, it is just water in its solid state. Although it is a solid, it still has 2 hydrogen atoms and 1 oxygen atom.</a:t>
            </a:r>
            <a:endParaRPr/>
          </a:p>
        </p:txBody>
      </p:sp>
      <p:sp>
        <p:nvSpPr>
          <p:cNvPr id="498" name="Google Shape;498;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3"/>
        <p:cNvGrpSpPr/>
        <p:nvPr/>
      </p:nvGrpSpPr>
      <p:grpSpPr>
        <a:xfrm>
          <a:off x="0" y="0"/>
          <a:ext cx="0" cy="0"/>
          <a:chOff x="0" y="0"/>
          <a:chExt cx="0" cy="0"/>
        </a:xfrm>
      </p:grpSpPr>
      <p:sp>
        <p:nvSpPr>
          <p:cNvPr id="3554" name="Google Shape;3554;p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5" name="Google Shape;3555;p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Name an example of a fresh water species.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[Salmon, river otter, trout, etc…]</a:t>
            </a:r>
            <a:endParaRPr/>
          </a:p>
        </p:txBody>
      </p:sp>
      <p:sp>
        <p:nvSpPr>
          <p:cNvPr id="3556" name="Google Shape;3556;p2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350</a:t>
            </a:fld>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3"/>
        <p:cNvGrpSpPr/>
        <p:nvPr/>
      </p:nvGrpSpPr>
      <p:grpSpPr>
        <a:xfrm>
          <a:off x="0" y="0"/>
          <a:ext cx="0" cy="0"/>
          <a:chOff x="0" y="0"/>
          <a:chExt cx="0" cy="0"/>
        </a:xfrm>
      </p:grpSpPr>
      <p:sp>
        <p:nvSpPr>
          <p:cNvPr id="3564" name="Google Shape;3564;p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5" name="Google Shape;3565;p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role does fresh water play in the environment?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[Certain species need fresh water to survive. Although people don’t live in fresh water, we need it to survive!]</a:t>
            </a:r>
            <a:endParaRPr/>
          </a:p>
        </p:txBody>
      </p:sp>
      <p:sp>
        <p:nvSpPr>
          <p:cNvPr id="3566" name="Google Shape;3566;p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351</a:t>
            </a:fld>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7"/>
        <p:cNvGrpSpPr/>
        <p:nvPr/>
      </p:nvGrpSpPr>
      <p:grpSpPr>
        <a:xfrm>
          <a:off x="0" y="0"/>
          <a:ext cx="0" cy="0"/>
          <a:chOff x="0" y="0"/>
          <a:chExt cx="0" cy="0"/>
        </a:xfrm>
      </p:grpSpPr>
      <p:sp>
        <p:nvSpPr>
          <p:cNvPr id="3578" name="Google Shape;3578;p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9" name="Google Shape;3579;p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3580" name="Google Shape;3580;p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352</a:t>
            </a:fld>
            <a:endParaRPr/>
          </a:p>
        </p:txBody>
      </p:sp>
    </p:spTree>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p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6" name="Google Shape;3586;p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Fresh water is water that does not have salt in it. Sometimes we use the term fresh water to mean “not from the ocean.”</a:t>
            </a:r>
            <a:endParaRPr/>
          </a:p>
        </p:txBody>
      </p:sp>
      <p:sp>
        <p:nvSpPr>
          <p:cNvPr id="3587" name="Google Shape;3587;p2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353</a:t>
            </a:fld>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2"/>
        <p:cNvGrpSpPr/>
        <p:nvPr/>
      </p:nvGrpSpPr>
      <p:grpSpPr>
        <a:xfrm>
          <a:off x="0" y="0"/>
          <a:ext cx="0" cy="0"/>
          <a:chOff x="0" y="0"/>
          <a:chExt cx="0" cy="0"/>
        </a:xfrm>
      </p:grpSpPr>
      <p:sp>
        <p:nvSpPr>
          <p:cNvPr id="3593" name="Google Shape;3593;p2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4" name="Google Shape;3594;p2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5" name="Google Shape;3595;p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354</a:t>
            </a:fld>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2"/>
        <p:cNvGrpSpPr/>
        <p:nvPr/>
      </p:nvGrpSpPr>
      <p:grpSpPr>
        <a:xfrm>
          <a:off x="0" y="0"/>
          <a:ext cx="0" cy="0"/>
          <a:chOff x="0" y="0"/>
          <a:chExt cx="0" cy="0"/>
        </a:xfrm>
      </p:grpSpPr>
      <p:sp>
        <p:nvSpPr>
          <p:cNvPr id="3603" name="Google Shape;3603;gdb579429e5_3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4" name="Google Shape;3604;gdb579429e5_3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5" name="Google Shape;3605;gdb579429e5_3_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355</a:t>
            </a:fld>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2"/>
        <p:cNvGrpSpPr/>
        <p:nvPr/>
      </p:nvGrpSpPr>
      <p:grpSpPr>
        <a:xfrm>
          <a:off x="0" y="0"/>
          <a:ext cx="0" cy="0"/>
          <a:chOff x="0" y="0"/>
          <a:chExt cx="0" cy="0"/>
        </a:xfrm>
      </p:grpSpPr>
      <p:sp>
        <p:nvSpPr>
          <p:cNvPr id="3613" name="Google Shape;3613;p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4" name="Google Shape;3614;p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What did we already know and what did we learn? </a:t>
            </a:r>
            <a:endParaRPr/>
          </a:p>
        </p:txBody>
      </p:sp>
      <p:sp>
        <p:nvSpPr>
          <p:cNvPr id="3615" name="Google Shape;3615;p2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356</a:t>
            </a:fld>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1"/>
        <p:cNvGrpSpPr/>
        <p:nvPr/>
      </p:nvGrpSpPr>
      <p:grpSpPr>
        <a:xfrm>
          <a:off x="0" y="0"/>
          <a:ext cx="0" cy="0"/>
          <a:chOff x="0" y="0"/>
          <a:chExt cx="0" cy="0"/>
        </a:xfrm>
      </p:grpSpPr>
      <p:sp>
        <p:nvSpPr>
          <p:cNvPr id="3622" name="Google Shape;3622;p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3" name="Google Shape;3623;p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3624" name="Google Shape;3624;p2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357</a:t>
            </a:fld>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another example of water. Here, water is in its liquid state. It is water because there are 2 hydrogen atoms and one oxygen atom bonded together. The difference here is the bonds are weaker, so the liquid can move in the container. </a:t>
            </a:r>
            <a:endParaRPr/>
          </a:p>
        </p:txBody>
      </p:sp>
      <p:sp>
        <p:nvSpPr>
          <p:cNvPr id="511" name="Google Shape;51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vapor or steam is still a form of water. Here, we have water in a different state (Gas). It is still oxygen and hydrogen. Here the bonds are very weak, so the gas can move outside of the container.</a:t>
            </a:r>
            <a:endParaRPr/>
          </a:p>
        </p:txBody>
      </p:sp>
      <p:sp>
        <p:nvSpPr>
          <p:cNvPr id="524" name="Google Shape;524;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37" name="Google Shape;537;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this solid an example of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ice cube is an example of water, it is just water in its solid state. Although it is a solid, it still has 2 hydrogen atoms and 1 oxygen atom.]</a:t>
            </a:r>
            <a:endParaRPr/>
          </a:p>
        </p:txBody>
      </p:sp>
      <p:sp>
        <p:nvSpPr>
          <p:cNvPr id="543" name="Google Shape;543;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water. </a:t>
            </a:r>
            <a:endParaRPr/>
          </a:p>
        </p:txBody>
      </p:sp>
      <p:sp>
        <p:nvSpPr>
          <p:cNvPr id="210" name="Google Shape;21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water</a:t>
            </a:r>
            <a:r>
              <a:rPr lang="en-US"/>
              <a:t>. </a:t>
            </a:r>
            <a:endParaRPr/>
          </a:p>
        </p:txBody>
      </p:sp>
      <p:sp>
        <p:nvSpPr>
          <p:cNvPr id="556" name="Google Shape;556;p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db579429e5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db579429e5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Hydrogen peroxide is a non-example of water. Though it is a clear liquid, this compound is made up of 2 hydrogen atoms and 2 oxygen atoms. Water is made up of 2 hydrogen atoms and 1 oxygen atom.</a:t>
            </a:r>
            <a:endParaRPr/>
          </a:p>
        </p:txBody>
      </p:sp>
      <p:sp>
        <p:nvSpPr>
          <p:cNvPr id="563" name="Google Shape;563;gdb579429e5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db579429e5_2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db579429e5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71" name="Google Shape;571;gdb579429e5_2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db579429e5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db579429e5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hydrogen peroxide a non-example of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[Hydrogen peroxide is made of a 2 hydrogen atoms and 2 oxygen atoms. Water is made up of 2 hydrogen atoms and 1 oxygen atom.]</a:t>
            </a:r>
            <a:endParaRPr/>
          </a:p>
        </p:txBody>
      </p:sp>
      <p:sp>
        <p:nvSpPr>
          <p:cNvPr id="577" name="Google Shape;577;gdb579429e5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atoms make up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a liquid made up of 2 hydrogen atoms and 1 oxygen atom. Water is essential for life.]</a:t>
            </a:r>
            <a:endParaRPr/>
          </a:p>
        </p:txBody>
      </p:sp>
      <p:sp>
        <p:nvSpPr>
          <p:cNvPr id="585" name="Google Shape;58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Water is unique because it is the only compound that commonly exists in all three states of matter (solid, liquid, and gas) on Earth</a:t>
            </a:r>
            <a:endParaRPr/>
          </a:p>
        </p:txBody>
      </p:sp>
      <p:sp>
        <p:nvSpPr>
          <p:cNvPr id="593" name="Google Shape;59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dc20d58110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dc20d58110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 Water is unique because it is the only compound that commonly exists in all three states of matter (solid, liquid, and gas) on Earth</a:t>
            </a:r>
            <a:endParaRPr/>
          </a:p>
        </p:txBody>
      </p:sp>
      <p:sp>
        <p:nvSpPr>
          <p:cNvPr id="602" name="Google Shape;602;gdc20d58110_1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liquid water more dense than solid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[Remember if something is heavy and compact it is highly dense. If something takes up space and is light it has low density. Since water can take the shape of the container it is in and it is more compact, it is more dense than solid water.]</a:t>
            </a:r>
            <a:endParaRPr/>
          </a:p>
        </p:txBody>
      </p:sp>
      <p:sp>
        <p:nvSpPr>
          <p:cNvPr id="611" name="Google Shape;611;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622" name="Google Shape;62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629" name="Google Shape;629;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220" name="Google Shape;22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652" name="Google Shape;65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661" name="Google Shape;66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676" name="Google Shape;67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polarity.</a:t>
            </a:r>
            <a:endParaRPr/>
          </a:p>
        </p:txBody>
      </p:sp>
      <p:sp>
        <p:nvSpPr>
          <p:cNvPr id="706" name="Google Shape;70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like all of these predictions! Keep thinking about how to answer our big questions as we learn more about water. </a:t>
            </a:r>
            <a:endParaRPr/>
          </a:p>
        </p:txBody>
      </p:sp>
      <p:sp>
        <p:nvSpPr>
          <p:cNvPr id="721" name="Google Shape;72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do a quick demonstration that will help get our brains ready to think about polarity.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Start at 4:45 on the video.</a:t>
            </a:r>
            <a:endParaRPr/>
          </a:p>
        </p:txBody>
      </p:sp>
      <p:sp>
        <p:nvSpPr>
          <p:cNvPr id="730" name="Google Shape;730;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0" name="Google Shape;740;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741" name="Google Shape;741;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an atom is the smallest whole unit of matter. A</a:t>
            </a:r>
            <a:r>
              <a:rPr lang="en-US" sz="1200">
                <a:solidFill>
                  <a:schemeClr val="dk1"/>
                </a:solidFill>
                <a:latin typeface="Calibri"/>
                <a:ea typeface="Calibri"/>
                <a:cs typeface="Calibri"/>
                <a:sym typeface="Calibri"/>
              </a:rPr>
              <a:t>ll matter is made up of atoms. </a:t>
            </a:r>
            <a:endParaRPr sz="1200">
              <a:solidFill>
                <a:schemeClr val="dk1"/>
              </a:solidFill>
              <a:latin typeface="Calibri"/>
              <a:ea typeface="Calibri"/>
              <a:cs typeface="Calibri"/>
              <a:sym typeface="Calibri"/>
            </a:endParaRPr>
          </a:p>
        </p:txBody>
      </p:sp>
      <p:sp>
        <p:nvSpPr>
          <p:cNvPr id="747" name="Google Shape;74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an atom is the smallest whole unit of matter. A</a:t>
            </a:r>
            <a:r>
              <a:rPr lang="en-US" sz="1200">
                <a:solidFill>
                  <a:schemeClr val="dk1"/>
                </a:solidFill>
                <a:latin typeface="Calibri"/>
                <a:ea typeface="Calibri"/>
                <a:cs typeface="Calibri"/>
                <a:sym typeface="Calibri"/>
              </a:rPr>
              <a:t>ll matter is made up of atoms. </a:t>
            </a:r>
            <a:endParaRPr sz="1200">
              <a:solidFill>
                <a:schemeClr val="dk1"/>
              </a:solidFill>
              <a:latin typeface="Calibri"/>
              <a:ea typeface="Calibri"/>
              <a:cs typeface="Calibri"/>
              <a:sym typeface="Calibri"/>
            </a:endParaRPr>
          </a:p>
        </p:txBody>
      </p:sp>
      <p:sp>
        <p:nvSpPr>
          <p:cNvPr id="226" name="Google Shape;22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755" name="Google Shape;755;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An element is a pure substance containing only one type of atom</a:t>
            </a:r>
            <a:endParaRPr/>
          </a:p>
        </p:txBody>
      </p:sp>
      <p:sp>
        <p:nvSpPr>
          <p:cNvPr id="770" name="Google Shape;770;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molecule is a particle containing two or more atoms of the same OR different elements. </a:t>
            </a:r>
            <a:endParaRPr/>
          </a:p>
        </p:txBody>
      </p:sp>
      <p:sp>
        <p:nvSpPr>
          <p:cNvPr id="779" name="Google Shape;779;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787" name="Google Shape;787;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Each hydrogen atom is bonded to the oxygen atom. </a:t>
            </a:r>
            <a:endParaRPr/>
          </a:p>
        </p:txBody>
      </p:sp>
      <p:sp>
        <p:nvSpPr>
          <p:cNvPr id="799" name="Google Shape;79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13" name="Google Shape;813;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matter and atoms?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Atoms are the smallest unit of whole matter</a:t>
            </a:r>
            <a:r>
              <a:rPr lang="en-US"/>
              <a:t>.]</a:t>
            </a:r>
            <a:endParaRPr/>
          </a:p>
        </p:txBody>
      </p:sp>
      <p:sp>
        <p:nvSpPr>
          <p:cNvPr id="819" name="Google Shape;81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an element and a molecule?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sz="1200"/>
              <a:t>An element is a pure substance containing only one type of atom, but a molecule contains two or more atoms of the same or different elements.</a:t>
            </a:r>
            <a:r>
              <a:rPr lang="en-US"/>
              <a:t>]</a:t>
            </a:r>
            <a:endParaRPr/>
          </a:p>
        </p:txBody>
      </p:sp>
      <p:sp>
        <p:nvSpPr>
          <p:cNvPr id="834" name="Google Shape;834;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atoms bond to make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is a liquid made up of 2 hydrogen atoms and 1 oxygen atom.]</a:t>
            </a:r>
            <a:endParaRPr/>
          </a:p>
        </p:txBody>
      </p:sp>
      <p:sp>
        <p:nvSpPr>
          <p:cNvPr id="846" name="Google Shape;84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what we mean by polarity. </a:t>
            </a:r>
            <a:endParaRPr/>
          </a:p>
        </p:txBody>
      </p:sp>
      <p:sp>
        <p:nvSpPr>
          <p:cNvPr id="854" name="Google Shape;854;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234" name="Google Shape;234;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 Think of it like a magnet, one side of the magnetic! If you put two magnets together they will repel because like charges repel (like the balloon and the water!)</a:t>
            </a:r>
            <a:endParaRPr/>
          </a:p>
        </p:txBody>
      </p:sp>
      <p:sp>
        <p:nvSpPr>
          <p:cNvPr id="862" name="Google Shape;862;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c20d58110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gdc20d58110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878" name="Google Shape;878;gdc20d58110_1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polarity mean?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[Polarity means that one side has a negative charge and the other has a positive charge.]</a:t>
            </a:r>
            <a:endParaRPr/>
          </a:p>
        </p:txBody>
      </p:sp>
      <p:sp>
        <p:nvSpPr>
          <p:cNvPr id="884" name="Google Shape;884;p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899" name="Google Shape;899;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hydrogen and oxygen atoms bond together, the new molecule becomes polarized. It now has a negative charge on one end (the oxygen atom), and positive charges on the other (one on each hydrogen atom).  </a:t>
            </a:r>
            <a:endParaRPr/>
          </a:p>
        </p:txBody>
      </p:sp>
      <p:sp>
        <p:nvSpPr>
          <p:cNvPr id="906" name="Google Shape;90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20" name="Google Shape;920;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dc20d58110_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gdc20d58110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u="sng"/>
              <a:t>Polar</a:t>
            </a:r>
            <a:r>
              <a:rPr lang="en-US"/>
              <a:t>: one side has a _____ charge and the other has a _____ charge </a:t>
            </a:r>
            <a:endParaRPr/>
          </a:p>
        </p:txBody>
      </p:sp>
      <p:sp>
        <p:nvSpPr>
          <p:cNvPr id="926" name="Google Shape;926;gdc20d58110_1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  Think of it like a magnet, one side of the magnetic! If you put two magnets together they will repel because like charges repel (like the balloon and the water!)</a:t>
            </a:r>
            <a:endParaRPr/>
          </a:p>
        </p:txBody>
      </p:sp>
      <p:sp>
        <p:nvSpPr>
          <p:cNvPr id="941" name="Google Shape;941;p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c20d58110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gdc20d58110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a water molecule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hydrogen and oxygen atoms bond together, the new molecule becomes polarized. It now has a negative charge on one end (the oxygen atom), and positive charges on the other (one on each hydrogen atom).]</a:t>
            </a:r>
            <a:endParaRPr/>
          </a:p>
        </p:txBody>
      </p:sp>
      <p:sp>
        <p:nvSpPr>
          <p:cNvPr id="956" name="Google Shape;956;gdc20d58110_1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9" name="Google Shape;969;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polarity</a:t>
            </a:r>
            <a:r>
              <a:rPr lang="en-US"/>
              <a:t>.  </a:t>
            </a:r>
            <a:endParaRPr/>
          </a:p>
        </p:txBody>
      </p:sp>
      <p:sp>
        <p:nvSpPr>
          <p:cNvPr id="970" name="Google Shape;970;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An element is a pure substance containing only one type of atom</a:t>
            </a:r>
            <a:endParaRPr/>
          </a:p>
        </p:txBody>
      </p:sp>
      <p:sp>
        <p:nvSpPr>
          <p:cNvPr id="249" name="Google Shape;249;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Magnets are polar – each pole, or end, of a magnet has its own magnetic field. These fields are opposite of each other (one positive one negative). </a:t>
            </a:r>
            <a:endParaRPr/>
          </a:p>
        </p:txBody>
      </p:sp>
      <p:sp>
        <p:nvSpPr>
          <p:cNvPr id="977" name="Google Shape;977;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Another object that is polar is a battery. One end of the battery is negative, and the other end is positive.</a:t>
            </a:r>
            <a:endParaRPr/>
          </a:p>
        </p:txBody>
      </p:sp>
      <p:sp>
        <p:nvSpPr>
          <p:cNvPr id="985" name="Google Shape;985;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4" name="Google Shape;994;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Remember, water is also polar. It is polar because oxygen makes one side negative, and the two hydrogen atoms are positive. </a:t>
            </a:r>
            <a:endParaRPr/>
          </a:p>
        </p:txBody>
      </p:sp>
      <p:sp>
        <p:nvSpPr>
          <p:cNvPr id="995" name="Google Shape;995;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dc20d58110_1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gdc20d58110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09" name="Google Shape;1009;gdc20d58110_1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dc20d58110_1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gdc20d58110_1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some examples of polarity (other than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Battery, magnet…</a:t>
            </a:r>
            <a:r>
              <a:rPr lang="en-US"/>
              <a:t>]</a:t>
            </a:r>
            <a:endParaRPr/>
          </a:p>
          <a:p>
            <a:pPr marL="0" lvl="0" indent="0" algn="l" rtl="0">
              <a:lnSpc>
                <a:spcPct val="100000"/>
              </a:lnSpc>
              <a:spcBef>
                <a:spcPts val="0"/>
              </a:spcBef>
              <a:spcAft>
                <a:spcPts val="0"/>
              </a:spcAft>
              <a:buSzPts val="1400"/>
              <a:buNone/>
            </a:pPr>
            <a:endParaRPr b="0"/>
          </a:p>
        </p:txBody>
      </p:sp>
      <p:sp>
        <p:nvSpPr>
          <p:cNvPr id="1015" name="Google Shape;1015;gdc20d58110_1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polarity</a:t>
            </a:r>
            <a:r>
              <a:rPr lang="en-US"/>
              <a:t>.  </a:t>
            </a:r>
            <a:endParaRPr/>
          </a:p>
        </p:txBody>
      </p:sp>
      <p:sp>
        <p:nvSpPr>
          <p:cNvPr id="1023" name="Google Shape;1023;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p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Oils and fats are examples of non-polar molecules. This is why water and oil don’t mix!</a:t>
            </a:r>
            <a:endParaRPr/>
          </a:p>
        </p:txBody>
      </p:sp>
      <p:sp>
        <p:nvSpPr>
          <p:cNvPr id="1030" name="Google Shape;1030;p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38" name="Google Shape;1038;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Which is not an example of a polar molecule? </a:t>
            </a:r>
            <a:endParaRPr/>
          </a:p>
          <a:p>
            <a:pPr marL="457200" marR="0" lvl="0" indent="-228600" algn="l" rtl="0">
              <a:lnSpc>
                <a:spcPct val="100000"/>
              </a:lnSpc>
              <a:spcBef>
                <a:spcPts val="0"/>
              </a:spcBef>
              <a:spcAft>
                <a:spcPts val="0"/>
              </a:spcAft>
              <a:buSzPts val="1400"/>
              <a:buNone/>
            </a:pPr>
            <a:endParaRPr/>
          </a:p>
        </p:txBody>
      </p:sp>
      <p:sp>
        <p:nvSpPr>
          <p:cNvPr id="1044" name="Google Shape;1044;p3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Which is not an example of a polar molecule? </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[Oils and fats are examples of non-polar molecules. This is why water and oil don’t mix!]</a:t>
            </a:r>
            <a:endParaRPr/>
          </a:p>
        </p:txBody>
      </p:sp>
      <p:sp>
        <p:nvSpPr>
          <p:cNvPr id="1053" name="Google Shape;1053;p3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 molecule is a particle containing two or more atoms of the same </a:t>
            </a:r>
            <a:r>
              <a:rPr lang="en-US" sz="1200" b="1">
                <a:solidFill>
                  <a:schemeClr val="dk1"/>
                </a:solidFill>
                <a:latin typeface="Calibri"/>
                <a:ea typeface="Calibri"/>
                <a:cs typeface="Calibri"/>
                <a:sym typeface="Calibri"/>
              </a:rPr>
              <a:t>OR</a:t>
            </a:r>
            <a:r>
              <a:rPr lang="en-US" sz="1200">
                <a:solidFill>
                  <a:schemeClr val="dk1"/>
                </a:solidFill>
                <a:latin typeface="Calibri"/>
                <a:ea typeface="Calibri"/>
                <a:cs typeface="Calibri"/>
                <a:sym typeface="Calibri"/>
              </a:rPr>
              <a:t> different elements. </a:t>
            </a:r>
            <a:endParaRPr/>
          </a:p>
        </p:txBody>
      </p:sp>
      <p:sp>
        <p:nvSpPr>
          <p:cNvPr id="258" name="Google Shape;25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1" name="Google Shape;1061;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polarity mean?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a:t>
            </a:r>
            <a:endParaRPr/>
          </a:p>
        </p:txBody>
      </p:sp>
      <p:sp>
        <p:nvSpPr>
          <p:cNvPr id="1062" name="Google Shape;1062;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a:t>
            </a:r>
            <a:endParaRPr/>
          </a:p>
        </p:txBody>
      </p:sp>
      <p:sp>
        <p:nvSpPr>
          <p:cNvPr id="1077" name="Google Shape;1077;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Name an example of something that is polar (other than water).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Battery, magnet…</a:t>
            </a:r>
            <a:r>
              <a:rPr lang="en-US"/>
              <a:t>]</a:t>
            </a:r>
            <a:endParaRPr/>
          </a:p>
          <a:p>
            <a:pPr marL="0" lvl="0" indent="0" algn="l" rtl="0">
              <a:lnSpc>
                <a:spcPct val="100000"/>
              </a:lnSpc>
              <a:spcBef>
                <a:spcPts val="0"/>
              </a:spcBef>
              <a:spcAft>
                <a:spcPts val="0"/>
              </a:spcAft>
              <a:buSzPts val="1400"/>
              <a:buNone/>
            </a:pPr>
            <a:endParaRPr b="0"/>
          </a:p>
        </p:txBody>
      </p:sp>
      <p:sp>
        <p:nvSpPr>
          <p:cNvPr id="1091" name="Google Shape;1091;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099" name="Google Shape;1099;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Polarity means that one side of the molecule or other object has a negative charge and one side of the molecule has a positive charge. </a:t>
            </a:r>
            <a:endParaRPr/>
          </a:p>
        </p:txBody>
      </p:sp>
      <p:sp>
        <p:nvSpPr>
          <p:cNvPr id="1106" name="Google Shape;110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properties of water, and how does water play a role in the natural environment?. </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What have we learned to help answer our question? Have our hypothesis changed? </a:t>
            </a:r>
            <a:endParaRPr/>
          </a:p>
        </p:txBody>
      </p:sp>
      <p:sp>
        <p:nvSpPr>
          <p:cNvPr id="1121" name="Google Shape;1121;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130" name="Google Shape;1130;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145" name="Google Shape;1145;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are going to learn about the three properties of water.</a:t>
            </a:r>
            <a:endParaRPr/>
          </a:p>
        </p:txBody>
      </p:sp>
      <p:sp>
        <p:nvSpPr>
          <p:cNvPr id="1175" name="Google Shape;1175;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9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9d35597ade_0_9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9d35597ade_0_9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9d35597ade_0_9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9d35597ade_0_101"/>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9d35597ade_0_101"/>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g9d35597ade_0_10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9d35597ade_0_10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9d35597ade_0_10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9d35597ade_0_10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9d35597ade_0_107"/>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9d35597ade_0_10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9d35597ade_0_10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9d35597ade_0_10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9d35597ade_0_113"/>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9d35597ade_0_113"/>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g9d35597ade_0_1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9d35597ade_0_1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9d35597ade_0_1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9d35597ade_0_11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9d35597ade_0_119"/>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9d35597ade_0_119"/>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9d35597ade_0_11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9d35597ade_0_11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9d35597ade_0_11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9d35597ade_0_126"/>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9d35597ade_0_126"/>
          <p:cNvSpPr txBox="1">
            <a:spLocks noGrp="1"/>
          </p:cNvSpPr>
          <p:nvPr>
            <p:ph type="body" idx="1"/>
          </p:nvPr>
        </p:nvSpPr>
        <p:spPr>
          <a:xfrm>
            <a:off x="629841" y="1681163"/>
            <a:ext cx="38685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g9d35597ade_0_126"/>
          <p:cNvSpPr txBox="1">
            <a:spLocks noGrp="1"/>
          </p:cNvSpPr>
          <p:nvPr>
            <p:ph type="body" idx="2"/>
          </p:nvPr>
        </p:nvSpPr>
        <p:spPr>
          <a:xfrm>
            <a:off x="629841" y="2505075"/>
            <a:ext cx="38685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g9d35597ade_0_126"/>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g9d35597ade_0_126"/>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g9d35597ade_0_12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9d35597ade_0_12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9d35597ade_0_12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9d35597ade_0_13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9d35597ade_0_13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9d35597ade_0_13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9d35597ade_0_13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9d35597ade_0_140"/>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9d35597ade_0_140"/>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g9d35597ade_0_140"/>
          <p:cNvSpPr txBox="1">
            <a:spLocks noGrp="1"/>
          </p:cNvSpPr>
          <p:nvPr>
            <p:ph type="body" idx="2"/>
          </p:nvPr>
        </p:nvSpPr>
        <p:spPr>
          <a:xfrm>
            <a:off x="629841" y="2057400"/>
            <a:ext cx="294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g9d35597ade_0_14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9d35597ade_0_14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9d35597ade_0_14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9d35597ade_0_147"/>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9d35597ade_0_147"/>
          <p:cNvSpPr>
            <a:spLocks noGrp="1"/>
          </p:cNvSpPr>
          <p:nvPr>
            <p:ph type="pic" idx="2"/>
          </p:nvPr>
        </p:nvSpPr>
        <p:spPr>
          <a:xfrm>
            <a:off x="3887391" y="987425"/>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9d35597ade_0_147"/>
          <p:cNvSpPr txBox="1">
            <a:spLocks noGrp="1"/>
          </p:cNvSpPr>
          <p:nvPr>
            <p:ph type="body" idx="1"/>
          </p:nvPr>
        </p:nvSpPr>
        <p:spPr>
          <a:xfrm>
            <a:off x="629841" y="2057400"/>
            <a:ext cx="294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g9d35597ade_0_14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9d35597ade_0_14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9d35597ade_0_14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9d35597ade_0_154"/>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9d35597ade_0_154"/>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9d35597ade_0_15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9d35597ade_0_15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9d35597ade_0_15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9d35597ade_0_160"/>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9d35597ade_0_160"/>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9d35597ade_0_16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9d35597ade_0_16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9d35597ade_0_16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2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2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9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29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2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9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9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9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9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9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9d35597ade_0_9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9d35597ade_0_9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9d35597ade_0_9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9d35597ade_0_9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9d35597ade_0_9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s://www.youtube.com/watch?v=srm6pfmoFd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jpg"/></Relationships>
</file>

<file path=ppt/slides/_rels/slide1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54.jpg"/><Relationship Id="rId4" Type="http://schemas.openxmlformats.org/officeDocument/2006/relationships/image" Target="../media/image28.png"/></Relationships>
</file>

<file path=ppt/slides/_rels/slide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2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0.png"/></Relationships>
</file>

<file path=ppt/slides/_rels/slide1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0.png"/></Relationships>
</file>

<file path=ppt/slides/_rels/slide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https://www.scienceworld.ca/resource/drops-penny/#:~:text=The%20attraction%20of%20water%20molecules,are%20strong%2C%20but%20not%20unbreakable."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0.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4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5.xml.rels><?xml version="1.0" encoding="UTF-8" standalone="yes"?>
<Relationships xmlns="http://schemas.openxmlformats.org/package/2006/relationships"><Relationship Id="rId3" Type="http://schemas.openxmlformats.org/officeDocument/2006/relationships/hyperlink" Target="https://www.youtube.com/watch?time_continue=202&amp;v=acRhn2_hryM&amp;feature=emb_logo"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jpg"/></Relationships>
</file>

<file path=ppt/slides/_rels/slide1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28.png"/></Relationships>
</file>

<file path=ppt/slides/_rels/slide15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7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0.png"/></Relationships>
</file>

<file path=ppt/slides/_rels/slide1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0.png"/></Relationships>
</file>

<file path=ppt/slides/_rels/slide1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jpg"/></Relationships>
</file>

<file path=ppt/slides/_rels/slide1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9.jpg"/></Relationships>
</file>

<file path=ppt/slides/_rels/slide19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8.png"/><Relationship Id="rId2" Type="http://schemas.openxmlformats.org/officeDocument/2006/relationships/notesSlide" Target="../notesSlides/notesSlide192.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9.jpg"/><Relationship Id="rId4" Type="http://schemas.openxmlformats.org/officeDocument/2006/relationships/image" Target="../media/image27.png"/></Relationships>
</file>

<file path=ppt/slides/_rels/slide1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9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8.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19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9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3.xml.rels><?xml version="1.0" encoding="UTF-8" standalone="yes"?>
<Relationships xmlns="http://schemas.openxmlformats.org/package/2006/relationships"><Relationship Id="rId3" Type="http://schemas.openxmlformats.org/officeDocument/2006/relationships/hyperlink" Target="https://www.youtube.com/watch?time_continue=202&amp;v=acRhn2_hryM&amp;feature=emb_logo" TargetMode="External"/><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0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_rels/slide2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jpg"/></Relationships>
</file>

<file path=ppt/slides/_rels/slide21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5.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28.png"/></Relationships>
</file>

<file path=ppt/slides/_rels/slide2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9.jpg"/></Relationships>
</file>

<file path=ppt/slides/_rels/slide2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0.png"/></Relationships>
</file>

<file path=ppt/slides/_rels/slide2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8.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0.png"/></Relationships>
</file>

<file path=ppt/slides/_rels/slide2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5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4.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11.jpg"/></Relationships>
</file>

<file path=ppt/slides/_rels/slide2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5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0.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6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6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6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2.xml"/><Relationship Id="rId1" Type="http://schemas.openxmlformats.org/officeDocument/2006/relationships/slideLayout" Target="../slideLayouts/slideLayout3.xml"/></Relationships>
</file>

<file path=ppt/slides/_rels/slide2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3.xml"/><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65.xml.rels><?xml version="1.0" encoding="UTF-8" standalone="yes"?>
<Relationships xmlns="http://schemas.openxmlformats.org/package/2006/relationships"><Relationship Id="rId3" Type="http://schemas.openxmlformats.org/officeDocument/2006/relationships/hyperlink" Target="https://www.youtube.com/watch?v=_mM9W71_nVA" TargetMode="External"/><Relationship Id="rId2" Type="http://schemas.openxmlformats.org/officeDocument/2006/relationships/notesSlide" Target="../notesSlides/notesSlide26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6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jpg"/></Relationships>
</file>

<file path=ppt/slides/_rels/slide26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7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7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9.jpg"/></Relationships>
</file>

<file path=ppt/slides/_rels/slide27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8.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0.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8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9.png"/></Relationships>
</file>

<file path=ppt/slides/_rels/slide28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8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6.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87.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5.png"/><Relationship Id="rId2" Type="http://schemas.openxmlformats.org/officeDocument/2006/relationships/notesSlide" Target="../notesSlides/notesSlide28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74.jpg"/><Relationship Id="rId4" Type="http://schemas.openxmlformats.org/officeDocument/2006/relationships/image" Target="../media/image73.jpg"/></Relationships>
</file>

<file path=ppt/slides/_rels/slide2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27.png"/><Relationship Id="rId2" Type="http://schemas.openxmlformats.org/officeDocument/2006/relationships/notesSlide" Target="../notesSlides/notesSlide289.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5.png"/></Relationships>
</file>

<file path=ppt/slides/_rels/slide2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9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0.png"/></Relationships>
</file>

<file path=ppt/slides/_rels/slide2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2.xml"/><Relationship Id="rId1" Type="http://schemas.openxmlformats.org/officeDocument/2006/relationships/slideLayout" Target="../slideLayouts/slideLayout3.xml"/><Relationship Id="rId5" Type="http://schemas.openxmlformats.org/officeDocument/2006/relationships/image" Target="../media/image77.jpg"/><Relationship Id="rId4" Type="http://schemas.openxmlformats.org/officeDocument/2006/relationships/image" Target="../media/image36.png"/></Relationships>
</file>

<file path=ppt/slides/_rels/slide2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4.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2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9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30.png"/></Relationships>
</file>

<file path=ppt/slides/_rels/slide2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7.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30.png"/></Relationships>
</file>

<file path=ppt/slides/_rels/slide2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0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9.png"/></Relationships>
</file>

<file path=ppt/slides/_rels/slide302.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27.png"/><Relationship Id="rId2" Type="http://schemas.openxmlformats.org/officeDocument/2006/relationships/notesSlide" Target="../notesSlides/notesSlide302.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g"/></Relationships>
</file>

<file path=ppt/slides/_rels/slide3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0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0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oceans360.org/360o-gallery/" TargetMode="External"/></Relationships>
</file>

<file path=ppt/slides/_rels/slide3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8.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0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0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3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10.xml"/><Relationship Id="rId1" Type="http://schemas.openxmlformats.org/officeDocument/2006/relationships/slideLayout" Target="../slideLayouts/slideLayout3.xml"/></Relationships>
</file>

<file path=ppt/slides/_rels/slide31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11.xml"/><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3.xml"/><Relationship Id="rId1" Type="http://schemas.openxmlformats.org/officeDocument/2006/relationships/slideLayout" Target="../slideLayouts/slideLayout2.xml"/><Relationship Id="rId4" Type="http://schemas.openxmlformats.org/officeDocument/2006/relationships/hyperlink" Target="https://www.youtube.com/watch?v=_mM9W71_nVA" TargetMode="External"/></Relationships>
</file>

<file path=ppt/slides/_rels/slide3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jpg"/></Relationships>
</file>

<file path=ppt/slides/_rels/slide3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3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2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9.jpg"/></Relationships>
</file>

<file path=ppt/slides/_rels/slide3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9.png"/></Relationships>
</file>

<file path=ppt/slides/_rels/slide329.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27.png"/><Relationship Id="rId2" Type="http://schemas.openxmlformats.org/officeDocument/2006/relationships/notesSlide" Target="../notesSlides/notesSlide329.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4.png"/></Relationships>
</file>

<file path=ppt/slides/_rels/slide3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3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3.xml"/><Relationship Id="rId1" Type="http://schemas.openxmlformats.org/officeDocument/2006/relationships/slideLayout" Target="../slideLayouts/slideLayout3.xml"/><Relationship Id="rId4" Type="http://schemas.openxmlformats.org/officeDocument/2006/relationships/image" Target="../media/image81.jpg"/></Relationships>
</file>

<file path=ppt/slides/_rels/slide3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36.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30.png"/><Relationship Id="rId2" Type="http://schemas.openxmlformats.org/officeDocument/2006/relationships/notesSlide" Target="../notesSlides/notesSlide336.xml"/><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g"/></Relationships>
</file>

<file path=ppt/slides/_rels/slide3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85.png"/><Relationship Id="rId2" Type="http://schemas.openxmlformats.org/officeDocument/2006/relationships/notesSlide" Target="../notesSlides/notesSlide339.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jp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0.png"/></Relationships>
</file>

<file path=ppt/slides/_rels/slide34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4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0.png"/></Relationships>
</file>

<file path=ppt/slides/_rels/slide3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44.xml"/><Relationship Id="rId1" Type="http://schemas.openxmlformats.org/officeDocument/2006/relationships/slideLayout" Target="../slideLayouts/slideLayout3.xml"/><Relationship Id="rId5" Type="http://schemas.openxmlformats.org/officeDocument/2006/relationships/image" Target="../media/image88.jpg"/><Relationship Id="rId4" Type="http://schemas.openxmlformats.org/officeDocument/2006/relationships/image" Target="../media/image27.png"/></Relationships>
</file>

<file path=ppt/slides/_rels/slide3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4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30.png"/></Relationships>
</file>

<file path=ppt/slides/_rels/slide3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4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4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35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5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85.png"/><Relationship Id="rId4" Type="http://schemas.openxmlformats.org/officeDocument/2006/relationships/image" Target="../media/image84.png"/></Relationships>
</file>

<file path=ppt/slides/_rels/slide351.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27.png"/><Relationship Id="rId2" Type="http://schemas.openxmlformats.org/officeDocument/2006/relationships/notesSlide" Target="../notesSlides/notesSlide351.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2.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5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4.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hyperlink" Target="https://authoring.concord.org/sequences/461/activities/8927/53488608-722e-4593-abd8-0915d5df58da" TargetMode="External"/></Relationships>
</file>

<file path=ppt/slides/_rels/slide3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5.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hyperlink" Target="https://authoring.concord.org/sequences/461/activities/8928/b96bc3f6-840c-4895-826f-31ae306226ef?show_index=true" TargetMode="External"/></Relationships>
</file>

<file path=ppt/slides/_rels/slide3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5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7.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8.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11.jpg"/></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36.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youtube.com/watch?v=IQHVMiRB7_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661"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www.youtube.com/watch?v=ZlLh49hL6CE&amp;ab_channel=voodoo30xvoodoo30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jpg"/></Relationships>
</file>

<file path=ppt/slides/_rels/slide6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jpg"/></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1.jpg"/></Relationships>
</file>

<file path=ppt/slides/_rels/slide7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1.jpg"/></Relationships>
</file>

<file path=ppt/slides/_rels/slide7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11.jpg"/></Relationships>
</file>

<file path=ppt/slides/_rels/slide7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0.png"/></Relationships>
</file>

<file path=ppt/slides/_rels/slide8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0.png"/></Relationships>
</file>

<file path=ppt/slides/_rels/slide8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0.png"/></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png"/></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0.jpg"/></Relationships>
</file>

<file path=ppt/slides/_rels/slide8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0.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1.jpg"/></Relationships>
</file>

<file path=ppt/slides/_rels/slide9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1.jpg"/></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7.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9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1505008" y="297180"/>
            <a:ext cx="5828913" cy="6262953"/>
            <a:chOff x="814636" y="0"/>
            <a:chExt cx="5828913" cy="6262953"/>
          </a:xfrm>
        </p:grpSpPr>
        <p:sp>
          <p:nvSpPr>
            <p:cNvPr id="165" name="Google Shape;16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76" name="Google Shape;17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79" name="Google Shape;17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84" name="Google Shape;184;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85" name="Google Shape;185;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86" name="Google Shape;186;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0"/>
          <p:cNvSpPr txBox="1">
            <a:spLocks noGrp="1"/>
          </p:cNvSpPr>
          <p:nvPr>
            <p:ph type="title"/>
          </p:nvPr>
        </p:nvSpPr>
        <p:spPr>
          <a:xfrm>
            <a:off x="288559" y="510733"/>
            <a:ext cx="8566879" cy="162911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Solid</a:t>
            </a:r>
            <a:r>
              <a:rPr lang="en-US"/>
              <a:t>: has molecules that are tightly packed together in a fixed pattern </a:t>
            </a:r>
            <a:endParaRPr/>
          </a:p>
        </p:txBody>
      </p:sp>
      <p:pic>
        <p:nvPicPr>
          <p:cNvPr id="269" name="Google Shape;269;p10"/>
          <p:cNvPicPr preferRelativeResize="0">
            <a:picLocks noGrp="1"/>
          </p:cNvPicPr>
          <p:nvPr>
            <p:ph type="body" idx="1"/>
          </p:nvPr>
        </p:nvPicPr>
        <p:blipFill rotWithShape="1">
          <a:blip r:embed="rId3">
            <a:alphaModFix/>
          </a:blip>
          <a:srcRect/>
          <a:stretch/>
        </p:blipFill>
        <p:spPr>
          <a:xfrm>
            <a:off x="2184346" y="2139846"/>
            <a:ext cx="4775306" cy="4525963"/>
          </a:xfrm>
          <a:prstGeom prst="rect">
            <a:avLst/>
          </a:prstGeom>
          <a:noFill/>
          <a:ln w="9525" cap="flat" cmpd="sng">
            <a:solidFill>
              <a:schemeClr val="lt1"/>
            </a:solidFill>
            <a:prstDash val="solid"/>
            <a:round/>
            <a:headEnd type="none" w="sm" len="sm"/>
            <a:tailEnd type="none" w="sm" len="sm"/>
          </a:ln>
        </p:spPr>
      </p:pic>
      <p:sp>
        <p:nvSpPr>
          <p:cNvPr id="270" name="Google Shape;270;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81"/>
          <p:cNvSpPr txBox="1">
            <a:spLocks noGrp="1"/>
          </p:cNvSpPr>
          <p:nvPr>
            <p:ph type="ctrTitle"/>
          </p:nvPr>
        </p:nvSpPr>
        <p:spPr>
          <a:xfrm>
            <a:off x="809326" y="311384"/>
            <a:ext cx="77724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Surface Tension</a:t>
            </a:r>
            <a:endParaRPr/>
          </a:p>
        </p:txBody>
      </p:sp>
      <p:pic>
        <p:nvPicPr>
          <p:cNvPr id="1186" name="Google Shape;1186;p81" descr="surface_tension.jpg"/>
          <p:cNvPicPr preferRelativeResize="0"/>
          <p:nvPr/>
        </p:nvPicPr>
        <p:blipFill rotWithShape="1">
          <a:blip r:embed="rId3">
            <a:alphaModFix/>
          </a:blip>
          <a:srcRect/>
          <a:stretch/>
        </p:blipFill>
        <p:spPr>
          <a:xfrm>
            <a:off x="1943343" y="1781409"/>
            <a:ext cx="5307418" cy="3980564"/>
          </a:xfrm>
          <a:prstGeom prst="rect">
            <a:avLst/>
          </a:prstGeom>
          <a:noFill/>
          <a:ln>
            <a:noFill/>
          </a:ln>
        </p:spPr>
      </p:pic>
      <p:sp>
        <p:nvSpPr>
          <p:cNvPr id="1187" name="Google Shape;1187;p8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8" name="Google Shape;1188;p8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8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82"/>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1196" name="Google Shape;1196;p82"/>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1197" name="Google Shape;1197;p82"/>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83"/>
          <p:cNvSpPr txBox="1"/>
          <p:nvPr/>
        </p:nvSpPr>
        <p:spPr>
          <a:xfrm>
            <a:off x="2226300" y="693335"/>
            <a:ext cx="469139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204" name="Google Shape;1204;p83"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83"/>
          <p:cNvSpPr txBox="1"/>
          <p:nvPr/>
        </p:nvSpPr>
        <p:spPr>
          <a:xfrm>
            <a:off x="3017855" y="1971076"/>
            <a:ext cx="454185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Surface Tension</a:t>
            </a:r>
            <a:endParaRPr sz="1400" b="0" i="0" u="none" strike="noStrike" cap="none">
              <a:solidFill>
                <a:srgbClr val="000000"/>
              </a:solidFill>
              <a:latin typeface="Arial"/>
              <a:ea typeface="Arial"/>
              <a:cs typeface="Arial"/>
              <a:sym typeface="Arial"/>
            </a:endParaRPr>
          </a:p>
        </p:txBody>
      </p:sp>
      <p:sp>
        <p:nvSpPr>
          <p:cNvPr id="1206" name="Google Shape;1206;p83"/>
          <p:cNvSpPr txBox="1"/>
          <p:nvPr/>
        </p:nvSpPr>
        <p:spPr>
          <a:xfrm>
            <a:off x="814753" y="2848708"/>
            <a:ext cx="75144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information about water. </a:t>
            </a: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what they know about water. Tell students that the </a:t>
            </a:r>
            <a:r>
              <a:rPr lang="en-US" sz="1600" i="1">
                <a:solidFill>
                  <a:schemeClr val="dk1"/>
                </a:solidFill>
                <a:latin typeface="Calibri"/>
                <a:ea typeface="Calibri"/>
                <a:cs typeface="Calibri"/>
                <a:sym typeface="Calibri"/>
              </a:rPr>
              <a:t>leaf</a:t>
            </a:r>
            <a:r>
              <a:rPr lang="en-US" sz="1600" b="0" i="1" u="none" strike="noStrike" cap="none">
                <a:solidFill>
                  <a:schemeClr val="dk1"/>
                </a:solidFill>
                <a:latin typeface="Calibri"/>
                <a:ea typeface="Calibri"/>
                <a:cs typeface="Calibri"/>
                <a:sym typeface="Calibri"/>
              </a:rPr>
              <a:t> is able to float because of a new term they will learn: surface tension. (If not live, here is a </a:t>
            </a:r>
            <a:r>
              <a:rPr lang="en-US" sz="1600" b="0" i="1"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Youtube </a:t>
            </a:r>
            <a:r>
              <a:rPr lang="en-US" sz="1600" b="0" i="1" u="none" strike="noStrike" cap="none">
                <a:solidFill>
                  <a:schemeClr val="dk1"/>
                </a:solidFill>
                <a:latin typeface="Calibri"/>
                <a:ea typeface="Calibri"/>
                <a:cs typeface="Calibri"/>
                <a:sym typeface="Calibri"/>
              </a:rPr>
              <a:t>video.)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may also choose to do this experiment live for students (on video meeting platform or face-to-face).  You can set up the materials – water and a leaf. Place a leaf on the water and have students observe what they notice (i.e. how is the leaf on the water and not sinking?).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8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85"/>
          <p:cNvSpPr txBox="1"/>
          <p:nvPr/>
        </p:nvSpPr>
        <p:spPr>
          <a:xfrm>
            <a:off x="0" y="484212"/>
            <a:ext cx="9144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Smallest whole unit of matter</a:t>
            </a:r>
            <a:endParaRPr sz="1400" b="0" i="0" u="none" strike="noStrike" cap="none">
              <a:solidFill>
                <a:srgbClr val="000000"/>
              </a:solidFill>
              <a:latin typeface="Arial"/>
              <a:ea typeface="Arial"/>
              <a:cs typeface="Arial"/>
              <a:sym typeface="Arial"/>
            </a:endParaRPr>
          </a:p>
        </p:txBody>
      </p:sp>
      <p:pic>
        <p:nvPicPr>
          <p:cNvPr id="1219" name="Google Shape;1219;p85"/>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1220" name="Google Shape;1220;p8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8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27" name="Google Shape;1227;p8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28" name="Google Shape;1228;p86"/>
          <p:cNvSpPr txBox="1"/>
          <p:nvPr/>
        </p:nvSpPr>
        <p:spPr>
          <a:xfrm>
            <a:off x="733703" y="559689"/>
            <a:ext cx="809566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Matter</a:t>
            </a:r>
            <a:r>
              <a:rPr lang="en-US" sz="4000" b="0" i="0" u="none" strike="noStrike" cap="none">
                <a:solidFill>
                  <a:schemeClr val="dk1"/>
                </a:solidFill>
                <a:latin typeface="Calibri"/>
                <a:ea typeface="Calibri"/>
                <a:cs typeface="Calibri"/>
                <a:sym typeface="Calibri"/>
              </a:rPr>
              <a:t>: has mass and takes up space</a:t>
            </a:r>
            <a:endParaRPr sz="1400" b="0" i="0" u="none" strike="noStrike" cap="none">
              <a:solidFill>
                <a:srgbClr val="000000"/>
              </a:solidFill>
              <a:latin typeface="Arial"/>
              <a:ea typeface="Arial"/>
              <a:cs typeface="Arial"/>
              <a:sym typeface="Arial"/>
            </a:endParaRPr>
          </a:p>
        </p:txBody>
      </p:sp>
      <p:sp>
        <p:nvSpPr>
          <p:cNvPr id="1229" name="Google Shape;1229;p86"/>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30" name="Google Shape;1230;p86"/>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1231" name="Google Shape;1231;p86"/>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1232" name="Google Shape;1232;p86"/>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1233" name="Google Shape;1233;p86"/>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1234" name="Google Shape;1234;p86"/>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1235" name="Google Shape;1235;p8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87"/>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42" name="Google Shape;1242;p87"/>
          <p:cNvSpPr/>
          <p:nvPr/>
        </p:nvSpPr>
        <p:spPr>
          <a:xfrm>
            <a:off x="619391" y="811673"/>
            <a:ext cx="841558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Element:</a:t>
            </a:r>
            <a:r>
              <a:rPr lang="en-US" sz="4000" b="0" i="0" u="none" strike="noStrike" cap="none">
                <a:solidFill>
                  <a:schemeClr val="dk1"/>
                </a:solidFill>
                <a:latin typeface="Calibri"/>
                <a:ea typeface="Calibri"/>
                <a:cs typeface="Calibri"/>
                <a:sym typeface="Calibri"/>
              </a:rPr>
              <a:t> a pure substance containing only one type of atom</a:t>
            </a:r>
            <a:endParaRPr sz="1400" b="0" i="0" u="none" strike="noStrike" cap="none">
              <a:solidFill>
                <a:srgbClr val="000000"/>
              </a:solidFill>
              <a:latin typeface="Arial"/>
              <a:ea typeface="Arial"/>
              <a:cs typeface="Arial"/>
              <a:sym typeface="Arial"/>
            </a:endParaRPr>
          </a:p>
        </p:txBody>
      </p:sp>
      <p:pic>
        <p:nvPicPr>
          <p:cNvPr id="1243" name="Google Shape;1243;p87" descr="gold.jpg"/>
          <p:cNvPicPr preferRelativeResize="0"/>
          <p:nvPr/>
        </p:nvPicPr>
        <p:blipFill rotWithShape="1">
          <a:blip r:embed="rId3">
            <a:alphaModFix/>
          </a:blip>
          <a:srcRect/>
          <a:stretch/>
        </p:blipFill>
        <p:spPr>
          <a:xfrm>
            <a:off x="1208621" y="2182993"/>
            <a:ext cx="7011498" cy="4675007"/>
          </a:xfrm>
          <a:prstGeom prst="rect">
            <a:avLst/>
          </a:prstGeom>
          <a:noFill/>
          <a:ln>
            <a:noFill/>
          </a:ln>
        </p:spPr>
      </p:pic>
      <p:sp>
        <p:nvSpPr>
          <p:cNvPr id="1244" name="Google Shape;1244;p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88"/>
          <p:cNvSpPr txBox="1"/>
          <p:nvPr/>
        </p:nvSpPr>
        <p:spPr>
          <a:xfrm>
            <a:off x="134912" y="717037"/>
            <a:ext cx="91440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two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pic>
        <p:nvPicPr>
          <p:cNvPr id="1251" name="Google Shape;1251;p88"/>
          <p:cNvPicPr preferRelativeResize="0"/>
          <p:nvPr/>
        </p:nvPicPr>
        <p:blipFill rotWithShape="1">
          <a:blip r:embed="rId3">
            <a:alphaModFix/>
          </a:blip>
          <a:srcRect/>
          <a:stretch/>
        </p:blipFill>
        <p:spPr>
          <a:xfrm>
            <a:off x="1524000" y="2233908"/>
            <a:ext cx="6096000" cy="4051300"/>
          </a:xfrm>
          <a:prstGeom prst="rect">
            <a:avLst/>
          </a:prstGeom>
          <a:noFill/>
          <a:ln>
            <a:noFill/>
          </a:ln>
        </p:spPr>
      </p:pic>
      <p:sp>
        <p:nvSpPr>
          <p:cNvPr id="1252" name="Google Shape;1252;p8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89"/>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1259" name="Google Shape;1259;p89"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1260" name="Google Shape;1260;p89"/>
          <p:cNvSpPr txBox="1"/>
          <p:nvPr/>
        </p:nvSpPr>
        <p:spPr>
          <a:xfrm>
            <a:off x="5214951" y="2075984"/>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261" name="Google Shape;1261;p89"/>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262" name="Google Shape;1262;p89"/>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263" name="Google Shape;1263;p8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90"/>
          <p:cNvSpPr txBox="1">
            <a:spLocks noGrp="1"/>
          </p:cNvSpPr>
          <p:nvPr>
            <p:ph type="title"/>
          </p:nvPr>
        </p:nvSpPr>
        <p:spPr>
          <a:xfrm>
            <a:off x="730649" y="171700"/>
            <a:ext cx="8412300" cy="2213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that has a negative charge and another that has a positive charge </a:t>
            </a:r>
            <a:endParaRPr/>
          </a:p>
        </p:txBody>
      </p:sp>
      <p:pic>
        <p:nvPicPr>
          <p:cNvPr id="1270" name="Google Shape;1270;p90"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1271" name="Google Shape;1271;p90"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1272" name="Google Shape;1272;p90"/>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273" name="Google Shape;1273;p90"/>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274" name="Google Shape;1274;p90"/>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275" name="Google Shape;1275;p90"/>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76" name="Google Shape;1276;p90"/>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77" name="Google Shape;1277;p90"/>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278" name="Google Shape;1278;p90"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a:spLocks noGrp="1"/>
          </p:cNvSpPr>
          <p:nvPr>
            <p:ph type="title"/>
          </p:nvPr>
        </p:nvSpPr>
        <p:spPr>
          <a:xfrm>
            <a:off x="288559" y="506750"/>
            <a:ext cx="8566879" cy="162911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Liquid</a:t>
            </a:r>
            <a:r>
              <a:rPr lang="en-US"/>
              <a:t>: has molecules that are close together but can move around </a:t>
            </a:r>
            <a:endParaRPr/>
          </a:p>
        </p:txBody>
      </p:sp>
      <p:sp>
        <p:nvSpPr>
          <p:cNvPr id="277" name="Google Shape;277;p1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p11"/>
          <p:cNvPicPr preferRelativeResize="0"/>
          <p:nvPr/>
        </p:nvPicPr>
        <p:blipFill rotWithShape="1">
          <a:blip r:embed="rId4">
            <a:alphaModFix/>
          </a:blip>
          <a:srcRect l="26308" t="17774" r="52614" b="47995"/>
          <a:stretch/>
        </p:blipFill>
        <p:spPr>
          <a:xfrm>
            <a:off x="2145321" y="2456995"/>
            <a:ext cx="4853354" cy="362946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9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92"/>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91" name="Google Shape;1291;p92"/>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92" name="Google Shape;1292;p92"/>
          <p:cNvSpPr txBox="1"/>
          <p:nvPr/>
        </p:nvSpPr>
        <p:spPr>
          <a:xfrm>
            <a:off x="733703" y="268480"/>
            <a:ext cx="809566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matter and atoms?</a:t>
            </a:r>
            <a:endParaRPr sz="1400" b="0" i="0" u="none" strike="noStrike" cap="none">
              <a:solidFill>
                <a:srgbClr val="000000"/>
              </a:solidFill>
              <a:latin typeface="Arial"/>
              <a:ea typeface="Arial"/>
              <a:cs typeface="Arial"/>
              <a:sym typeface="Arial"/>
            </a:endParaRPr>
          </a:p>
        </p:txBody>
      </p:sp>
      <p:sp>
        <p:nvSpPr>
          <p:cNvPr id="1293" name="Google Shape;1293;p92"/>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94" name="Google Shape;1294;p92"/>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1295" name="Google Shape;1295;p92"/>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1296" name="Google Shape;1296;p92"/>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1297" name="Google Shape;1297;p92"/>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1298" name="Google Shape;1298;p92"/>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1299" name="Google Shape;1299;p9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pic>
        <p:nvPicPr>
          <p:cNvPr id="1305" name="Google Shape;1305;p93"/>
          <p:cNvPicPr preferRelativeResize="0"/>
          <p:nvPr/>
        </p:nvPicPr>
        <p:blipFill rotWithShape="1">
          <a:blip r:embed="rId3">
            <a:alphaModFix/>
          </a:blip>
          <a:srcRect/>
          <a:stretch/>
        </p:blipFill>
        <p:spPr>
          <a:xfrm>
            <a:off x="4749774" y="2495524"/>
            <a:ext cx="3953550" cy="3012250"/>
          </a:xfrm>
          <a:prstGeom prst="rect">
            <a:avLst/>
          </a:prstGeom>
          <a:noFill/>
          <a:ln>
            <a:noFill/>
          </a:ln>
        </p:spPr>
      </p:pic>
      <p:sp>
        <p:nvSpPr>
          <p:cNvPr id="1306" name="Google Shape;1306;p93"/>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307" name="Google Shape;1307;p93"/>
          <p:cNvSpPr/>
          <p:nvPr/>
        </p:nvSpPr>
        <p:spPr>
          <a:xfrm>
            <a:off x="619391" y="197923"/>
            <a:ext cx="84156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an element and a molecule?</a:t>
            </a:r>
            <a:endParaRPr sz="1400" b="0" i="0" u="none" strike="noStrike" cap="none">
              <a:solidFill>
                <a:srgbClr val="000000"/>
              </a:solidFill>
              <a:latin typeface="Arial"/>
              <a:ea typeface="Arial"/>
              <a:cs typeface="Arial"/>
              <a:sym typeface="Arial"/>
            </a:endParaRPr>
          </a:p>
        </p:txBody>
      </p:sp>
      <p:pic>
        <p:nvPicPr>
          <p:cNvPr id="1308" name="Google Shape;1308;p93" descr="gold.jpg"/>
          <p:cNvPicPr preferRelativeResize="0"/>
          <p:nvPr/>
        </p:nvPicPr>
        <p:blipFill rotWithShape="1">
          <a:blip r:embed="rId4">
            <a:alphaModFix/>
          </a:blip>
          <a:srcRect t="-18694" r="-18694"/>
          <a:stretch/>
        </p:blipFill>
        <p:spPr>
          <a:xfrm>
            <a:off x="440275" y="2129963"/>
            <a:ext cx="4572000" cy="3743361"/>
          </a:xfrm>
          <a:prstGeom prst="rect">
            <a:avLst/>
          </a:prstGeom>
          <a:noFill/>
          <a:ln>
            <a:noFill/>
          </a:ln>
        </p:spPr>
      </p:pic>
      <p:sp>
        <p:nvSpPr>
          <p:cNvPr id="1309" name="Google Shape;1309;p93"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0" name="Google Shape;1310;p93"/>
          <p:cNvPicPr preferRelativeResize="0"/>
          <p:nvPr/>
        </p:nvPicPr>
        <p:blipFill>
          <a:blip r:embed="rId6">
            <a:alphaModFix/>
          </a:blip>
          <a:stretch>
            <a:fillRect/>
          </a:stretch>
        </p:blipFill>
        <p:spPr>
          <a:xfrm>
            <a:off x="152400" y="1673625"/>
            <a:ext cx="4286175" cy="4975200"/>
          </a:xfrm>
          <a:prstGeom prst="rect">
            <a:avLst/>
          </a:prstGeom>
          <a:noFill/>
          <a:ln>
            <a:noFill/>
          </a:ln>
        </p:spPr>
      </p:pic>
      <p:pic>
        <p:nvPicPr>
          <p:cNvPr id="1311" name="Google Shape;1311;p93"/>
          <p:cNvPicPr preferRelativeResize="0"/>
          <p:nvPr/>
        </p:nvPicPr>
        <p:blipFill>
          <a:blip r:embed="rId6">
            <a:alphaModFix/>
          </a:blip>
          <a:stretch>
            <a:fillRect/>
          </a:stretch>
        </p:blipFill>
        <p:spPr>
          <a:xfrm>
            <a:off x="4516757" y="1673625"/>
            <a:ext cx="4419594" cy="49752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94"/>
          <p:cNvSpPr txBox="1">
            <a:spLocks noGrp="1"/>
          </p:cNvSpPr>
          <p:nvPr>
            <p:ph type="title"/>
          </p:nvPr>
        </p:nvSpPr>
        <p:spPr>
          <a:xfrm>
            <a:off x="735225" y="285876"/>
            <a:ext cx="8229600" cy="135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atoms bond to make water?</a:t>
            </a:r>
            <a:endParaRPr/>
          </a:p>
        </p:txBody>
      </p:sp>
      <p:pic>
        <p:nvPicPr>
          <p:cNvPr id="1318" name="Google Shape;1318;p94" descr="Molecule.jpg"/>
          <p:cNvPicPr preferRelativeResize="0">
            <a:picLocks noGrp="1"/>
          </p:cNvPicPr>
          <p:nvPr>
            <p:ph type="body" idx="1"/>
          </p:nvPr>
        </p:nvPicPr>
        <p:blipFill rotWithShape="1">
          <a:blip r:embed="rId3">
            <a:alphaModFix/>
          </a:blip>
          <a:srcRect l="5284" t="5888" r="4988" b="4889"/>
          <a:stretch/>
        </p:blipFill>
        <p:spPr>
          <a:xfrm>
            <a:off x="2380475" y="2451300"/>
            <a:ext cx="4066500" cy="4038300"/>
          </a:xfrm>
          <a:prstGeom prst="rect">
            <a:avLst/>
          </a:prstGeom>
          <a:noFill/>
          <a:ln w="9525" cap="flat" cmpd="sng">
            <a:solidFill>
              <a:schemeClr val="lt1"/>
            </a:solidFill>
            <a:prstDash val="solid"/>
            <a:round/>
            <a:headEnd type="none" w="sm" len="sm"/>
            <a:tailEnd type="none" w="sm" len="sm"/>
          </a:ln>
        </p:spPr>
      </p:pic>
      <p:sp>
        <p:nvSpPr>
          <p:cNvPr id="1319" name="Google Shape;1319;p9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95"/>
          <p:cNvSpPr txBox="1">
            <a:spLocks noGrp="1"/>
          </p:cNvSpPr>
          <p:nvPr>
            <p:ph type="title"/>
          </p:nvPr>
        </p:nvSpPr>
        <p:spPr>
          <a:xfrm>
            <a:off x="283800" y="415726"/>
            <a:ext cx="8859300" cy="996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water polar?</a:t>
            </a:r>
            <a:endParaRPr/>
          </a:p>
        </p:txBody>
      </p:sp>
      <p:pic>
        <p:nvPicPr>
          <p:cNvPr id="1326" name="Google Shape;1326;p95" descr="Molecule.jpg"/>
          <p:cNvPicPr preferRelativeResize="0"/>
          <p:nvPr/>
        </p:nvPicPr>
        <p:blipFill rotWithShape="1">
          <a:blip r:embed="rId3">
            <a:alphaModFix/>
          </a:blip>
          <a:srcRect l="2431"/>
          <a:stretch/>
        </p:blipFill>
        <p:spPr>
          <a:xfrm>
            <a:off x="2351876" y="2472717"/>
            <a:ext cx="4783688" cy="4281069"/>
          </a:xfrm>
          <a:prstGeom prst="rect">
            <a:avLst/>
          </a:prstGeom>
          <a:noFill/>
          <a:ln>
            <a:noFill/>
          </a:ln>
        </p:spPr>
      </p:pic>
      <p:sp>
        <p:nvSpPr>
          <p:cNvPr id="1327" name="Google Shape;1327;p95"/>
          <p:cNvSpPr txBox="1"/>
          <p:nvPr/>
        </p:nvSpPr>
        <p:spPr>
          <a:xfrm>
            <a:off x="3957775" y="503223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328" name="Google Shape;1328;p95"/>
          <p:cNvSpPr txBox="1"/>
          <p:nvPr/>
        </p:nvSpPr>
        <p:spPr>
          <a:xfrm>
            <a:off x="6523544" y="5233380"/>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329" name="Google Shape;1329;p95"/>
          <p:cNvSpPr txBox="1"/>
          <p:nvPr/>
        </p:nvSpPr>
        <p:spPr>
          <a:xfrm>
            <a:off x="5311450" y="2149130"/>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330" name="Google Shape;1330;p95"/>
          <p:cNvSpPr txBox="1"/>
          <p:nvPr/>
        </p:nvSpPr>
        <p:spPr>
          <a:xfrm>
            <a:off x="2828329" y="214913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31" name="Google Shape;1331;p95"/>
          <p:cNvSpPr txBox="1"/>
          <p:nvPr/>
        </p:nvSpPr>
        <p:spPr>
          <a:xfrm>
            <a:off x="2086797" y="4132915"/>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32" name="Google Shape;1332;p95"/>
          <p:cNvSpPr txBox="1"/>
          <p:nvPr/>
        </p:nvSpPr>
        <p:spPr>
          <a:xfrm>
            <a:off x="6349698" y="3570134"/>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33" name="Google Shape;1333;p9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96"/>
          <p:cNvSpPr txBox="1"/>
          <p:nvPr/>
        </p:nvSpPr>
        <p:spPr>
          <a:xfrm>
            <a:off x="1747231" y="742612"/>
            <a:ext cx="5998275"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Surface Tension</a:t>
            </a:r>
            <a:endParaRPr sz="1400" b="0" i="0" u="none" strike="noStrike" cap="none">
              <a:solidFill>
                <a:srgbClr val="000000"/>
              </a:solidFill>
              <a:latin typeface="Arial"/>
              <a:ea typeface="Arial"/>
              <a:cs typeface="Arial"/>
              <a:sym typeface="Arial"/>
            </a:endParaRPr>
          </a:p>
        </p:txBody>
      </p:sp>
      <p:sp>
        <p:nvSpPr>
          <p:cNvPr id="1340" name="Google Shape;1340;p9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1" name="Google Shape;1341;p9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pic>
        <p:nvPicPr>
          <p:cNvPr id="1347" name="Google Shape;1347;p97" descr="surface_tension.jpg"/>
          <p:cNvPicPr preferRelativeResize="0"/>
          <p:nvPr/>
        </p:nvPicPr>
        <p:blipFill rotWithShape="1">
          <a:blip r:embed="rId3">
            <a:alphaModFix/>
          </a:blip>
          <a:srcRect/>
          <a:stretch/>
        </p:blipFill>
        <p:spPr>
          <a:xfrm>
            <a:off x="1575118" y="2226825"/>
            <a:ext cx="5993756" cy="4495299"/>
          </a:xfrm>
          <a:prstGeom prst="rect">
            <a:avLst/>
          </a:prstGeom>
          <a:noFill/>
          <a:ln>
            <a:noFill/>
          </a:ln>
        </p:spPr>
      </p:pic>
      <p:sp>
        <p:nvSpPr>
          <p:cNvPr id="1348" name="Google Shape;1348;p97"/>
          <p:cNvSpPr txBox="1"/>
          <p:nvPr/>
        </p:nvSpPr>
        <p:spPr>
          <a:xfrm>
            <a:off x="1198725" y="287325"/>
            <a:ext cx="76842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Surface Tension</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created when molecules in a liquid, such as water, link together by polar attraction</a:t>
            </a:r>
            <a:endParaRPr sz="1400" b="0" i="0" u="none" strike="noStrike" cap="none">
              <a:solidFill>
                <a:srgbClr val="000000"/>
              </a:solidFill>
              <a:latin typeface="Arial"/>
              <a:ea typeface="Arial"/>
              <a:cs typeface="Arial"/>
              <a:sym typeface="Arial"/>
            </a:endParaRPr>
          </a:p>
        </p:txBody>
      </p:sp>
      <p:sp>
        <p:nvSpPr>
          <p:cNvPr id="1349" name="Google Shape;1349;p9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0" name="Google Shape;1350;p97"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gdc20d58110_1_7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pic>
        <p:nvPicPr>
          <p:cNvPr id="1362" name="Google Shape;1362;gdc20d58110_1_79" descr="surface_tension.jpg"/>
          <p:cNvPicPr preferRelativeResize="0"/>
          <p:nvPr/>
        </p:nvPicPr>
        <p:blipFill rotWithShape="1">
          <a:blip r:embed="rId3">
            <a:alphaModFix/>
          </a:blip>
          <a:srcRect/>
          <a:stretch/>
        </p:blipFill>
        <p:spPr>
          <a:xfrm>
            <a:off x="1198722" y="1826493"/>
            <a:ext cx="6527519" cy="4895637"/>
          </a:xfrm>
          <a:prstGeom prst="rect">
            <a:avLst/>
          </a:prstGeom>
          <a:noFill/>
          <a:ln>
            <a:noFill/>
          </a:ln>
        </p:spPr>
      </p:pic>
      <p:sp>
        <p:nvSpPr>
          <p:cNvPr id="1363" name="Google Shape;1363;gdc20d58110_1_79"/>
          <p:cNvSpPr txBox="1"/>
          <p:nvPr/>
        </p:nvSpPr>
        <p:spPr>
          <a:xfrm>
            <a:off x="367615" y="580841"/>
            <a:ext cx="8805300" cy="70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surface tension?</a:t>
            </a:r>
            <a:endParaRPr sz="1400" b="0" i="0" u="none" strike="noStrike" cap="none">
              <a:solidFill>
                <a:srgbClr val="000000"/>
              </a:solidFill>
              <a:latin typeface="Arial"/>
              <a:ea typeface="Arial"/>
              <a:cs typeface="Arial"/>
              <a:sym typeface="Arial"/>
            </a:endParaRPr>
          </a:p>
        </p:txBody>
      </p:sp>
      <p:sp>
        <p:nvSpPr>
          <p:cNvPr id="1364" name="Google Shape;1364;gdc20d58110_1_7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98"/>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371" name="Google Shape;1371;p9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2"/>
          <p:cNvSpPr txBox="1">
            <a:spLocks noGrp="1"/>
          </p:cNvSpPr>
          <p:nvPr>
            <p:ph type="title"/>
          </p:nvPr>
        </p:nvSpPr>
        <p:spPr>
          <a:xfrm>
            <a:off x="288559" y="424771"/>
            <a:ext cx="8566879" cy="162911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Gas</a:t>
            </a:r>
            <a:r>
              <a:rPr lang="en-US"/>
              <a:t>: has molecules that are spread far apart and are constantly moving </a:t>
            </a:r>
            <a:endParaRPr/>
          </a:p>
        </p:txBody>
      </p:sp>
      <p:sp>
        <p:nvSpPr>
          <p:cNvPr id="285" name="Google Shape;285;p12"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 name="Google Shape;286;p12"/>
          <p:cNvPicPr preferRelativeResize="0"/>
          <p:nvPr/>
        </p:nvPicPr>
        <p:blipFill rotWithShape="1">
          <a:blip r:embed="rId4">
            <a:alphaModFix/>
          </a:blip>
          <a:srcRect l="53691" t="13162" r="25077" b="47026"/>
          <a:stretch/>
        </p:blipFill>
        <p:spPr>
          <a:xfrm>
            <a:off x="2082018" y="2478655"/>
            <a:ext cx="4979963" cy="3407899"/>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99"/>
          <p:cNvSpPr txBox="1">
            <a:spLocks noGrp="1"/>
          </p:cNvSpPr>
          <p:nvPr>
            <p:ph type="title"/>
          </p:nvPr>
        </p:nvSpPr>
        <p:spPr>
          <a:xfrm>
            <a:off x="457200" y="400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Polar Molecules -&gt; Surface Tension</a:t>
            </a:r>
            <a:endParaRPr/>
          </a:p>
        </p:txBody>
      </p:sp>
      <p:pic>
        <p:nvPicPr>
          <p:cNvPr id="1378" name="Google Shape;1378;p99"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1379" name="Google Shape;1379;p99"/>
          <p:cNvSpPr txBox="1"/>
          <p:nvPr/>
        </p:nvSpPr>
        <p:spPr>
          <a:xfrm>
            <a:off x="3373304" y="4753500"/>
            <a:ext cx="828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380" name="Google Shape;1380;p99"/>
          <p:cNvSpPr txBox="1"/>
          <p:nvPr/>
        </p:nvSpPr>
        <p:spPr>
          <a:xfrm>
            <a:off x="6493469" y="5173250"/>
            <a:ext cx="828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381" name="Google Shape;1381;p99"/>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382" name="Google Shape;1382;p99"/>
          <p:cNvSpPr txBox="1"/>
          <p:nvPr/>
        </p:nvSpPr>
        <p:spPr>
          <a:xfrm>
            <a:off x="2561042" y="1610677"/>
            <a:ext cx="5301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83" name="Google Shape;1383;p99"/>
          <p:cNvSpPr txBox="1"/>
          <p:nvPr/>
        </p:nvSpPr>
        <p:spPr>
          <a:xfrm>
            <a:off x="1703752" y="4888125"/>
            <a:ext cx="735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84" name="Google Shape;1384;p99"/>
          <p:cNvSpPr txBox="1"/>
          <p:nvPr/>
        </p:nvSpPr>
        <p:spPr>
          <a:xfrm>
            <a:off x="6691374" y="3720575"/>
            <a:ext cx="735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385" name="Google Shape;1385;p9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30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306"/>
          <p:cNvSpPr txBox="1"/>
          <p:nvPr/>
        </p:nvSpPr>
        <p:spPr>
          <a:xfrm>
            <a:off x="957474" y="354025"/>
            <a:ext cx="8186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the relationship between surface tension and polarity?</a:t>
            </a:r>
            <a:endParaRPr sz="1400" b="0" i="0" u="none" strike="noStrike" cap="none">
              <a:solidFill>
                <a:srgbClr val="000000"/>
              </a:solidFill>
              <a:latin typeface="Arial"/>
              <a:ea typeface="Arial"/>
              <a:cs typeface="Arial"/>
              <a:sym typeface="Arial"/>
            </a:endParaRPr>
          </a:p>
        </p:txBody>
      </p:sp>
      <p:sp>
        <p:nvSpPr>
          <p:cNvPr id="1398" name="Google Shape;1398;p30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9" name="Google Shape;1399;p306"/>
          <p:cNvPicPr preferRelativeResize="0"/>
          <p:nvPr/>
        </p:nvPicPr>
        <p:blipFill>
          <a:blip r:embed="rId4">
            <a:alphaModFix/>
          </a:blip>
          <a:stretch>
            <a:fillRect/>
          </a:stretch>
        </p:blipFill>
        <p:spPr>
          <a:xfrm>
            <a:off x="152400" y="1757675"/>
            <a:ext cx="4303975" cy="4765000"/>
          </a:xfrm>
          <a:prstGeom prst="rect">
            <a:avLst/>
          </a:prstGeom>
          <a:noFill/>
          <a:ln>
            <a:noFill/>
          </a:ln>
        </p:spPr>
      </p:pic>
      <p:pic>
        <p:nvPicPr>
          <p:cNvPr id="1400" name="Google Shape;1400;p306"/>
          <p:cNvPicPr preferRelativeResize="0"/>
          <p:nvPr/>
        </p:nvPicPr>
        <p:blipFill>
          <a:blip r:embed="rId4">
            <a:alphaModFix/>
          </a:blip>
          <a:stretch>
            <a:fillRect/>
          </a:stretch>
        </p:blipFill>
        <p:spPr>
          <a:xfrm>
            <a:off x="4572000" y="1677625"/>
            <a:ext cx="4368000" cy="4845050"/>
          </a:xfrm>
          <a:prstGeom prst="rect">
            <a:avLst/>
          </a:prstGeom>
          <a:noFill/>
          <a:ln>
            <a:noFill/>
          </a:ln>
        </p:spPr>
      </p:pic>
      <p:pic>
        <p:nvPicPr>
          <p:cNvPr id="1401" name="Google Shape;1401;p306" descr="surface_tension.jpg"/>
          <p:cNvPicPr preferRelativeResize="0"/>
          <p:nvPr/>
        </p:nvPicPr>
        <p:blipFill rotWithShape="1">
          <a:blip r:embed="rId5">
            <a:alphaModFix/>
          </a:blip>
          <a:srcRect/>
          <a:stretch/>
        </p:blipFill>
        <p:spPr>
          <a:xfrm>
            <a:off x="403575" y="2714563"/>
            <a:ext cx="3801625" cy="2851226"/>
          </a:xfrm>
          <a:prstGeom prst="rect">
            <a:avLst/>
          </a:prstGeom>
          <a:noFill/>
          <a:ln>
            <a:noFill/>
          </a:ln>
        </p:spPr>
      </p:pic>
      <p:pic>
        <p:nvPicPr>
          <p:cNvPr id="1402" name="Google Shape;1402;p306" descr="Molecule.jpg"/>
          <p:cNvPicPr preferRelativeResize="0"/>
          <p:nvPr/>
        </p:nvPicPr>
        <p:blipFill rotWithShape="1">
          <a:blip r:embed="rId6">
            <a:alphaModFix/>
          </a:blip>
          <a:srcRect l="2429"/>
          <a:stretch/>
        </p:blipFill>
        <p:spPr>
          <a:xfrm>
            <a:off x="4991537" y="2334416"/>
            <a:ext cx="3528925" cy="3611523"/>
          </a:xfrm>
          <a:prstGeom prst="rect">
            <a:avLst/>
          </a:prstGeom>
          <a:noFill/>
          <a:ln>
            <a:noFill/>
          </a:ln>
        </p:spPr>
      </p:pic>
      <p:sp>
        <p:nvSpPr>
          <p:cNvPr id="1403" name="Google Shape;1403;p306"/>
          <p:cNvSpPr txBox="1"/>
          <p:nvPr/>
        </p:nvSpPr>
        <p:spPr>
          <a:xfrm>
            <a:off x="7287805" y="2125400"/>
            <a:ext cx="84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404" name="Google Shape;1404;p306"/>
          <p:cNvSpPr txBox="1"/>
          <p:nvPr/>
        </p:nvSpPr>
        <p:spPr>
          <a:xfrm>
            <a:off x="7921119" y="4559500"/>
            <a:ext cx="828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405" name="Google Shape;1405;p306"/>
          <p:cNvSpPr txBox="1"/>
          <p:nvPr/>
        </p:nvSpPr>
        <p:spPr>
          <a:xfrm>
            <a:off x="6055129" y="4806875"/>
            <a:ext cx="828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406" name="Google Shape;1406;p306"/>
          <p:cNvSpPr txBox="1"/>
          <p:nvPr/>
        </p:nvSpPr>
        <p:spPr>
          <a:xfrm>
            <a:off x="5481442" y="2125402"/>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07" name="Google Shape;1407;p306"/>
          <p:cNvSpPr txBox="1"/>
          <p:nvPr/>
        </p:nvSpPr>
        <p:spPr>
          <a:xfrm>
            <a:off x="8014124" y="3429000"/>
            <a:ext cx="735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08" name="Google Shape;1408;p306"/>
          <p:cNvSpPr txBox="1"/>
          <p:nvPr/>
        </p:nvSpPr>
        <p:spPr>
          <a:xfrm>
            <a:off x="4762515" y="4559500"/>
            <a:ext cx="735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0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5" name="Google Shape;1415;p10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pic>
        <p:nvPicPr>
          <p:cNvPr id="1421" name="Google Shape;1421;p101"/>
          <p:cNvPicPr preferRelativeResize="0"/>
          <p:nvPr/>
        </p:nvPicPr>
        <p:blipFill rotWithShape="1">
          <a:blip r:embed="rId3">
            <a:alphaModFix/>
          </a:blip>
          <a:srcRect/>
          <a:stretch/>
        </p:blipFill>
        <p:spPr>
          <a:xfrm>
            <a:off x="667657" y="1026942"/>
            <a:ext cx="7837714" cy="5221170"/>
          </a:xfrm>
          <a:prstGeom prst="rect">
            <a:avLst/>
          </a:prstGeom>
          <a:noFill/>
          <a:ln>
            <a:noFill/>
          </a:ln>
        </p:spPr>
      </p:pic>
      <p:sp>
        <p:nvSpPr>
          <p:cNvPr id="1422" name="Google Shape;1422;p101"/>
          <p:cNvSpPr/>
          <p:nvPr/>
        </p:nvSpPr>
        <p:spPr>
          <a:xfrm>
            <a:off x="2946401" y="4043601"/>
            <a:ext cx="2206171" cy="367008"/>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3" name="Google Shape;1423;p101"/>
          <p:cNvSpPr txBox="1"/>
          <p:nvPr/>
        </p:nvSpPr>
        <p:spPr>
          <a:xfrm>
            <a:off x="1491623" y="3274160"/>
            <a:ext cx="3701143"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surface tension</a:t>
            </a:r>
            <a:endParaRPr sz="1400" b="0" i="0" u="none" strike="noStrike" cap="none">
              <a:solidFill>
                <a:srgbClr val="000000"/>
              </a:solidFill>
              <a:latin typeface="Arial"/>
              <a:ea typeface="Arial"/>
              <a:cs typeface="Arial"/>
              <a:sym typeface="Arial"/>
            </a:endParaRPr>
          </a:p>
        </p:txBody>
      </p:sp>
      <p:sp>
        <p:nvSpPr>
          <p:cNvPr id="1424" name="Google Shape;1424;p10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5" name="Google Shape;1425;p10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pic>
        <p:nvPicPr>
          <p:cNvPr id="1431" name="Google Shape;1431;p102" descr="Leaf on Water.jpg"/>
          <p:cNvPicPr preferRelativeResize="0"/>
          <p:nvPr/>
        </p:nvPicPr>
        <p:blipFill rotWithShape="1">
          <a:blip r:embed="rId3">
            <a:alphaModFix/>
          </a:blip>
          <a:srcRect/>
          <a:stretch/>
        </p:blipFill>
        <p:spPr>
          <a:xfrm>
            <a:off x="319314" y="1083212"/>
            <a:ext cx="8505371" cy="5542560"/>
          </a:xfrm>
          <a:prstGeom prst="rect">
            <a:avLst/>
          </a:prstGeom>
          <a:noFill/>
          <a:ln>
            <a:noFill/>
          </a:ln>
        </p:spPr>
      </p:pic>
      <p:sp>
        <p:nvSpPr>
          <p:cNvPr id="1432" name="Google Shape;1432;p10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3" name="Google Shape;1433;p10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307" descr="Questions"/>
          <p:cNvSpPr/>
          <p:nvPr/>
        </p:nvSpPr>
        <p:spPr>
          <a:xfrm>
            <a:off x="1905000" y="583474"/>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pic>
        <p:nvPicPr>
          <p:cNvPr id="1445" name="Google Shape;1445;p308" descr="Leaf on Water.jpg"/>
          <p:cNvPicPr preferRelativeResize="0"/>
          <p:nvPr/>
        </p:nvPicPr>
        <p:blipFill rotWithShape="1">
          <a:blip r:embed="rId3">
            <a:alphaModFix/>
          </a:blip>
          <a:srcRect/>
          <a:stretch/>
        </p:blipFill>
        <p:spPr>
          <a:xfrm>
            <a:off x="319314" y="1083212"/>
            <a:ext cx="8505371" cy="5542560"/>
          </a:xfrm>
          <a:prstGeom prst="rect">
            <a:avLst/>
          </a:prstGeom>
          <a:noFill/>
          <a:ln>
            <a:noFill/>
          </a:ln>
        </p:spPr>
      </p:pic>
      <p:sp>
        <p:nvSpPr>
          <p:cNvPr id="1446" name="Google Shape;1446;p308" descr="Questions"/>
          <p:cNvSpPr/>
          <p:nvPr/>
        </p:nvSpPr>
        <p:spPr>
          <a:xfrm>
            <a:off x="0" y="138331"/>
            <a:ext cx="929640" cy="94488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308"/>
          <p:cNvSpPr txBox="1"/>
          <p:nvPr/>
        </p:nvSpPr>
        <p:spPr>
          <a:xfrm>
            <a:off x="1645920" y="232228"/>
            <a:ext cx="615260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How is this leaf staying on top of the water?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10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54" name="Google Shape;1454;p10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10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1" name="Google Shape;1461;p10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462" name="Google Shape;1462;p104"/>
          <p:cNvPicPr preferRelativeResize="0"/>
          <p:nvPr/>
        </p:nvPicPr>
        <p:blipFill>
          <a:blip r:embed="rId5">
            <a:alphaModFix/>
          </a:blip>
          <a:stretch>
            <a:fillRect/>
          </a:stretch>
        </p:blipFill>
        <p:spPr>
          <a:xfrm>
            <a:off x="2709764" y="634387"/>
            <a:ext cx="3724476" cy="55892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3"/>
          <p:cNvSpPr txBox="1"/>
          <p:nvPr/>
        </p:nvSpPr>
        <p:spPr>
          <a:xfrm>
            <a:off x="742950" y="1828801"/>
            <a:ext cx="3124200"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sng" strike="noStrike" cap="none">
                <a:solidFill>
                  <a:schemeClr val="dk1"/>
                </a:solidFill>
                <a:latin typeface="Calibri"/>
                <a:ea typeface="Calibri"/>
                <a:cs typeface="Calibri"/>
                <a:sym typeface="Calibri"/>
              </a:rPr>
              <a:t>Density</a:t>
            </a:r>
            <a:r>
              <a:rPr lang="en-US" sz="4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Mass per unit of volume </a:t>
            </a:r>
            <a:endParaRPr sz="1400" b="0" i="0" u="none" strike="noStrike" cap="none">
              <a:solidFill>
                <a:srgbClr val="000000"/>
              </a:solidFill>
              <a:latin typeface="Arial"/>
              <a:ea typeface="Arial"/>
              <a:cs typeface="Arial"/>
              <a:sym typeface="Arial"/>
            </a:endParaRPr>
          </a:p>
        </p:txBody>
      </p:sp>
      <p:pic>
        <p:nvPicPr>
          <p:cNvPr id="293" name="Google Shape;293;p13" descr="http://www.cyberphysics.co.uk/graphics/diagrams/forces/density.gif"/>
          <p:cNvPicPr preferRelativeResize="0"/>
          <p:nvPr/>
        </p:nvPicPr>
        <p:blipFill rotWithShape="1">
          <a:blip r:embed="rId3">
            <a:alphaModFix/>
          </a:blip>
          <a:srcRect/>
          <a:stretch/>
        </p:blipFill>
        <p:spPr>
          <a:xfrm>
            <a:off x="4329395" y="1828800"/>
            <a:ext cx="4062129" cy="2578100"/>
          </a:xfrm>
          <a:prstGeom prst="rect">
            <a:avLst/>
          </a:prstGeom>
          <a:noFill/>
          <a:ln>
            <a:noFill/>
          </a:ln>
        </p:spPr>
      </p:pic>
      <p:sp>
        <p:nvSpPr>
          <p:cNvPr id="294" name="Google Shape;294;p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0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309"/>
          <p:cNvSpPr txBox="1"/>
          <p:nvPr/>
        </p:nvSpPr>
        <p:spPr>
          <a:xfrm>
            <a:off x="1099444" y="261257"/>
            <a:ext cx="70648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Why is floating not an example of surface tension?</a:t>
            </a:r>
            <a:endParaRPr sz="1400" b="0" i="0" u="none" strike="noStrike" cap="none">
              <a:solidFill>
                <a:srgbClr val="000000"/>
              </a:solidFill>
              <a:latin typeface="Arial"/>
              <a:ea typeface="Arial"/>
              <a:cs typeface="Arial"/>
              <a:sym typeface="Arial"/>
            </a:endParaRPr>
          </a:p>
        </p:txBody>
      </p:sp>
      <p:pic>
        <p:nvPicPr>
          <p:cNvPr id="1475" name="Google Shape;1475;p309"/>
          <p:cNvPicPr preferRelativeResize="0"/>
          <p:nvPr/>
        </p:nvPicPr>
        <p:blipFill>
          <a:blip r:embed="rId3">
            <a:alphaModFix/>
          </a:blip>
          <a:stretch>
            <a:fillRect/>
          </a:stretch>
        </p:blipFill>
        <p:spPr>
          <a:xfrm>
            <a:off x="2629450" y="837722"/>
            <a:ext cx="3885094" cy="5830276"/>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pic>
        <p:nvPicPr>
          <p:cNvPr id="1481" name="Google Shape;1481;p107" descr="surface_tension.jpg"/>
          <p:cNvPicPr preferRelativeResize="0"/>
          <p:nvPr/>
        </p:nvPicPr>
        <p:blipFill rotWithShape="1">
          <a:blip r:embed="rId3">
            <a:alphaModFix/>
          </a:blip>
          <a:srcRect/>
          <a:stretch/>
        </p:blipFill>
        <p:spPr>
          <a:xfrm>
            <a:off x="1198722" y="1826493"/>
            <a:ext cx="6527516" cy="4895638"/>
          </a:xfrm>
          <a:prstGeom prst="rect">
            <a:avLst/>
          </a:prstGeom>
          <a:noFill/>
          <a:ln>
            <a:noFill/>
          </a:ln>
        </p:spPr>
      </p:pic>
      <p:sp>
        <p:nvSpPr>
          <p:cNvPr id="1482" name="Google Shape;1482;p107"/>
          <p:cNvSpPr txBox="1"/>
          <p:nvPr/>
        </p:nvSpPr>
        <p:spPr>
          <a:xfrm>
            <a:off x="367615" y="580841"/>
            <a:ext cx="880541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surface tension?</a:t>
            </a:r>
            <a:endParaRPr sz="1400" b="0" i="0" u="none" strike="noStrike" cap="none">
              <a:solidFill>
                <a:srgbClr val="000000"/>
              </a:solidFill>
              <a:latin typeface="Arial"/>
              <a:ea typeface="Arial"/>
              <a:cs typeface="Arial"/>
              <a:sym typeface="Arial"/>
            </a:endParaRPr>
          </a:p>
        </p:txBody>
      </p:sp>
      <p:sp>
        <p:nvSpPr>
          <p:cNvPr id="1483" name="Google Shape;1483;p10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08"/>
          <p:cNvSpPr txBox="1">
            <a:spLocks noGrp="1"/>
          </p:cNvSpPr>
          <p:nvPr>
            <p:ph type="title"/>
          </p:nvPr>
        </p:nvSpPr>
        <p:spPr>
          <a:xfrm>
            <a:off x="457200" y="400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is surface tension created?</a:t>
            </a:r>
            <a:endParaRPr/>
          </a:p>
        </p:txBody>
      </p:sp>
      <p:pic>
        <p:nvPicPr>
          <p:cNvPr id="1490" name="Google Shape;1490;p108"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1491" name="Google Shape;1491;p108"/>
          <p:cNvSpPr txBox="1"/>
          <p:nvPr/>
        </p:nvSpPr>
        <p:spPr>
          <a:xfrm>
            <a:off x="337329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492" name="Google Shape;1492;p108"/>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493" name="Google Shape;1493;p108"/>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494" name="Google Shape;1494;p108"/>
          <p:cNvSpPr txBox="1"/>
          <p:nvPr/>
        </p:nvSpPr>
        <p:spPr>
          <a:xfrm>
            <a:off x="2561042" y="1610677"/>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95" name="Google Shape;1495;p108"/>
          <p:cNvSpPr txBox="1"/>
          <p:nvPr/>
        </p:nvSpPr>
        <p:spPr>
          <a:xfrm>
            <a:off x="1703744" y="48881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96" name="Google Shape;1496;p108"/>
          <p:cNvSpPr txBox="1"/>
          <p:nvPr/>
        </p:nvSpPr>
        <p:spPr>
          <a:xfrm>
            <a:off x="6691377" y="372058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497" name="Google Shape;1497;p10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09"/>
          <p:cNvSpPr txBox="1"/>
          <p:nvPr/>
        </p:nvSpPr>
        <p:spPr>
          <a:xfrm>
            <a:off x="457200" y="400204"/>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Is floating the same as surface tension? </a:t>
            </a:r>
            <a:r>
              <a:rPr lang="en-US" sz="4400">
                <a:solidFill>
                  <a:schemeClr val="dk1"/>
                </a:solidFill>
                <a:latin typeface="Calibri"/>
                <a:ea typeface="Calibri"/>
                <a:cs typeface="Calibri"/>
                <a:sym typeface="Calibri"/>
              </a:rPr>
              <a:t>W</a:t>
            </a:r>
            <a:r>
              <a:rPr lang="en-US" sz="4400" b="0" i="0" u="none" strike="noStrike" cap="none">
                <a:solidFill>
                  <a:schemeClr val="dk1"/>
                </a:solidFill>
                <a:latin typeface="Calibri"/>
                <a:ea typeface="Calibri"/>
                <a:cs typeface="Calibri"/>
                <a:sym typeface="Calibri"/>
              </a:rPr>
              <a:t>hy or why not?</a:t>
            </a:r>
            <a:endParaRPr sz="1400" b="0" i="0" u="none" strike="noStrike" cap="none">
              <a:solidFill>
                <a:srgbClr val="000000"/>
              </a:solidFill>
              <a:latin typeface="Arial"/>
              <a:ea typeface="Arial"/>
              <a:cs typeface="Arial"/>
              <a:sym typeface="Arial"/>
            </a:endParaRPr>
          </a:p>
        </p:txBody>
      </p:sp>
      <p:sp>
        <p:nvSpPr>
          <p:cNvPr id="1504" name="Google Shape;1504;p10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5" name="Google Shape;1505;p109"/>
          <p:cNvPicPr preferRelativeResize="0"/>
          <p:nvPr/>
        </p:nvPicPr>
        <p:blipFill>
          <a:blip r:embed="rId4">
            <a:alphaModFix/>
          </a:blip>
          <a:stretch>
            <a:fillRect/>
          </a:stretch>
        </p:blipFill>
        <p:spPr>
          <a:xfrm>
            <a:off x="3031237" y="1968400"/>
            <a:ext cx="3081524" cy="4624399"/>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10"/>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512" name="Google Shape;1512;p110"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pic>
        <p:nvPicPr>
          <p:cNvPr id="1518" name="Google Shape;1518;p111" descr="surface_tension.jpg"/>
          <p:cNvPicPr preferRelativeResize="0"/>
          <p:nvPr/>
        </p:nvPicPr>
        <p:blipFill rotWithShape="1">
          <a:blip r:embed="rId3">
            <a:alphaModFix/>
          </a:blip>
          <a:srcRect/>
          <a:stretch/>
        </p:blipFill>
        <p:spPr>
          <a:xfrm>
            <a:off x="1574599" y="2226050"/>
            <a:ext cx="5994800" cy="4496077"/>
          </a:xfrm>
          <a:prstGeom prst="rect">
            <a:avLst/>
          </a:prstGeom>
          <a:noFill/>
          <a:ln>
            <a:noFill/>
          </a:ln>
        </p:spPr>
      </p:pic>
      <p:sp>
        <p:nvSpPr>
          <p:cNvPr id="1519" name="Google Shape;1519;p111"/>
          <p:cNvSpPr txBox="1"/>
          <p:nvPr/>
        </p:nvSpPr>
        <p:spPr>
          <a:xfrm>
            <a:off x="741900" y="220600"/>
            <a:ext cx="8402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Surface Tension</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created when molecules in a liquid, such as water, link together by polar attraction</a:t>
            </a:r>
            <a:endParaRPr sz="1400" b="0" i="0" u="none" strike="noStrike" cap="none">
              <a:solidFill>
                <a:srgbClr val="000000"/>
              </a:solidFill>
              <a:latin typeface="Arial"/>
              <a:ea typeface="Arial"/>
              <a:cs typeface="Arial"/>
              <a:sym typeface="Arial"/>
            </a:endParaRPr>
          </a:p>
        </p:txBody>
      </p:sp>
      <p:sp>
        <p:nvSpPr>
          <p:cNvPr id="1520" name="Google Shape;1520;p1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112"/>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Lab Activity</a:t>
            </a:r>
            <a:endParaRPr sz="1400" b="0" i="0" u="none" strike="noStrike" cap="none">
              <a:solidFill>
                <a:srgbClr val="000000"/>
              </a:solidFill>
              <a:latin typeface="Arial"/>
              <a:ea typeface="Arial"/>
              <a:cs typeface="Arial"/>
              <a:sym typeface="Arial"/>
            </a:endParaRPr>
          </a:p>
        </p:txBody>
      </p:sp>
      <p:sp>
        <p:nvSpPr>
          <p:cNvPr id="1527" name="Google Shape;1527;p112"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12"/>
          <p:cNvSpPr txBox="1"/>
          <p:nvPr/>
        </p:nvSpPr>
        <p:spPr>
          <a:xfrm>
            <a:off x="494575" y="1871625"/>
            <a:ext cx="2918100" cy="2308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i="1">
                <a:solidFill>
                  <a:schemeClr val="dk1"/>
                </a:solidFill>
                <a:latin typeface="Calibri"/>
                <a:ea typeface="Calibri"/>
                <a:cs typeface="Calibri"/>
                <a:sym typeface="Calibri"/>
              </a:rPr>
              <a:t>Have students complete the above activity individually or in small groups. Students will explore surface tension on a coin and how different substances can affect the surface tension of water on a coin.</a:t>
            </a:r>
            <a:endParaRPr sz="1600" b="0" i="0" strike="noStrike" cap="none">
              <a:solidFill>
                <a:srgbClr val="000000"/>
              </a:solidFill>
              <a:latin typeface="Arial"/>
              <a:ea typeface="Arial"/>
              <a:cs typeface="Arial"/>
              <a:sym typeface="Arial"/>
            </a:endParaRPr>
          </a:p>
        </p:txBody>
      </p:sp>
      <p:sp>
        <p:nvSpPr>
          <p:cNvPr id="1529" name="Google Shape;1529;p112"/>
          <p:cNvSpPr txBox="1"/>
          <p:nvPr/>
        </p:nvSpPr>
        <p:spPr>
          <a:xfrm>
            <a:off x="1978950" y="1131775"/>
            <a:ext cx="51861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Drops on a Coin</a:t>
            </a:r>
            <a:endParaRPr sz="2800">
              <a:solidFill>
                <a:schemeClr val="dk1"/>
              </a:solidFill>
              <a:latin typeface="Calibri"/>
              <a:ea typeface="Calibri"/>
              <a:cs typeface="Calibri"/>
              <a:sym typeface="Calibri"/>
            </a:endParaRPr>
          </a:p>
        </p:txBody>
      </p:sp>
      <p:pic>
        <p:nvPicPr>
          <p:cNvPr id="1530" name="Google Shape;1530;p112"/>
          <p:cNvPicPr preferRelativeResize="0"/>
          <p:nvPr/>
        </p:nvPicPr>
        <p:blipFill rotWithShape="1">
          <a:blip r:embed="rId5">
            <a:alphaModFix/>
          </a:blip>
          <a:srcRect l="23354" t="29133"/>
          <a:stretch/>
        </p:blipFill>
        <p:spPr>
          <a:xfrm>
            <a:off x="3209700" y="4027077"/>
            <a:ext cx="5606999" cy="216007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sp>
        <p:nvSpPr>
          <p:cNvPr id="1536" name="Google Shape;1536;p11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13"/>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1538" name="Google Shape;1538;p113"/>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1539" name="Google Shape;1539;p113"/>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pic>
        <p:nvPicPr>
          <p:cNvPr id="1545" name="Google Shape;1545;p11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4"/>
          <p:cNvSpPr txBox="1"/>
          <p:nvPr/>
        </p:nvSpPr>
        <p:spPr>
          <a:xfrm>
            <a:off x="317528" y="780087"/>
            <a:ext cx="946331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Heavy + Compact = Highly Dense </a:t>
            </a:r>
            <a:endParaRPr sz="4000" b="0" i="0" u="none" strike="noStrike" cap="none">
              <a:solidFill>
                <a:schemeClr val="dk1"/>
              </a:solidFill>
              <a:latin typeface="Calibri"/>
              <a:ea typeface="Calibri"/>
              <a:cs typeface="Calibri"/>
              <a:sym typeface="Calibri"/>
            </a:endParaRPr>
          </a:p>
        </p:txBody>
      </p:sp>
      <p:pic>
        <p:nvPicPr>
          <p:cNvPr id="301" name="Google Shape;301;p14"/>
          <p:cNvPicPr preferRelativeResize="0"/>
          <p:nvPr/>
        </p:nvPicPr>
        <p:blipFill rotWithShape="1">
          <a:blip r:embed="rId3">
            <a:alphaModFix/>
          </a:blip>
          <a:srcRect/>
          <a:stretch/>
        </p:blipFill>
        <p:spPr>
          <a:xfrm>
            <a:off x="1280886" y="1611084"/>
            <a:ext cx="6350000" cy="4920343"/>
          </a:xfrm>
          <a:prstGeom prst="rect">
            <a:avLst/>
          </a:prstGeom>
          <a:noFill/>
          <a:ln>
            <a:noFill/>
          </a:ln>
        </p:spPr>
      </p:pic>
      <p:sp>
        <p:nvSpPr>
          <p:cNvPr id="302" name="Google Shape;302;p1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grpSp>
        <p:nvGrpSpPr>
          <p:cNvPr id="1560" name="Google Shape;1560;p116"/>
          <p:cNvGrpSpPr/>
          <p:nvPr/>
        </p:nvGrpSpPr>
        <p:grpSpPr>
          <a:xfrm>
            <a:off x="1505008" y="297180"/>
            <a:ext cx="5828913" cy="6262953"/>
            <a:chOff x="814636" y="0"/>
            <a:chExt cx="5828913" cy="6262953"/>
          </a:xfrm>
        </p:grpSpPr>
        <p:sp>
          <p:nvSpPr>
            <p:cNvPr id="1561" name="Google Shape;1561;p116"/>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16"/>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563" name="Google Shape;1563;p116"/>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16"/>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16"/>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566" name="Google Shape;1566;p116"/>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16"/>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16"/>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569" name="Google Shape;1569;p116"/>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16"/>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16"/>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572" name="Google Shape;1572;p116"/>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16"/>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16"/>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575" name="Google Shape;1575;p116"/>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16"/>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16"/>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578" name="Google Shape;1578;p116"/>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579" name="Google Shape;1579;p116"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580" name="Google Shape;1580;p116"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581" name="Google Shape;1581;p116"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582" name="Google Shape;1582;p116"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583" name="Google Shape;1583;p11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4" name="Google Shape;1584;p11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17"/>
          <p:cNvSpPr txBox="1"/>
          <p:nvPr/>
        </p:nvSpPr>
        <p:spPr>
          <a:xfrm>
            <a:off x="391258" y="894303"/>
            <a:ext cx="8361484" cy="56323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sng" strike="noStrike" cap="none">
                <a:solidFill>
                  <a:schemeClr val="dk1"/>
                </a:solidFill>
                <a:latin typeface="Calibri"/>
                <a:ea typeface="Calibri"/>
                <a:cs typeface="Calibri"/>
                <a:sym typeface="Calibri"/>
              </a:rPr>
              <a:t>Three Properties of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Surface tension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endParaRPr sz="6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Adhesion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endParaRPr sz="6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Cohesion</a:t>
            </a:r>
            <a:endParaRPr sz="1400" b="0" i="0" u="none" strike="noStrike" cap="none">
              <a:solidFill>
                <a:srgbClr val="000000"/>
              </a:solidFill>
              <a:latin typeface="Arial"/>
              <a:ea typeface="Arial"/>
              <a:cs typeface="Arial"/>
              <a:sym typeface="Arial"/>
            </a:endParaRPr>
          </a:p>
        </p:txBody>
      </p:sp>
      <p:sp>
        <p:nvSpPr>
          <p:cNvPr id="1591" name="Google Shape;1591;p11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2" name="Google Shape;1592;p11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1598" name="Google Shape;1598;p118" descr="dreamstime_xl_4410621.jpg"/>
          <p:cNvPicPr preferRelativeResize="0"/>
          <p:nvPr/>
        </p:nvPicPr>
        <p:blipFill rotWithShape="1">
          <a:blip r:embed="rId3">
            <a:alphaModFix/>
          </a:blip>
          <a:srcRect/>
          <a:stretch/>
        </p:blipFill>
        <p:spPr>
          <a:xfrm>
            <a:off x="1048043" y="2321169"/>
            <a:ext cx="7047914" cy="4536831"/>
          </a:xfrm>
          <a:prstGeom prst="rect">
            <a:avLst/>
          </a:prstGeom>
          <a:noFill/>
          <a:ln>
            <a:noFill/>
          </a:ln>
        </p:spPr>
      </p:pic>
      <p:sp>
        <p:nvSpPr>
          <p:cNvPr id="1599" name="Google Shape;1599;p118"/>
          <p:cNvSpPr txBox="1"/>
          <p:nvPr/>
        </p:nvSpPr>
        <p:spPr>
          <a:xfrm>
            <a:off x="-224972" y="633908"/>
            <a:ext cx="9593943" cy="153888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1600" name="Google Shape;1600;p11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1" name="Google Shape;1601;p11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Google Shape;1607;p11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19"/>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1609" name="Google Shape;1609;p119"/>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1610" name="Google Shape;1610;p119"/>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20"/>
          <p:cNvSpPr txBox="1"/>
          <p:nvPr/>
        </p:nvSpPr>
        <p:spPr>
          <a:xfrm>
            <a:off x="2208371" y="679417"/>
            <a:ext cx="4727256"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617" name="Google Shape;1617;p120"/>
          <p:cNvSpPr txBox="1"/>
          <p:nvPr/>
        </p:nvSpPr>
        <p:spPr>
          <a:xfrm>
            <a:off x="1793965" y="1964117"/>
            <a:ext cx="625275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Pouring Water into a Glass Experiment</a:t>
            </a:r>
            <a:endParaRPr sz="3000" b="0" i="0" u="none" strike="noStrike" cap="none">
              <a:solidFill>
                <a:schemeClr val="dk1"/>
              </a:solidFill>
              <a:latin typeface="Calibri"/>
              <a:ea typeface="Calibri"/>
              <a:cs typeface="Calibri"/>
              <a:sym typeface="Calibri"/>
            </a:endParaRPr>
          </a:p>
        </p:txBody>
      </p:sp>
      <p:sp>
        <p:nvSpPr>
          <p:cNvPr id="1618" name="Google Shape;1618;p120" descr="Classroom"/>
          <p:cNvSpPr/>
          <p:nvPr/>
        </p:nvSpPr>
        <p:spPr>
          <a:xfrm>
            <a:off x="124754" y="87073"/>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20"/>
          <p:cNvSpPr txBox="1"/>
          <p:nvPr/>
        </p:nvSpPr>
        <p:spPr>
          <a:xfrm>
            <a:off x="814753" y="2848708"/>
            <a:ext cx="7514492"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information about water (i.e. what properties of water have we learned so far?). </a:t>
            </a: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the properties of water. Explain that this experiment works because of two properties of water we will learn: cohesion and adhesion. Today, we will be looking at adhesion. You may also choose to do this experiment live for students (on video meeting platform or face-to-face).  You can set up the materials – String, measuring cup, food coloring, water, empty glass cup.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121"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122"/>
          <p:cNvSpPr txBox="1"/>
          <p:nvPr/>
        </p:nvSpPr>
        <p:spPr>
          <a:xfrm>
            <a:off x="0" y="484212"/>
            <a:ext cx="9144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Smallest whole unit of matter</a:t>
            </a:r>
            <a:endParaRPr sz="1400" b="0" i="0" u="none" strike="noStrike" cap="none">
              <a:solidFill>
                <a:srgbClr val="000000"/>
              </a:solidFill>
              <a:latin typeface="Arial"/>
              <a:ea typeface="Arial"/>
              <a:cs typeface="Arial"/>
              <a:sym typeface="Arial"/>
            </a:endParaRPr>
          </a:p>
        </p:txBody>
      </p:sp>
      <p:pic>
        <p:nvPicPr>
          <p:cNvPr id="1632" name="Google Shape;1632;p122"/>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1633" name="Google Shape;1633;p12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p123"/>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40" name="Google Shape;1640;p123"/>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41" name="Google Shape;1641;p123"/>
          <p:cNvSpPr txBox="1"/>
          <p:nvPr/>
        </p:nvSpPr>
        <p:spPr>
          <a:xfrm>
            <a:off x="733703" y="559689"/>
            <a:ext cx="809566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Matter</a:t>
            </a:r>
            <a:r>
              <a:rPr lang="en-US" sz="4000" b="0" i="0" u="none" strike="noStrike" cap="none">
                <a:solidFill>
                  <a:schemeClr val="dk1"/>
                </a:solidFill>
                <a:latin typeface="Calibri"/>
                <a:ea typeface="Calibri"/>
                <a:cs typeface="Calibri"/>
                <a:sym typeface="Calibri"/>
              </a:rPr>
              <a:t>: has mass and takes up space</a:t>
            </a:r>
            <a:endParaRPr sz="1400" b="0" i="0" u="none" strike="noStrike" cap="none">
              <a:solidFill>
                <a:srgbClr val="000000"/>
              </a:solidFill>
              <a:latin typeface="Arial"/>
              <a:ea typeface="Arial"/>
              <a:cs typeface="Arial"/>
              <a:sym typeface="Arial"/>
            </a:endParaRPr>
          </a:p>
        </p:txBody>
      </p:sp>
      <p:sp>
        <p:nvSpPr>
          <p:cNvPr id="1642" name="Google Shape;1642;p123"/>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43" name="Google Shape;1643;p123"/>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1644" name="Google Shape;1644;p123"/>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1645" name="Google Shape;1645;p123"/>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1646" name="Google Shape;1646;p123"/>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1647" name="Google Shape;1647;p123"/>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1648" name="Google Shape;1648;p12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24"/>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655" name="Google Shape;1655;p124"/>
          <p:cNvSpPr/>
          <p:nvPr/>
        </p:nvSpPr>
        <p:spPr>
          <a:xfrm>
            <a:off x="619391" y="811673"/>
            <a:ext cx="841558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Element:</a:t>
            </a:r>
            <a:r>
              <a:rPr lang="en-US" sz="4000" b="0" i="0" u="none" strike="noStrike" cap="none">
                <a:solidFill>
                  <a:schemeClr val="dk1"/>
                </a:solidFill>
                <a:latin typeface="Calibri"/>
                <a:ea typeface="Calibri"/>
                <a:cs typeface="Calibri"/>
                <a:sym typeface="Calibri"/>
              </a:rPr>
              <a:t> a pure substance containing only one type of atom</a:t>
            </a:r>
            <a:endParaRPr sz="1400" b="0" i="0" u="none" strike="noStrike" cap="none">
              <a:solidFill>
                <a:srgbClr val="000000"/>
              </a:solidFill>
              <a:latin typeface="Arial"/>
              <a:ea typeface="Arial"/>
              <a:cs typeface="Arial"/>
              <a:sym typeface="Arial"/>
            </a:endParaRPr>
          </a:p>
        </p:txBody>
      </p:sp>
      <p:pic>
        <p:nvPicPr>
          <p:cNvPr id="1656" name="Google Shape;1656;p124" descr="gold.jpg"/>
          <p:cNvPicPr preferRelativeResize="0"/>
          <p:nvPr/>
        </p:nvPicPr>
        <p:blipFill rotWithShape="1">
          <a:blip r:embed="rId3">
            <a:alphaModFix/>
          </a:blip>
          <a:srcRect/>
          <a:stretch/>
        </p:blipFill>
        <p:spPr>
          <a:xfrm>
            <a:off x="1208621" y="2182993"/>
            <a:ext cx="7011498" cy="4675007"/>
          </a:xfrm>
          <a:prstGeom prst="rect">
            <a:avLst/>
          </a:prstGeom>
          <a:noFill/>
          <a:ln>
            <a:noFill/>
          </a:ln>
        </p:spPr>
      </p:pic>
      <p:sp>
        <p:nvSpPr>
          <p:cNvPr id="1657" name="Google Shape;1657;p12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5"/>
          <p:cNvSpPr txBox="1"/>
          <p:nvPr/>
        </p:nvSpPr>
        <p:spPr>
          <a:xfrm>
            <a:off x="275771" y="849542"/>
            <a:ext cx="94633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Takes up Space + Light = Low Density </a:t>
            </a:r>
            <a:endParaRPr sz="3600" b="0" i="0" u="none" strike="noStrike" cap="none">
              <a:solidFill>
                <a:schemeClr val="dk1"/>
              </a:solidFill>
              <a:latin typeface="Calibri"/>
              <a:ea typeface="Calibri"/>
              <a:cs typeface="Calibri"/>
              <a:sym typeface="Calibri"/>
            </a:endParaRPr>
          </a:p>
        </p:txBody>
      </p:sp>
      <p:pic>
        <p:nvPicPr>
          <p:cNvPr id="309" name="Google Shape;309;p15"/>
          <p:cNvPicPr preferRelativeResize="0"/>
          <p:nvPr/>
        </p:nvPicPr>
        <p:blipFill rotWithShape="1">
          <a:blip r:embed="rId3">
            <a:alphaModFix/>
          </a:blip>
          <a:srcRect/>
          <a:stretch/>
        </p:blipFill>
        <p:spPr>
          <a:xfrm>
            <a:off x="870856" y="1928586"/>
            <a:ext cx="7155543" cy="3956957"/>
          </a:xfrm>
          <a:prstGeom prst="rect">
            <a:avLst/>
          </a:prstGeom>
          <a:noFill/>
          <a:ln>
            <a:noFill/>
          </a:ln>
        </p:spPr>
      </p:pic>
      <p:sp>
        <p:nvSpPr>
          <p:cNvPr id="310" name="Google Shape;310;p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25"/>
          <p:cNvSpPr txBox="1"/>
          <p:nvPr/>
        </p:nvSpPr>
        <p:spPr>
          <a:xfrm>
            <a:off x="134912" y="717037"/>
            <a:ext cx="91440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two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pic>
        <p:nvPicPr>
          <p:cNvPr id="1664" name="Google Shape;1664;p125"/>
          <p:cNvPicPr preferRelativeResize="0"/>
          <p:nvPr/>
        </p:nvPicPr>
        <p:blipFill rotWithShape="1">
          <a:blip r:embed="rId3">
            <a:alphaModFix/>
          </a:blip>
          <a:srcRect/>
          <a:stretch/>
        </p:blipFill>
        <p:spPr>
          <a:xfrm>
            <a:off x="1524000" y="2233908"/>
            <a:ext cx="6096000" cy="4051300"/>
          </a:xfrm>
          <a:prstGeom prst="rect">
            <a:avLst/>
          </a:prstGeom>
          <a:noFill/>
          <a:ln>
            <a:noFill/>
          </a:ln>
        </p:spPr>
      </p:pic>
      <p:sp>
        <p:nvSpPr>
          <p:cNvPr id="1665" name="Google Shape;1665;p12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126"/>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1672" name="Google Shape;1672;p126"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1673" name="Google Shape;1673;p126"/>
          <p:cNvSpPr txBox="1"/>
          <p:nvPr/>
        </p:nvSpPr>
        <p:spPr>
          <a:xfrm>
            <a:off x="5214951" y="2075984"/>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674" name="Google Shape;1674;p126"/>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675" name="Google Shape;1675;p126"/>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676" name="Google Shape;1676;p12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127"/>
          <p:cNvSpPr txBox="1">
            <a:spLocks noGrp="1"/>
          </p:cNvSpPr>
          <p:nvPr>
            <p:ph type="title"/>
          </p:nvPr>
        </p:nvSpPr>
        <p:spPr>
          <a:xfrm>
            <a:off x="661900" y="171700"/>
            <a:ext cx="8481000" cy="2213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that has a negative charge and another that has a positive charge </a:t>
            </a:r>
            <a:endParaRPr/>
          </a:p>
        </p:txBody>
      </p:sp>
      <p:pic>
        <p:nvPicPr>
          <p:cNvPr id="1683" name="Google Shape;1683;p127"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1684" name="Google Shape;1684;p127"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1685" name="Google Shape;1685;p127"/>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686" name="Google Shape;1686;p127"/>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687" name="Google Shape;1687;p127"/>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688" name="Google Shape;1688;p127"/>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89" name="Google Shape;1689;p127"/>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90" name="Google Shape;1690;p127"/>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691" name="Google Shape;1691;p127"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pic>
        <p:nvPicPr>
          <p:cNvPr id="1697" name="Google Shape;1697;p128" descr="surface_tension.jpg"/>
          <p:cNvPicPr preferRelativeResize="0"/>
          <p:nvPr/>
        </p:nvPicPr>
        <p:blipFill rotWithShape="1">
          <a:blip r:embed="rId3">
            <a:alphaModFix/>
          </a:blip>
          <a:srcRect/>
          <a:stretch/>
        </p:blipFill>
        <p:spPr>
          <a:xfrm>
            <a:off x="1572359" y="2106725"/>
            <a:ext cx="6153888" cy="4615401"/>
          </a:xfrm>
          <a:prstGeom prst="rect">
            <a:avLst/>
          </a:prstGeom>
          <a:noFill/>
          <a:ln>
            <a:noFill/>
          </a:ln>
        </p:spPr>
      </p:pic>
      <p:sp>
        <p:nvSpPr>
          <p:cNvPr id="1698" name="Google Shape;1698;p128"/>
          <p:cNvSpPr txBox="1"/>
          <p:nvPr/>
        </p:nvSpPr>
        <p:spPr>
          <a:xfrm>
            <a:off x="728400" y="167225"/>
            <a:ext cx="84156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Surface Tension</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created when molecules in a liquid, such as water, link together by polar attraction </a:t>
            </a:r>
            <a:endParaRPr sz="1400" b="0" i="0" u="none" strike="noStrike" cap="none">
              <a:solidFill>
                <a:srgbClr val="000000"/>
              </a:solidFill>
              <a:latin typeface="Arial"/>
              <a:ea typeface="Arial"/>
              <a:cs typeface="Arial"/>
              <a:sym typeface="Arial"/>
            </a:endParaRPr>
          </a:p>
        </p:txBody>
      </p:sp>
      <p:sp>
        <p:nvSpPr>
          <p:cNvPr id="1699" name="Google Shape;1699;p12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12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30"/>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712" name="Google Shape;1712;p130"/>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713" name="Google Shape;1713;p130"/>
          <p:cNvSpPr txBox="1"/>
          <p:nvPr/>
        </p:nvSpPr>
        <p:spPr>
          <a:xfrm>
            <a:off x="733703" y="268480"/>
            <a:ext cx="809566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matter and atoms?</a:t>
            </a:r>
            <a:endParaRPr sz="1400" b="0" i="0" u="none" strike="noStrike" cap="none">
              <a:solidFill>
                <a:srgbClr val="000000"/>
              </a:solidFill>
              <a:latin typeface="Arial"/>
              <a:ea typeface="Arial"/>
              <a:cs typeface="Arial"/>
              <a:sym typeface="Arial"/>
            </a:endParaRPr>
          </a:p>
        </p:txBody>
      </p:sp>
      <p:sp>
        <p:nvSpPr>
          <p:cNvPr id="1714" name="Google Shape;1714;p130"/>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15" name="Google Shape;1715;p130"/>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1716" name="Google Shape;1716;p130"/>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1717" name="Google Shape;1717;p130"/>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1718" name="Google Shape;1718;p130"/>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1719" name="Google Shape;1719;p130"/>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1720" name="Google Shape;1720;p13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13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131"/>
          <p:cNvSpPr txBox="1"/>
          <p:nvPr/>
        </p:nvSpPr>
        <p:spPr>
          <a:xfrm>
            <a:off x="957474" y="354025"/>
            <a:ext cx="8186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the difference between an element and a molecule?</a:t>
            </a:r>
            <a:endParaRPr sz="1400" b="0" i="0" u="none" strike="noStrike" cap="none">
              <a:solidFill>
                <a:srgbClr val="000000"/>
              </a:solidFill>
              <a:latin typeface="Arial"/>
              <a:ea typeface="Arial"/>
              <a:cs typeface="Arial"/>
              <a:sym typeface="Arial"/>
            </a:endParaRPr>
          </a:p>
        </p:txBody>
      </p:sp>
      <p:pic>
        <p:nvPicPr>
          <p:cNvPr id="1728" name="Google Shape;1728;p131"/>
          <p:cNvPicPr preferRelativeResize="0"/>
          <p:nvPr/>
        </p:nvPicPr>
        <p:blipFill>
          <a:blip r:embed="rId4">
            <a:alphaModFix/>
          </a:blip>
          <a:stretch>
            <a:fillRect/>
          </a:stretch>
        </p:blipFill>
        <p:spPr>
          <a:xfrm>
            <a:off x="152400" y="1757675"/>
            <a:ext cx="4303975" cy="4765000"/>
          </a:xfrm>
          <a:prstGeom prst="rect">
            <a:avLst/>
          </a:prstGeom>
          <a:noFill/>
          <a:ln>
            <a:noFill/>
          </a:ln>
        </p:spPr>
      </p:pic>
      <p:pic>
        <p:nvPicPr>
          <p:cNvPr id="1729" name="Google Shape;1729;p131"/>
          <p:cNvPicPr preferRelativeResize="0"/>
          <p:nvPr/>
        </p:nvPicPr>
        <p:blipFill>
          <a:blip r:embed="rId4">
            <a:alphaModFix/>
          </a:blip>
          <a:stretch>
            <a:fillRect/>
          </a:stretch>
        </p:blipFill>
        <p:spPr>
          <a:xfrm>
            <a:off x="4572000" y="1677625"/>
            <a:ext cx="4368000" cy="4845050"/>
          </a:xfrm>
          <a:prstGeom prst="rect">
            <a:avLst/>
          </a:prstGeom>
          <a:noFill/>
          <a:ln>
            <a:noFill/>
          </a:ln>
        </p:spPr>
      </p:pic>
      <p:pic>
        <p:nvPicPr>
          <p:cNvPr id="1730" name="Google Shape;1730;p131" descr="gold.jpg"/>
          <p:cNvPicPr preferRelativeResize="0"/>
          <p:nvPr/>
        </p:nvPicPr>
        <p:blipFill rotWithShape="1">
          <a:blip r:embed="rId5">
            <a:alphaModFix/>
          </a:blip>
          <a:srcRect/>
          <a:stretch/>
        </p:blipFill>
        <p:spPr>
          <a:xfrm>
            <a:off x="401587" y="2871463"/>
            <a:ext cx="3805600" cy="2537424"/>
          </a:xfrm>
          <a:prstGeom prst="rect">
            <a:avLst/>
          </a:prstGeom>
          <a:noFill/>
          <a:ln>
            <a:noFill/>
          </a:ln>
        </p:spPr>
      </p:pic>
      <p:pic>
        <p:nvPicPr>
          <p:cNvPr id="1731" name="Google Shape;1731;p131"/>
          <p:cNvPicPr preferRelativeResize="0"/>
          <p:nvPr/>
        </p:nvPicPr>
        <p:blipFill rotWithShape="1">
          <a:blip r:embed="rId6">
            <a:alphaModFix/>
          </a:blip>
          <a:srcRect/>
          <a:stretch/>
        </p:blipFill>
        <p:spPr>
          <a:xfrm>
            <a:off x="4802550" y="2841950"/>
            <a:ext cx="3906900" cy="25964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Google Shape;1737;p132"/>
          <p:cNvSpPr txBox="1">
            <a:spLocks noGrp="1"/>
          </p:cNvSpPr>
          <p:nvPr>
            <p:ph type="title"/>
          </p:nvPr>
        </p:nvSpPr>
        <p:spPr>
          <a:xfrm>
            <a:off x="735225" y="285877"/>
            <a:ext cx="8229600" cy="1286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atoms bond to make water?</a:t>
            </a:r>
            <a:endParaRPr/>
          </a:p>
        </p:txBody>
      </p:sp>
      <p:pic>
        <p:nvPicPr>
          <p:cNvPr id="1738" name="Google Shape;1738;p132" descr="Molecule.jpg"/>
          <p:cNvPicPr preferRelativeResize="0">
            <a:picLocks noGrp="1"/>
          </p:cNvPicPr>
          <p:nvPr>
            <p:ph type="body" idx="1"/>
          </p:nvPr>
        </p:nvPicPr>
        <p:blipFill rotWithShape="1">
          <a:blip r:embed="rId3">
            <a:alphaModFix/>
          </a:blip>
          <a:srcRect l="-40782" r="-40779"/>
          <a:stretch/>
        </p:blipFill>
        <p:spPr>
          <a:xfrm>
            <a:off x="305633" y="1771216"/>
            <a:ext cx="8229600" cy="4526100"/>
          </a:xfrm>
          <a:prstGeom prst="rect">
            <a:avLst/>
          </a:prstGeom>
          <a:noFill/>
          <a:ln w="9525" cap="flat" cmpd="sng">
            <a:solidFill>
              <a:schemeClr val="lt1"/>
            </a:solidFill>
            <a:prstDash val="solid"/>
            <a:round/>
            <a:headEnd type="none" w="sm" len="sm"/>
            <a:tailEnd type="none" w="sm" len="sm"/>
          </a:ln>
        </p:spPr>
      </p:pic>
      <p:sp>
        <p:nvSpPr>
          <p:cNvPr id="1739" name="Google Shape;1739;p13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133"/>
          <p:cNvSpPr txBox="1">
            <a:spLocks noGrp="1"/>
          </p:cNvSpPr>
          <p:nvPr>
            <p:ph type="title"/>
          </p:nvPr>
        </p:nvSpPr>
        <p:spPr>
          <a:xfrm>
            <a:off x="283800" y="415721"/>
            <a:ext cx="8859300" cy="1089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water polar?</a:t>
            </a:r>
            <a:endParaRPr/>
          </a:p>
        </p:txBody>
      </p:sp>
      <p:pic>
        <p:nvPicPr>
          <p:cNvPr id="1746" name="Google Shape;1746;p133" descr="Molecule.jpg"/>
          <p:cNvPicPr preferRelativeResize="0"/>
          <p:nvPr/>
        </p:nvPicPr>
        <p:blipFill rotWithShape="1">
          <a:blip r:embed="rId3">
            <a:alphaModFix/>
          </a:blip>
          <a:srcRect l="2431"/>
          <a:stretch/>
        </p:blipFill>
        <p:spPr>
          <a:xfrm>
            <a:off x="2351876" y="2472717"/>
            <a:ext cx="4783686" cy="4281070"/>
          </a:xfrm>
          <a:prstGeom prst="rect">
            <a:avLst/>
          </a:prstGeom>
          <a:noFill/>
          <a:ln>
            <a:noFill/>
          </a:ln>
        </p:spPr>
      </p:pic>
      <p:sp>
        <p:nvSpPr>
          <p:cNvPr id="1747" name="Google Shape;1747;p133"/>
          <p:cNvSpPr txBox="1"/>
          <p:nvPr/>
        </p:nvSpPr>
        <p:spPr>
          <a:xfrm>
            <a:off x="3957775" y="503223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748" name="Google Shape;1748;p133"/>
          <p:cNvSpPr txBox="1"/>
          <p:nvPr/>
        </p:nvSpPr>
        <p:spPr>
          <a:xfrm>
            <a:off x="6523544" y="5233380"/>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749" name="Google Shape;1749;p133"/>
          <p:cNvSpPr txBox="1"/>
          <p:nvPr/>
        </p:nvSpPr>
        <p:spPr>
          <a:xfrm>
            <a:off x="5311450" y="2149130"/>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750" name="Google Shape;1750;p133"/>
          <p:cNvSpPr txBox="1"/>
          <p:nvPr/>
        </p:nvSpPr>
        <p:spPr>
          <a:xfrm>
            <a:off x="2828329" y="214913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51" name="Google Shape;1751;p133"/>
          <p:cNvSpPr txBox="1"/>
          <p:nvPr/>
        </p:nvSpPr>
        <p:spPr>
          <a:xfrm>
            <a:off x="2086797" y="4132915"/>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52" name="Google Shape;1752;p133"/>
          <p:cNvSpPr txBox="1"/>
          <p:nvPr/>
        </p:nvSpPr>
        <p:spPr>
          <a:xfrm>
            <a:off x="6349698" y="3570134"/>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53" name="Google Shape;1753;p13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pic>
        <p:nvPicPr>
          <p:cNvPr id="1759" name="Google Shape;1759;p134" descr="surface_tension.jpg"/>
          <p:cNvPicPr preferRelativeResize="0"/>
          <p:nvPr/>
        </p:nvPicPr>
        <p:blipFill rotWithShape="1">
          <a:blip r:embed="rId3">
            <a:alphaModFix/>
          </a:blip>
          <a:srcRect/>
          <a:stretch/>
        </p:blipFill>
        <p:spPr>
          <a:xfrm>
            <a:off x="1198722" y="1826493"/>
            <a:ext cx="6527516" cy="4895638"/>
          </a:xfrm>
          <a:prstGeom prst="rect">
            <a:avLst/>
          </a:prstGeom>
          <a:noFill/>
          <a:ln>
            <a:noFill/>
          </a:ln>
        </p:spPr>
      </p:pic>
      <p:sp>
        <p:nvSpPr>
          <p:cNvPr id="1760" name="Google Shape;1760;p134"/>
          <p:cNvSpPr txBox="1"/>
          <p:nvPr/>
        </p:nvSpPr>
        <p:spPr>
          <a:xfrm>
            <a:off x="367615" y="580841"/>
            <a:ext cx="880541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surface tension?</a:t>
            </a:r>
            <a:endParaRPr sz="1400" b="0" i="0" u="none" strike="noStrike" cap="none">
              <a:solidFill>
                <a:srgbClr val="000000"/>
              </a:solidFill>
              <a:latin typeface="Arial"/>
              <a:ea typeface="Arial"/>
              <a:cs typeface="Arial"/>
              <a:sym typeface="Arial"/>
            </a:endParaRPr>
          </a:p>
        </p:txBody>
      </p:sp>
      <p:sp>
        <p:nvSpPr>
          <p:cNvPr id="1761" name="Google Shape;1761;p13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7" name="Google Shape;1767;p135"/>
          <p:cNvSpPr txBox="1">
            <a:spLocks noGrp="1"/>
          </p:cNvSpPr>
          <p:nvPr>
            <p:ph type="title"/>
          </p:nvPr>
        </p:nvSpPr>
        <p:spPr>
          <a:xfrm>
            <a:off x="457200" y="400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is surface tension created?</a:t>
            </a:r>
            <a:endParaRPr/>
          </a:p>
        </p:txBody>
      </p:sp>
      <p:pic>
        <p:nvPicPr>
          <p:cNvPr id="1768" name="Google Shape;1768;p135"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1769" name="Google Shape;1769;p135"/>
          <p:cNvSpPr txBox="1"/>
          <p:nvPr/>
        </p:nvSpPr>
        <p:spPr>
          <a:xfrm>
            <a:off x="337329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770" name="Google Shape;1770;p135"/>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771" name="Google Shape;1771;p135"/>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772" name="Google Shape;1772;p135"/>
          <p:cNvSpPr txBox="1"/>
          <p:nvPr/>
        </p:nvSpPr>
        <p:spPr>
          <a:xfrm>
            <a:off x="2561042" y="1610677"/>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73" name="Google Shape;1773;p135"/>
          <p:cNvSpPr txBox="1"/>
          <p:nvPr/>
        </p:nvSpPr>
        <p:spPr>
          <a:xfrm>
            <a:off x="1703744" y="48881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74" name="Google Shape;1774;p135"/>
          <p:cNvSpPr txBox="1"/>
          <p:nvPr/>
        </p:nvSpPr>
        <p:spPr>
          <a:xfrm>
            <a:off x="6691377" y="372058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775" name="Google Shape;1775;p13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136"/>
          <p:cNvSpPr txBox="1"/>
          <p:nvPr/>
        </p:nvSpPr>
        <p:spPr>
          <a:xfrm>
            <a:off x="2886634" y="901725"/>
            <a:ext cx="3486852"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1782" name="Google Shape;1782;p13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83" name="Google Shape;1783;p13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pic>
        <p:nvPicPr>
          <p:cNvPr id="1789" name="Google Shape;1789;p137" descr="dreamstime_xl_4410621.jpg"/>
          <p:cNvPicPr preferRelativeResize="0"/>
          <p:nvPr/>
        </p:nvPicPr>
        <p:blipFill rotWithShape="1">
          <a:blip r:embed="rId3">
            <a:alphaModFix/>
          </a:blip>
          <a:srcRect/>
          <a:stretch/>
        </p:blipFill>
        <p:spPr>
          <a:xfrm>
            <a:off x="1125415" y="2532185"/>
            <a:ext cx="6921305" cy="4137129"/>
          </a:xfrm>
          <a:prstGeom prst="rect">
            <a:avLst/>
          </a:prstGeom>
          <a:noFill/>
          <a:ln>
            <a:noFill/>
          </a:ln>
        </p:spPr>
      </p:pic>
      <p:sp>
        <p:nvSpPr>
          <p:cNvPr id="1790" name="Google Shape;1790;p137"/>
          <p:cNvSpPr txBox="1"/>
          <p:nvPr/>
        </p:nvSpPr>
        <p:spPr>
          <a:xfrm>
            <a:off x="1" y="844923"/>
            <a:ext cx="934094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Adhesion</a:t>
            </a:r>
            <a:r>
              <a:rPr lang="en-US" sz="4000" b="0" i="0" u="none" strike="noStrike" cap="none">
                <a:solidFill>
                  <a:schemeClr val="dk1"/>
                </a:solidFill>
                <a:latin typeface="Calibri"/>
                <a:ea typeface="Calibri"/>
                <a:cs typeface="Calibri"/>
                <a:sym typeface="Calibri"/>
              </a:rPr>
              <a:t>: the ability of water molecules to stick to other types of molecules </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1791" name="Google Shape;1791;p13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2" name="Google Shape;1792;p137"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gdc20d58110_1_10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pic>
        <p:nvPicPr>
          <p:cNvPr id="1804" name="Google Shape;1804;gdc20d58110_1_114" descr="dreamstime_xl_4410621.jpg"/>
          <p:cNvPicPr preferRelativeResize="0"/>
          <p:nvPr/>
        </p:nvPicPr>
        <p:blipFill rotWithShape="1">
          <a:blip r:embed="rId3">
            <a:alphaModFix/>
          </a:blip>
          <a:srcRect/>
          <a:stretch/>
        </p:blipFill>
        <p:spPr>
          <a:xfrm>
            <a:off x="1111340" y="1985160"/>
            <a:ext cx="6921305" cy="4137131"/>
          </a:xfrm>
          <a:prstGeom prst="rect">
            <a:avLst/>
          </a:prstGeom>
          <a:noFill/>
          <a:ln>
            <a:noFill/>
          </a:ln>
        </p:spPr>
      </p:pic>
      <p:sp>
        <p:nvSpPr>
          <p:cNvPr id="1805" name="Google Shape;1805;gdc20d58110_1_114"/>
          <p:cNvSpPr txBox="1"/>
          <p:nvPr/>
        </p:nvSpPr>
        <p:spPr>
          <a:xfrm>
            <a:off x="1" y="844923"/>
            <a:ext cx="93408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adhesion?</a:t>
            </a:r>
            <a:endParaRPr sz="4000" i="0" strike="noStrike" cap="none">
              <a:solidFill>
                <a:schemeClr val="dk1"/>
              </a:solidFill>
              <a:latin typeface="Calibri"/>
              <a:ea typeface="Calibri"/>
              <a:cs typeface="Calibri"/>
              <a:sym typeface="Calibri"/>
            </a:endParaRPr>
          </a:p>
        </p:txBody>
      </p:sp>
      <p:sp>
        <p:nvSpPr>
          <p:cNvPr id="1806" name="Google Shape;1806;gdc20d58110_1_11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pic>
        <p:nvPicPr>
          <p:cNvPr id="1812" name="Google Shape;1812;p138"/>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813" name="Google Shape;1813;p13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pic>
        <p:nvPicPr>
          <p:cNvPr id="1819" name="Google Shape;1819;p139" descr="surface_tension.jpg"/>
          <p:cNvPicPr preferRelativeResize="0"/>
          <p:nvPr/>
        </p:nvPicPr>
        <p:blipFill rotWithShape="1">
          <a:blip r:embed="rId3">
            <a:alphaModFix/>
          </a:blip>
          <a:srcRect/>
          <a:stretch/>
        </p:blipFill>
        <p:spPr>
          <a:xfrm>
            <a:off x="0" y="25916"/>
            <a:ext cx="9144000" cy="6858000"/>
          </a:xfrm>
          <a:prstGeom prst="rect">
            <a:avLst/>
          </a:prstGeom>
          <a:noFill/>
          <a:ln>
            <a:noFill/>
          </a:ln>
        </p:spPr>
      </p:pic>
      <p:sp>
        <p:nvSpPr>
          <p:cNvPr id="1820" name="Google Shape;1820;p139"/>
          <p:cNvSpPr/>
          <p:nvPr/>
        </p:nvSpPr>
        <p:spPr>
          <a:xfrm>
            <a:off x="2215941" y="2643424"/>
            <a:ext cx="2708374" cy="184003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1" name="Google Shape;1821;p13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pic>
        <p:nvPicPr>
          <p:cNvPr id="1827" name="Google Shape;1827;p140" descr="dreamstime_xl_30515099.jpg"/>
          <p:cNvPicPr preferRelativeResize="0"/>
          <p:nvPr/>
        </p:nvPicPr>
        <p:blipFill rotWithShape="1">
          <a:blip r:embed="rId3">
            <a:alphaModFix/>
          </a:blip>
          <a:srcRect/>
          <a:stretch/>
        </p:blipFill>
        <p:spPr>
          <a:xfrm>
            <a:off x="886264" y="871098"/>
            <a:ext cx="7118253" cy="5986901"/>
          </a:xfrm>
          <a:prstGeom prst="rect">
            <a:avLst/>
          </a:prstGeom>
          <a:noFill/>
          <a:ln>
            <a:noFill/>
          </a:ln>
        </p:spPr>
      </p:pic>
      <p:sp>
        <p:nvSpPr>
          <p:cNvPr id="1828" name="Google Shape;1828;p14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31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pic>
        <p:nvPicPr>
          <p:cNvPr id="1840" name="Google Shape;1840;p312" descr="dreamstime_xl_4410621.jpg"/>
          <p:cNvPicPr preferRelativeResize="0"/>
          <p:nvPr/>
        </p:nvPicPr>
        <p:blipFill rotWithShape="1">
          <a:blip r:embed="rId3">
            <a:alphaModFix/>
          </a:blip>
          <a:srcRect/>
          <a:stretch/>
        </p:blipFill>
        <p:spPr>
          <a:xfrm>
            <a:off x="1125415" y="2532185"/>
            <a:ext cx="6921305" cy="4137129"/>
          </a:xfrm>
          <a:prstGeom prst="rect">
            <a:avLst/>
          </a:prstGeom>
          <a:noFill/>
          <a:ln>
            <a:noFill/>
          </a:ln>
        </p:spPr>
      </p:pic>
      <p:sp>
        <p:nvSpPr>
          <p:cNvPr id="1841" name="Google Shape;1841;p312"/>
          <p:cNvSpPr txBox="1"/>
          <p:nvPr/>
        </p:nvSpPr>
        <p:spPr>
          <a:xfrm>
            <a:off x="1" y="844923"/>
            <a:ext cx="934094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Adhesion</a:t>
            </a:r>
            <a:r>
              <a:rPr lang="en-US" sz="4000" b="0" i="0" u="none" strike="noStrike" cap="none">
                <a:solidFill>
                  <a:schemeClr val="dk1"/>
                </a:solidFill>
                <a:latin typeface="Calibri"/>
                <a:ea typeface="Calibri"/>
                <a:cs typeface="Calibri"/>
                <a:sym typeface="Calibri"/>
              </a:rPr>
              <a:t>: the ability of water molecules to _____ to other types of molecules </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1842" name="Google Shape;1842;p31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7"/>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3" name="Google Shape;323;p17"/>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4" name="Google Shape;324;p17"/>
          <p:cNvSpPr txBox="1"/>
          <p:nvPr/>
        </p:nvSpPr>
        <p:spPr>
          <a:xfrm>
            <a:off x="733703" y="268480"/>
            <a:ext cx="809566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matter and atoms?</a:t>
            </a:r>
            <a:endParaRPr sz="1400" b="0" i="0" u="none" strike="noStrike" cap="none">
              <a:solidFill>
                <a:srgbClr val="000000"/>
              </a:solidFill>
              <a:latin typeface="Arial"/>
              <a:ea typeface="Arial"/>
              <a:cs typeface="Arial"/>
              <a:sym typeface="Arial"/>
            </a:endParaRPr>
          </a:p>
        </p:txBody>
      </p:sp>
      <p:sp>
        <p:nvSpPr>
          <p:cNvPr id="325" name="Google Shape;325;p17"/>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6" name="Google Shape;326;p17"/>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327" name="Google Shape;327;p17"/>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328" name="Google Shape;328;p17"/>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329" name="Google Shape;329;p17"/>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330" name="Google Shape;330;p17"/>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331" name="Google Shape;331;p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pic>
        <p:nvPicPr>
          <p:cNvPr id="1848" name="Google Shape;1848;p313" descr="dreamstime_xl_4410621.jpg"/>
          <p:cNvPicPr preferRelativeResize="0"/>
          <p:nvPr/>
        </p:nvPicPr>
        <p:blipFill rotWithShape="1">
          <a:blip r:embed="rId3">
            <a:alphaModFix/>
          </a:blip>
          <a:srcRect/>
          <a:stretch/>
        </p:blipFill>
        <p:spPr>
          <a:xfrm>
            <a:off x="1125415" y="2532185"/>
            <a:ext cx="6921305" cy="4137129"/>
          </a:xfrm>
          <a:prstGeom prst="rect">
            <a:avLst/>
          </a:prstGeom>
          <a:noFill/>
          <a:ln>
            <a:noFill/>
          </a:ln>
        </p:spPr>
      </p:pic>
      <p:sp>
        <p:nvSpPr>
          <p:cNvPr id="1849" name="Google Shape;1849;p313"/>
          <p:cNvSpPr txBox="1"/>
          <p:nvPr/>
        </p:nvSpPr>
        <p:spPr>
          <a:xfrm>
            <a:off x="849542" y="849542"/>
            <a:ext cx="6921305"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2800" b="1" i="0" u="sng" strike="noStrike" cap="none" dirty="0">
                <a:solidFill>
                  <a:schemeClr val="dk1"/>
                </a:solidFill>
                <a:latin typeface="Calibri"/>
                <a:ea typeface="Calibri"/>
                <a:cs typeface="Calibri"/>
                <a:sym typeface="Calibri"/>
              </a:rPr>
              <a:t>Adhesion</a:t>
            </a:r>
            <a:r>
              <a:rPr lang="en-US" sz="2800" b="0" i="0" u="none" strike="noStrike" cap="none" dirty="0">
                <a:solidFill>
                  <a:schemeClr val="dk1"/>
                </a:solidFill>
                <a:latin typeface="Calibri"/>
                <a:ea typeface="Calibri"/>
                <a:cs typeface="Calibri"/>
                <a:sym typeface="Calibri"/>
              </a:rPr>
              <a:t>: the ability of water molecules to </a:t>
            </a:r>
            <a:r>
              <a:rPr lang="en-US" sz="2800" b="0" i="0" u="none" strike="noStrike" cap="none" dirty="0">
                <a:solidFill>
                  <a:srgbClr val="FF0000"/>
                </a:solidFill>
                <a:latin typeface="Calibri"/>
                <a:ea typeface="Calibri"/>
                <a:cs typeface="Calibri"/>
                <a:sym typeface="Calibri"/>
              </a:rPr>
              <a:t>stick</a:t>
            </a:r>
            <a:r>
              <a:rPr lang="en-US" sz="2800" b="0" i="0" u="none" strike="noStrike" cap="none" dirty="0">
                <a:solidFill>
                  <a:schemeClr val="dk1"/>
                </a:solidFill>
                <a:latin typeface="Calibri"/>
                <a:ea typeface="Calibri"/>
                <a:cs typeface="Calibri"/>
                <a:sym typeface="Calibri"/>
              </a:rPr>
              <a:t> to other types of molecules </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dirty="0">
              <a:solidFill>
                <a:schemeClr val="dk1"/>
              </a:solidFill>
              <a:latin typeface="Calibri"/>
              <a:ea typeface="Calibri"/>
              <a:cs typeface="Calibri"/>
              <a:sym typeface="Calibri"/>
            </a:endParaRPr>
          </a:p>
        </p:txBody>
      </p:sp>
      <p:sp>
        <p:nvSpPr>
          <p:cNvPr id="1850" name="Google Shape;1850;p3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pic>
        <p:nvPicPr>
          <p:cNvPr id="1856" name="Google Shape;1856;gdc20d58110_1_121" descr="dreamstime_xl_4410621.jpg"/>
          <p:cNvPicPr preferRelativeResize="0"/>
          <p:nvPr/>
        </p:nvPicPr>
        <p:blipFill rotWithShape="1">
          <a:blip r:embed="rId3">
            <a:alphaModFix/>
          </a:blip>
          <a:srcRect/>
          <a:stretch/>
        </p:blipFill>
        <p:spPr>
          <a:xfrm>
            <a:off x="1125415" y="2532185"/>
            <a:ext cx="6921305" cy="4137131"/>
          </a:xfrm>
          <a:prstGeom prst="rect">
            <a:avLst/>
          </a:prstGeom>
          <a:noFill/>
          <a:ln>
            <a:noFill/>
          </a:ln>
        </p:spPr>
      </p:pic>
      <p:sp>
        <p:nvSpPr>
          <p:cNvPr id="1857" name="Google Shape;1857;gdc20d58110_1_121"/>
          <p:cNvSpPr txBox="1"/>
          <p:nvPr/>
        </p:nvSpPr>
        <p:spPr>
          <a:xfrm>
            <a:off x="690725" y="391300"/>
            <a:ext cx="82590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True/False: Water molecules stick more easily to each other than other molecules.  </a:t>
            </a:r>
            <a:endParaRPr sz="4000" i="0" strike="noStrike" cap="none">
              <a:solidFill>
                <a:schemeClr val="dk1"/>
              </a:solidFill>
              <a:latin typeface="Calibri"/>
              <a:ea typeface="Calibri"/>
              <a:cs typeface="Calibri"/>
              <a:sym typeface="Calibri"/>
            </a:endParaRPr>
          </a:p>
        </p:txBody>
      </p:sp>
      <p:sp>
        <p:nvSpPr>
          <p:cNvPr id="1858" name="Google Shape;1858;gdc20d58110_1_121"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pic>
        <p:nvPicPr>
          <p:cNvPr id="1864" name="Google Shape;1864;gdc20d58110_1_128" descr="dreamstime_xl_4410621.jpg"/>
          <p:cNvPicPr preferRelativeResize="0"/>
          <p:nvPr/>
        </p:nvPicPr>
        <p:blipFill rotWithShape="1">
          <a:blip r:embed="rId3">
            <a:alphaModFix/>
          </a:blip>
          <a:srcRect/>
          <a:stretch/>
        </p:blipFill>
        <p:spPr>
          <a:xfrm>
            <a:off x="1125415" y="2532185"/>
            <a:ext cx="6921305" cy="4137131"/>
          </a:xfrm>
          <a:prstGeom prst="rect">
            <a:avLst/>
          </a:prstGeom>
          <a:noFill/>
          <a:ln>
            <a:noFill/>
          </a:ln>
        </p:spPr>
      </p:pic>
      <p:sp>
        <p:nvSpPr>
          <p:cNvPr id="1865" name="Google Shape;1865;gdc20d58110_1_128"/>
          <p:cNvSpPr txBox="1"/>
          <p:nvPr/>
        </p:nvSpPr>
        <p:spPr>
          <a:xfrm>
            <a:off x="690725" y="391300"/>
            <a:ext cx="82590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True/</a:t>
            </a:r>
            <a:r>
              <a:rPr lang="en-US" sz="4000">
                <a:solidFill>
                  <a:srgbClr val="FF0000"/>
                </a:solidFill>
                <a:latin typeface="Calibri"/>
                <a:ea typeface="Calibri"/>
                <a:cs typeface="Calibri"/>
                <a:sym typeface="Calibri"/>
              </a:rPr>
              <a:t>False</a:t>
            </a:r>
            <a:r>
              <a:rPr lang="en-US" sz="4000">
                <a:solidFill>
                  <a:schemeClr val="dk1"/>
                </a:solidFill>
                <a:latin typeface="Calibri"/>
                <a:ea typeface="Calibri"/>
                <a:cs typeface="Calibri"/>
                <a:sym typeface="Calibri"/>
              </a:rPr>
              <a:t>: Water molecules stick more easily to each other than other molecules.  </a:t>
            </a:r>
            <a:endParaRPr sz="4000" i="0" strike="noStrike" cap="none">
              <a:solidFill>
                <a:schemeClr val="dk1"/>
              </a:solidFill>
              <a:latin typeface="Calibri"/>
              <a:ea typeface="Calibri"/>
              <a:cs typeface="Calibri"/>
              <a:sym typeface="Calibri"/>
            </a:endParaRPr>
          </a:p>
        </p:txBody>
      </p:sp>
      <p:sp>
        <p:nvSpPr>
          <p:cNvPr id="1866" name="Google Shape;1866;gdc20d58110_1_12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14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73" name="Google Shape;1873;p14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879" name="Google Shape;1879;p142" descr="dreamstime_xl_1429630 (1).jpg"/>
          <p:cNvPicPr preferRelativeResize="0"/>
          <p:nvPr/>
        </p:nvPicPr>
        <p:blipFill rotWithShape="1">
          <a:blip r:embed="rId3">
            <a:alphaModFix/>
          </a:blip>
          <a:srcRect/>
          <a:stretch/>
        </p:blipFill>
        <p:spPr>
          <a:xfrm>
            <a:off x="2047479" y="0"/>
            <a:ext cx="4572000" cy="6858000"/>
          </a:xfrm>
          <a:prstGeom prst="rect">
            <a:avLst/>
          </a:prstGeom>
          <a:noFill/>
          <a:ln>
            <a:noFill/>
          </a:ln>
        </p:spPr>
      </p:pic>
      <p:sp>
        <p:nvSpPr>
          <p:cNvPr id="1880" name="Google Shape;1880;p14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1" name="Google Shape;1881;p14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pic>
        <p:nvPicPr>
          <p:cNvPr id="1887" name="Google Shape;1887;p143"/>
          <p:cNvPicPr preferRelativeResize="0"/>
          <p:nvPr/>
        </p:nvPicPr>
        <p:blipFill rotWithShape="1">
          <a:blip r:embed="rId3">
            <a:alphaModFix/>
          </a:blip>
          <a:srcRect r="50000"/>
          <a:stretch/>
        </p:blipFill>
        <p:spPr>
          <a:xfrm>
            <a:off x="1237957" y="1475593"/>
            <a:ext cx="6668086" cy="4272573"/>
          </a:xfrm>
          <a:prstGeom prst="rect">
            <a:avLst/>
          </a:prstGeom>
          <a:noFill/>
          <a:ln>
            <a:noFill/>
          </a:ln>
        </p:spPr>
      </p:pic>
      <p:sp>
        <p:nvSpPr>
          <p:cNvPr id="1888" name="Google Shape;1888;p14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9" name="Google Shape;1889;p14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31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315"/>
          <p:cNvSpPr txBox="1"/>
          <p:nvPr/>
        </p:nvSpPr>
        <p:spPr>
          <a:xfrm>
            <a:off x="730775" y="390575"/>
            <a:ext cx="8143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an example of adhesion that we did not discuss?</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1902" name="Google Shape;1902;p3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03" name="Google Shape;1903;p315"/>
          <p:cNvPicPr preferRelativeResize="0"/>
          <p:nvPr/>
        </p:nvPicPr>
        <p:blipFill rotWithShape="1">
          <a:blip r:embed="rId4">
            <a:alphaModFix/>
          </a:blip>
          <a:srcRect/>
          <a:stretch/>
        </p:blipFill>
        <p:spPr>
          <a:xfrm>
            <a:off x="1366581" y="2012654"/>
            <a:ext cx="6410850" cy="419989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14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0" name="Google Shape;1910;p14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pic>
        <p:nvPicPr>
          <p:cNvPr id="1916" name="Google Shape;1916;gdb579429e5_3_2"/>
          <p:cNvPicPr preferRelativeResize="0"/>
          <p:nvPr/>
        </p:nvPicPr>
        <p:blipFill>
          <a:blip r:embed="rId3">
            <a:alphaModFix/>
          </a:blip>
          <a:stretch>
            <a:fillRect/>
          </a:stretch>
        </p:blipFill>
        <p:spPr>
          <a:xfrm>
            <a:off x="1155438" y="1542277"/>
            <a:ext cx="6833124" cy="4541176"/>
          </a:xfrm>
          <a:prstGeom prst="rect">
            <a:avLst/>
          </a:prstGeom>
          <a:noFill/>
          <a:ln>
            <a:noFill/>
          </a:ln>
        </p:spPr>
      </p:pic>
      <p:sp>
        <p:nvSpPr>
          <p:cNvPr id="1917" name="Google Shape;1917;gdb579429e5_3_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18" name="Google Shape;1918;gdb579429e5_3_2" descr="Comment Dislike"/>
          <p:cNvPicPr preferRelativeResize="0"/>
          <p:nvPr/>
        </p:nvPicPr>
        <p:blipFill rotWithShape="1">
          <a:blip r:embed="rId5">
            <a:alphaModFix/>
          </a:blip>
          <a:srcRect/>
          <a:stretch/>
        </p:blipFill>
        <p:spPr>
          <a:xfrm>
            <a:off x="675400" y="85026"/>
            <a:ext cx="650275" cy="650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18"/>
          <p:cNvPicPr preferRelativeResize="0"/>
          <p:nvPr/>
        </p:nvPicPr>
        <p:blipFill rotWithShape="1">
          <a:blip r:embed="rId3">
            <a:alphaModFix/>
          </a:blip>
          <a:srcRect/>
          <a:stretch/>
        </p:blipFill>
        <p:spPr>
          <a:xfrm>
            <a:off x="4749774" y="2495524"/>
            <a:ext cx="3953550" cy="3012250"/>
          </a:xfrm>
          <a:prstGeom prst="rect">
            <a:avLst/>
          </a:prstGeom>
          <a:noFill/>
          <a:ln>
            <a:noFill/>
          </a:ln>
        </p:spPr>
      </p:pic>
      <p:sp>
        <p:nvSpPr>
          <p:cNvPr id="338" name="Google Shape;338;p18"/>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9" name="Google Shape;339;p18"/>
          <p:cNvSpPr/>
          <p:nvPr/>
        </p:nvSpPr>
        <p:spPr>
          <a:xfrm>
            <a:off x="619391" y="197923"/>
            <a:ext cx="84156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an element and a molecule?</a:t>
            </a:r>
            <a:endParaRPr sz="1400" b="0" i="0" u="none" strike="noStrike" cap="none">
              <a:solidFill>
                <a:srgbClr val="000000"/>
              </a:solidFill>
              <a:latin typeface="Arial"/>
              <a:ea typeface="Arial"/>
              <a:cs typeface="Arial"/>
              <a:sym typeface="Arial"/>
            </a:endParaRPr>
          </a:p>
        </p:txBody>
      </p:sp>
      <p:pic>
        <p:nvPicPr>
          <p:cNvPr id="340" name="Google Shape;340;p18" descr="gold.jpg"/>
          <p:cNvPicPr preferRelativeResize="0"/>
          <p:nvPr/>
        </p:nvPicPr>
        <p:blipFill rotWithShape="1">
          <a:blip r:embed="rId4">
            <a:alphaModFix/>
          </a:blip>
          <a:srcRect t="-18694" r="-18694"/>
          <a:stretch/>
        </p:blipFill>
        <p:spPr>
          <a:xfrm>
            <a:off x="440275" y="2129963"/>
            <a:ext cx="4572000" cy="3743361"/>
          </a:xfrm>
          <a:prstGeom prst="rect">
            <a:avLst/>
          </a:prstGeom>
          <a:noFill/>
          <a:ln>
            <a:noFill/>
          </a:ln>
        </p:spPr>
      </p:pic>
      <p:sp>
        <p:nvSpPr>
          <p:cNvPr id="341" name="Google Shape;341;p18"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 name="Google Shape;342;p18"/>
          <p:cNvPicPr preferRelativeResize="0"/>
          <p:nvPr/>
        </p:nvPicPr>
        <p:blipFill>
          <a:blip r:embed="rId6">
            <a:alphaModFix/>
          </a:blip>
          <a:stretch>
            <a:fillRect/>
          </a:stretch>
        </p:blipFill>
        <p:spPr>
          <a:xfrm>
            <a:off x="152400" y="1673625"/>
            <a:ext cx="4286175" cy="4975200"/>
          </a:xfrm>
          <a:prstGeom prst="rect">
            <a:avLst/>
          </a:prstGeom>
          <a:noFill/>
          <a:ln>
            <a:noFill/>
          </a:ln>
        </p:spPr>
      </p:pic>
      <p:pic>
        <p:nvPicPr>
          <p:cNvPr id="343" name="Google Shape;343;p18"/>
          <p:cNvPicPr preferRelativeResize="0"/>
          <p:nvPr/>
        </p:nvPicPr>
        <p:blipFill>
          <a:blip r:embed="rId6">
            <a:alphaModFix/>
          </a:blip>
          <a:stretch>
            <a:fillRect/>
          </a:stretch>
        </p:blipFill>
        <p:spPr>
          <a:xfrm>
            <a:off x="4516757" y="1673625"/>
            <a:ext cx="4419594" cy="49752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sp>
        <p:nvSpPr>
          <p:cNvPr id="1924" name="Google Shape;1924;gdb579429e5_3_1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gdb579429e5_3_11"/>
          <p:cNvSpPr txBox="1"/>
          <p:nvPr/>
        </p:nvSpPr>
        <p:spPr>
          <a:xfrm>
            <a:off x="0" y="657432"/>
            <a:ext cx="93408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Why is the ocean a non-example of adhesion?</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1931" name="Google Shape;1931;gdb579429e5_3_1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2" name="Google Shape;1932;gdb579429e5_3_11"/>
          <p:cNvPicPr preferRelativeResize="0"/>
          <p:nvPr/>
        </p:nvPicPr>
        <p:blipFill>
          <a:blip r:embed="rId4">
            <a:alphaModFix/>
          </a:blip>
          <a:stretch>
            <a:fillRect/>
          </a:stretch>
        </p:blipFill>
        <p:spPr>
          <a:xfrm>
            <a:off x="1712848" y="2336575"/>
            <a:ext cx="5915099" cy="3931076"/>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sp>
        <p:nvSpPr>
          <p:cNvPr id="1938" name="Google Shape;1938;p145"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9" name="Google Shape;1939;p145"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146"/>
          <p:cNvSpPr txBox="1"/>
          <p:nvPr/>
        </p:nvSpPr>
        <p:spPr>
          <a:xfrm>
            <a:off x="1943099" y="1180177"/>
            <a:ext cx="5709726"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       -hes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946" name="Google Shape;1946;p146"/>
          <p:cNvCxnSpPr/>
          <p:nvPr/>
        </p:nvCxnSpPr>
        <p:spPr>
          <a:xfrm flipH="1">
            <a:off x="2723103" y="2112163"/>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1947" name="Google Shape;1947;p146"/>
          <p:cNvCxnSpPr/>
          <p:nvPr/>
        </p:nvCxnSpPr>
        <p:spPr>
          <a:xfrm>
            <a:off x="4310743" y="2112163"/>
            <a:ext cx="464736" cy="121836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1948" name="Google Shape;1948;p14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49" name="Google Shape;1949;p14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1950" name="Google Shape;1950;p146"/>
          <p:cNvCxnSpPr/>
          <p:nvPr/>
        </p:nvCxnSpPr>
        <p:spPr>
          <a:xfrm>
            <a:off x="5726932" y="2112163"/>
            <a:ext cx="378446" cy="108395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955"/>
        <p:cNvGrpSpPr/>
        <p:nvPr/>
      </p:nvGrpSpPr>
      <p:grpSpPr>
        <a:xfrm>
          <a:off x="0" y="0"/>
          <a:ext cx="0" cy="0"/>
          <a:chOff x="0" y="0"/>
          <a:chExt cx="0" cy="0"/>
        </a:xfrm>
      </p:grpSpPr>
      <p:sp>
        <p:nvSpPr>
          <p:cNvPr id="1956" name="Google Shape;1956;p147"/>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Ad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957" name="Google Shape;1957;p147"/>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1958" name="Google Shape;1958;p147"/>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1959" name="Google Shape;1959;p147"/>
          <p:cNvSpPr/>
          <p:nvPr/>
        </p:nvSpPr>
        <p:spPr>
          <a:xfrm>
            <a:off x="2729131" y="1269240"/>
            <a:ext cx="1304025"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0" name="Google Shape;1960;p147"/>
          <p:cNvSpPr txBox="1"/>
          <p:nvPr/>
        </p:nvSpPr>
        <p:spPr>
          <a:xfrm>
            <a:off x="3783203" y="5319937"/>
            <a:ext cx="2133503" cy="64629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Prefix “to”</a:t>
            </a:r>
            <a:endParaRPr sz="3600" b="0" i="0" u="none" strike="noStrike" cap="none">
              <a:solidFill>
                <a:schemeClr val="dk1"/>
              </a:solidFill>
              <a:latin typeface="Calibri"/>
              <a:ea typeface="Calibri"/>
              <a:cs typeface="Calibri"/>
              <a:sym typeface="Calibri"/>
            </a:endParaRPr>
          </a:p>
        </p:txBody>
      </p:sp>
      <p:sp>
        <p:nvSpPr>
          <p:cNvPr id="1961" name="Google Shape;1961;p14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2" name="Google Shape;1962;p14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148"/>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hes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969" name="Google Shape;1969;p148"/>
          <p:cNvCxnSpPr/>
          <p:nvPr/>
        </p:nvCxnSpPr>
        <p:spPr>
          <a:xfrm flipH="1">
            <a:off x="3687745" y="2210637"/>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1970" name="Google Shape;1970;p148"/>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1971" name="Google Shape;1971;p148"/>
          <p:cNvSpPr/>
          <p:nvPr/>
        </p:nvSpPr>
        <p:spPr>
          <a:xfrm>
            <a:off x="3783203" y="1278652"/>
            <a:ext cx="1304025"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2" name="Google Shape;1972;p148"/>
          <p:cNvSpPr txBox="1"/>
          <p:nvPr/>
        </p:nvSpPr>
        <p:spPr>
          <a:xfrm>
            <a:off x="3783202" y="5319937"/>
            <a:ext cx="3996231" cy="120032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From Latin </a:t>
            </a:r>
            <a:r>
              <a:rPr lang="en-US" sz="3600" b="0" i="1" u="none" strike="noStrike" cap="none">
                <a:solidFill>
                  <a:schemeClr val="dk1"/>
                </a:solidFill>
                <a:latin typeface="Calibri"/>
                <a:ea typeface="Calibri"/>
                <a:cs typeface="Calibri"/>
                <a:sym typeface="Calibri"/>
              </a:rPr>
              <a:t>haerere</a:t>
            </a:r>
            <a:r>
              <a:rPr lang="en-US" sz="3600" b="0" i="0" u="none" strike="noStrike" cap="none">
                <a:solidFill>
                  <a:schemeClr val="dk1"/>
                </a:solidFill>
                <a:latin typeface="Calibri"/>
                <a:ea typeface="Calibri"/>
                <a:cs typeface="Calibri"/>
                <a:sym typeface="Calibri"/>
              </a:rPr>
              <a:t> “to stick”</a:t>
            </a:r>
            <a:endParaRPr sz="3600" b="0" i="0" u="none" strike="noStrike" cap="none">
              <a:solidFill>
                <a:schemeClr val="dk1"/>
              </a:solidFill>
              <a:latin typeface="Calibri"/>
              <a:ea typeface="Calibri"/>
              <a:cs typeface="Calibri"/>
              <a:sym typeface="Calibri"/>
            </a:endParaRPr>
          </a:p>
        </p:txBody>
      </p:sp>
      <p:sp>
        <p:nvSpPr>
          <p:cNvPr id="1973" name="Google Shape;1973;p14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4" name="Google Shape;1974;p14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p149"/>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1981" name="Google Shape;1981;p149"/>
          <p:cNvCxnSpPr/>
          <p:nvPr/>
        </p:nvCxnSpPr>
        <p:spPr>
          <a:xfrm>
            <a:off x="5642026" y="2372015"/>
            <a:ext cx="336743" cy="922573"/>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1982" name="Google Shape;1982;p149"/>
          <p:cNvCxnSpPr/>
          <p:nvPr/>
        </p:nvCxnSpPr>
        <p:spPr>
          <a:xfrm>
            <a:off x="6099349" y="4191003"/>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1983" name="Google Shape;1983;p149"/>
          <p:cNvSpPr/>
          <p:nvPr/>
        </p:nvSpPr>
        <p:spPr>
          <a:xfrm>
            <a:off x="4990014" y="1278652"/>
            <a:ext cx="1304025"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4" name="Google Shape;1984;p149"/>
          <p:cNvSpPr txBox="1"/>
          <p:nvPr/>
        </p:nvSpPr>
        <p:spPr>
          <a:xfrm>
            <a:off x="3639400" y="5319925"/>
            <a:ext cx="54063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Suffix ion “the state of”; Noun form of an adjective</a:t>
            </a:r>
            <a:endParaRPr sz="3600" b="0" i="0" u="none" strike="noStrike" cap="none">
              <a:solidFill>
                <a:schemeClr val="dk1"/>
              </a:solidFill>
              <a:latin typeface="Calibri"/>
              <a:ea typeface="Calibri"/>
              <a:cs typeface="Calibri"/>
              <a:sym typeface="Calibri"/>
            </a:endParaRPr>
          </a:p>
        </p:txBody>
      </p:sp>
      <p:sp>
        <p:nvSpPr>
          <p:cNvPr id="1985" name="Google Shape;1985;p14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6" name="Google Shape;1986;p14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991"/>
        <p:cNvGrpSpPr/>
        <p:nvPr/>
      </p:nvGrpSpPr>
      <p:grpSpPr>
        <a:xfrm>
          <a:off x="0" y="0"/>
          <a:ext cx="0" cy="0"/>
          <a:chOff x="0" y="0"/>
          <a:chExt cx="0" cy="0"/>
        </a:xfrm>
      </p:grpSpPr>
      <p:sp>
        <p:nvSpPr>
          <p:cNvPr id="1992" name="Google Shape;1992;p150"/>
          <p:cNvSpPr txBox="1"/>
          <p:nvPr/>
        </p:nvSpPr>
        <p:spPr>
          <a:xfrm>
            <a:off x="1165608" y="1188217"/>
            <a:ext cx="6581671"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    hes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1993" name="Google Shape;1993;p150"/>
          <p:cNvSpPr txBox="1"/>
          <p:nvPr/>
        </p:nvSpPr>
        <p:spPr>
          <a:xfrm>
            <a:off x="2578283" y="5146563"/>
            <a:ext cx="4268787"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The ability to stick together</a:t>
            </a:r>
            <a:endParaRPr sz="1400" b="0" i="0" u="none" strike="noStrike" cap="none">
              <a:solidFill>
                <a:srgbClr val="000000"/>
              </a:solidFill>
              <a:latin typeface="Arial"/>
              <a:ea typeface="Arial"/>
              <a:cs typeface="Arial"/>
              <a:sym typeface="Arial"/>
            </a:endParaRPr>
          </a:p>
        </p:txBody>
      </p:sp>
      <p:sp>
        <p:nvSpPr>
          <p:cNvPr id="1994" name="Google Shape;1994;p150"/>
          <p:cNvSpPr/>
          <p:nvPr/>
        </p:nvSpPr>
        <p:spPr>
          <a:xfrm>
            <a:off x="3188341" y="1379969"/>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5" name="Google Shape;1995;p150"/>
          <p:cNvSpPr/>
          <p:nvPr/>
        </p:nvSpPr>
        <p:spPr>
          <a:xfrm>
            <a:off x="4340888" y="4059534"/>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6" name="Google Shape;1996;p15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7" name="Google Shape;1997;p15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1998" name="Google Shape;1998;p150"/>
          <p:cNvSpPr/>
          <p:nvPr/>
        </p:nvSpPr>
        <p:spPr>
          <a:xfrm>
            <a:off x="5039252" y="1384232"/>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p15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p152"/>
          <p:cNvSpPr txBox="1"/>
          <p:nvPr/>
        </p:nvSpPr>
        <p:spPr>
          <a:xfrm>
            <a:off x="849550" y="231175"/>
            <a:ext cx="8178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How can we use the word parts of adhesion help us remember the definition of the term?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011" name="Google Shape;2011;p15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2" name="Google Shape;2012;p152"/>
          <p:cNvSpPr txBox="1"/>
          <p:nvPr/>
        </p:nvSpPr>
        <p:spPr>
          <a:xfrm>
            <a:off x="1717199" y="2354302"/>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Ad       -hes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2013" name="Google Shape;2013;p152"/>
          <p:cNvCxnSpPr/>
          <p:nvPr/>
        </p:nvCxnSpPr>
        <p:spPr>
          <a:xfrm flipH="1">
            <a:off x="2497117" y="3286288"/>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2014" name="Google Shape;2014;p152"/>
          <p:cNvCxnSpPr/>
          <p:nvPr/>
        </p:nvCxnSpPr>
        <p:spPr>
          <a:xfrm>
            <a:off x="4084843" y="3286288"/>
            <a:ext cx="464700" cy="1218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2015" name="Google Shape;2015;p152"/>
          <p:cNvCxnSpPr/>
          <p:nvPr/>
        </p:nvCxnSpPr>
        <p:spPr>
          <a:xfrm>
            <a:off x="5501032" y="3286288"/>
            <a:ext cx="3783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9"/>
          <p:cNvSpPr txBox="1">
            <a:spLocks noGrp="1"/>
          </p:cNvSpPr>
          <p:nvPr>
            <p:ph type="title"/>
          </p:nvPr>
        </p:nvSpPr>
        <p:spPr>
          <a:xfrm>
            <a:off x="424771" y="214396"/>
            <a:ext cx="8566800" cy="1629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Describe the molecules in a solid.</a:t>
            </a:r>
            <a:endParaRPr/>
          </a:p>
        </p:txBody>
      </p:sp>
      <p:pic>
        <p:nvPicPr>
          <p:cNvPr id="350" name="Google Shape;350;p19"/>
          <p:cNvPicPr preferRelativeResize="0">
            <a:picLocks noGrp="1"/>
          </p:cNvPicPr>
          <p:nvPr>
            <p:ph type="body" idx="1"/>
          </p:nvPr>
        </p:nvPicPr>
        <p:blipFill rotWithShape="1">
          <a:blip r:embed="rId3">
            <a:alphaModFix/>
          </a:blip>
          <a:srcRect/>
          <a:stretch/>
        </p:blipFill>
        <p:spPr>
          <a:xfrm>
            <a:off x="2184345" y="2286360"/>
            <a:ext cx="4775306" cy="4525963"/>
          </a:xfrm>
          <a:prstGeom prst="rect">
            <a:avLst/>
          </a:prstGeom>
          <a:noFill/>
          <a:ln w="9525" cap="flat" cmpd="sng">
            <a:solidFill>
              <a:schemeClr val="lt1"/>
            </a:solidFill>
            <a:prstDash val="solid"/>
            <a:round/>
            <a:headEnd type="none" w="sm" len="sm"/>
            <a:tailEnd type="none" w="sm" len="sm"/>
          </a:ln>
        </p:spPr>
      </p:pic>
      <p:sp>
        <p:nvSpPr>
          <p:cNvPr id="351" name="Google Shape;351;p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2021" name="Google Shape;2021;gdc20d58110_1_136" descr="dreamstime_xl_4410621.jpg"/>
          <p:cNvPicPr preferRelativeResize="0"/>
          <p:nvPr/>
        </p:nvPicPr>
        <p:blipFill rotWithShape="1">
          <a:blip r:embed="rId3">
            <a:alphaModFix/>
          </a:blip>
          <a:srcRect/>
          <a:stretch/>
        </p:blipFill>
        <p:spPr>
          <a:xfrm>
            <a:off x="1198722" y="1931155"/>
            <a:ext cx="6921305" cy="4137131"/>
          </a:xfrm>
          <a:prstGeom prst="rect">
            <a:avLst/>
          </a:prstGeom>
          <a:noFill/>
          <a:ln>
            <a:noFill/>
          </a:ln>
        </p:spPr>
      </p:pic>
      <p:sp>
        <p:nvSpPr>
          <p:cNvPr id="2022" name="Google Shape;2022;gdc20d58110_1_136"/>
          <p:cNvSpPr txBox="1"/>
          <p:nvPr/>
        </p:nvSpPr>
        <p:spPr>
          <a:xfrm>
            <a:off x="-11024" y="324573"/>
            <a:ext cx="9340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023" name="Google Shape;2023;gdc20d58110_1_13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pic>
        <p:nvPicPr>
          <p:cNvPr id="2029" name="Google Shape;2029;p153" descr="surface_tension.jpg"/>
          <p:cNvPicPr preferRelativeResize="0"/>
          <p:nvPr/>
        </p:nvPicPr>
        <p:blipFill rotWithShape="1">
          <a:blip r:embed="rId3">
            <a:alphaModFix/>
          </a:blip>
          <a:srcRect/>
          <a:stretch/>
        </p:blipFill>
        <p:spPr>
          <a:xfrm>
            <a:off x="4770250" y="2486737"/>
            <a:ext cx="3971500" cy="3226851"/>
          </a:xfrm>
          <a:prstGeom prst="rect">
            <a:avLst/>
          </a:prstGeom>
          <a:noFill/>
          <a:ln>
            <a:noFill/>
          </a:ln>
        </p:spPr>
      </p:pic>
      <p:pic>
        <p:nvPicPr>
          <p:cNvPr id="2030" name="Google Shape;2030;p153" descr="dreamstime_xl_4410621.jpg"/>
          <p:cNvPicPr preferRelativeResize="0"/>
          <p:nvPr/>
        </p:nvPicPr>
        <p:blipFill rotWithShape="1">
          <a:blip r:embed="rId4">
            <a:alphaModFix/>
          </a:blip>
          <a:srcRect/>
          <a:stretch/>
        </p:blipFill>
        <p:spPr>
          <a:xfrm>
            <a:off x="424213" y="2679338"/>
            <a:ext cx="3788826" cy="2841625"/>
          </a:xfrm>
          <a:prstGeom prst="rect">
            <a:avLst/>
          </a:prstGeom>
          <a:noFill/>
          <a:ln>
            <a:noFill/>
          </a:ln>
        </p:spPr>
      </p:pic>
      <p:sp>
        <p:nvSpPr>
          <p:cNvPr id="2031" name="Google Shape;2031;p153"/>
          <p:cNvSpPr txBox="1"/>
          <p:nvPr/>
        </p:nvSpPr>
        <p:spPr>
          <a:xfrm>
            <a:off x="849550" y="55925"/>
            <a:ext cx="8090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surface tension and 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032" name="Google Shape;2032;p153"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33" name="Google Shape;2033;p153"/>
          <p:cNvPicPr preferRelativeResize="0"/>
          <p:nvPr/>
        </p:nvPicPr>
        <p:blipFill>
          <a:blip r:embed="rId6">
            <a:alphaModFix/>
          </a:blip>
          <a:stretch>
            <a:fillRect/>
          </a:stretch>
        </p:blipFill>
        <p:spPr>
          <a:xfrm>
            <a:off x="4572000" y="1677638"/>
            <a:ext cx="4368000" cy="4845050"/>
          </a:xfrm>
          <a:prstGeom prst="rect">
            <a:avLst/>
          </a:prstGeom>
          <a:noFill/>
          <a:ln>
            <a:noFill/>
          </a:ln>
        </p:spPr>
      </p:pic>
      <p:pic>
        <p:nvPicPr>
          <p:cNvPr id="2034" name="Google Shape;2034;p153"/>
          <p:cNvPicPr preferRelativeResize="0"/>
          <p:nvPr/>
        </p:nvPicPr>
        <p:blipFill>
          <a:blip r:embed="rId6">
            <a:alphaModFix/>
          </a:blip>
          <a:stretch>
            <a:fillRect/>
          </a:stretch>
        </p:blipFill>
        <p:spPr>
          <a:xfrm>
            <a:off x="134625" y="1717650"/>
            <a:ext cx="4368000" cy="484505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154"/>
          <p:cNvSpPr txBox="1"/>
          <p:nvPr/>
        </p:nvSpPr>
        <p:spPr>
          <a:xfrm>
            <a:off x="243913" y="82461"/>
            <a:ext cx="934094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List the properties of water you have learned so far.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grpSp>
        <p:nvGrpSpPr>
          <p:cNvPr id="2041" name="Google Shape;2041;p154"/>
          <p:cNvGrpSpPr/>
          <p:nvPr/>
        </p:nvGrpSpPr>
        <p:grpSpPr>
          <a:xfrm>
            <a:off x="5797615" y="1558679"/>
            <a:ext cx="2289859" cy="2586833"/>
            <a:chOff x="1703744" y="1417638"/>
            <a:chExt cx="5517732" cy="6200462"/>
          </a:xfrm>
        </p:grpSpPr>
        <p:pic>
          <p:nvPicPr>
            <p:cNvPr id="2042" name="Google Shape;2042;p154"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2043" name="Google Shape;2043;p154"/>
            <p:cNvSpPr txBox="1"/>
            <p:nvPr/>
          </p:nvSpPr>
          <p:spPr>
            <a:xfrm>
              <a:off x="3373294" y="4753489"/>
              <a:ext cx="181800" cy="243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044" name="Google Shape;2044;p154"/>
            <p:cNvSpPr txBox="1"/>
            <p:nvPr/>
          </p:nvSpPr>
          <p:spPr>
            <a:xfrm>
              <a:off x="6079871" y="5183300"/>
              <a:ext cx="459600" cy="243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045" name="Google Shape;2045;p154"/>
            <p:cNvSpPr txBox="1"/>
            <p:nvPr/>
          </p:nvSpPr>
          <p:spPr>
            <a:xfrm>
              <a:off x="5566644" y="1458277"/>
              <a:ext cx="483000" cy="243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046" name="Google Shape;2046;p154"/>
            <p:cNvSpPr txBox="1"/>
            <p:nvPr/>
          </p:nvSpPr>
          <p:spPr>
            <a:xfrm>
              <a:off x="2561041" y="1610678"/>
              <a:ext cx="530100" cy="243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047" name="Google Shape;2047;p154"/>
            <p:cNvSpPr txBox="1"/>
            <p:nvPr/>
          </p:nvSpPr>
          <p:spPr>
            <a:xfrm>
              <a:off x="1703744" y="4888136"/>
              <a:ext cx="530100" cy="243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048" name="Google Shape;2048;p154"/>
            <p:cNvSpPr txBox="1"/>
            <p:nvPr/>
          </p:nvSpPr>
          <p:spPr>
            <a:xfrm>
              <a:off x="6691376" y="3720581"/>
              <a:ext cx="530100" cy="243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sp>
        <p:nvSpPr>
          <p:cNvPr id="2049" name="Google Shape;2049;p15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50" name="Google Shape;2050;p154" descr="dreamstime_xl_4410621.jpg"/>
          <p:cNvPicPr preferRelativeResize="0"/>
          <p:nvPr/>
        </p:nvPicPr>
        <p:blipFill rotWithShape="1">
          <a:blip r:embed="rId5">
            <a:alphaModFix/>
          </a:blip>
          <a:srcRect/>
          <a:stretch/>
        </p:blipFill>
        <p:spPr>
          <a:xfrm>
            <a:off x="653589" y="1638416"/>
            <a:ext cx="3477625" cy="2135969"/>
          </a:xfrm>
          <a:prstGeom prst="rect">
            <a:avLst/>
          </a:prstGeom>
          <a:noFill/>
          <a:ln>
            <a:noFill/>
          </a:ln>
        </p:spPr>
      </p:pic>
      <p:pic>
        <p:nvPicPr>
          <p:cNvPr id="2051" name="Google Shape;2051;p154" descr="surface_tension.jpg"/>
          <p:cNvPicPr preferRelativeResize="0"/>
          <p:nvPr/>
        </p:nvPicPr>
        <p:blipFill rotWithShape="1">
          <a:blip r:embed="rId6">
            <a:alphaModFix/>
          </a:blip>
          <a:srcRect/>
          <a:stretch/>
        </p:blipFill>
        <p:spPr>
          <a:xfrm>
            <a:off x="2750763" y="4401525"/>
            <a:ext cx="3642475" cy="1969326"/>
          </a:xfrm>
          <a:prstGeom prst="rect">
            <a:avLst/>
          </a:prstGeom>
          <a:noFill/>
          <a:ln>
            <a:noFill/>
          </a:ln>
        </p:spPr>
      </p:pic>
      <p:pic>
        <p:nvPicPr>
          <p:cNvPr id="2052" name="Google Shape;2052;p154"/>
          <p:cNvPicPr preferRelativeResize="0"/>
          <p:nvPr/>
        </p:nvPicPr>
        <p:blipFill>
          <a:blip r:embed="rId7">
            <a:alphaModFix/>
          </a:blip>
          <a:stretch>
            <a:fillRect/>
          </a:stretch>
        </p:blipFill>
        <p:spPr>
          <a:xfrm>
            <a:off x="4662750" y="1407350"/>
            <a:ext cx="4296950" cy="2598100"/>
          </a:xfrm>
          <a:prstGeom prst="rect">
            <a:avLst/>
          </a:prstGeom>
          <a:noFill/>
          <a:ln>
            <a:noFill/>
          </a:ln>
        </p:spPr>
      </p:pic>
      <p:pic>
        <p:nvPicPr>
          <p:cNvPr id="2053" name="Google Shape;2053;p154"/>
          <p:cNvPicPr preferRelativeResize="0"/>
          <p:nvPr/>
        </p:nvPicPr>
        <p:blipFill>
          <a:blip r:embed="rId7">
            <a:alphaModFix/>
          </a:blip>
          <a:stretch>
            <a:fillRect/>
          </a:stretch>
        </p:blipFill>
        <p:spPr>
          <a:xfrm>
            <a:off x="243925" y="1419888"/>
            <a:ext cx="4296950" cy="2598100"/>
          </a:xfrm>
          <a:prstGeom prst="rect">
            <a:avLst/>
          </a:prstGeom>
          <a:noFill/>
          <a:ln>
            <a:noFill/>
          </a:ln>
        </p:spPr>
      </p:pic>
      <p:pic>
        <p:nvPicPr>
          <p:cNvPr id="2054" name="Google Shape;2054;p154"/>
          <p:cNvPicPr preferRelativeResize="0"/>
          <p:nvPr/>
        </p:nvPicPr>
        <p:blipFill>
          <a:blip r:embed="rId7">
            <a:alphaModFix/>
          </a:blip>
          <a:stretch>
            <a:fillRect/>
          </a:stretch>
        </p:blipFill>
        <p:spPr>
          <a:xfrm>
            <a:off x="2423538" y="4059487"/>
            <a:ext cx="4296950" cy="2653400"/>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15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061" name="Google Shape;2061;p15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pic>
        <p:nvPicPr>
          <p:cNvPr id="2067" name="Google Shape;2067;p156" descr="dreamstime_xl_4410621.jpg"/>
          <p:cNvPicPr preferRelativeResize="0"/>
          <p:nvPr/>
        </p:nvPicPr>
        <p:blipFill rotWithShape="1">
          <a:blip r:embed="rId3">
            <a:alphaModFix/>
          </a:blip>
          <a:srcRect/>
          <a:stretch/>
        </p:blipFill>
        <p:spPr>
          <a:xfrm>
            <a:off x="1125415" y="2532185"/>
            <a:ext cx="6921305" cy="4137129"/>
          </a:xfrm>
          <a:prstGeom prst="rect">
            <a:avLst/>
          </a:prstGeom>
          <a:noFill/>
          <a:ln>
            <a:noFill/>
          </a:ln>
        </p:spPr>
      </p:pic>
      <p:sp>
        <p:nvSpPr>
          <p:cNvPr id="2068" name="Google Shape;2068;p156"/>
          <p:cNvSpPr txBox="1"/>
          <p:nvPr/>
        </p:nvSpPr>
        <p:spPr>
          <a:xfrm>
            <a:off x="1" y="844923"/>
            <a:ext cx="934094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Adhesion</a:t>
            </a:r>
            <a:r>
              <a:rPr lang="en-US" sz="4000" b="0" i="0" u="none" strike="noStrike" cap="none">
                <a:solidFill>
                  <a:schemeClr val="dk1"/>
                </a:solidFill>
                <a:latin typeface="Calibri"/>
                <a:ea typeface="Calibri"/>
                <a:cs typeface="Calibri"/>
                <a:sym typeface="Calibri"/>
              </a:rPr>
              <a:t>: the ability of water molecules to stick to other types of molecules </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069" name="Google Shape;2069;p15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15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Lab</a:t>
            </a:r>
            <a:r>
              <a:rPr lang="en-US" sz="5600" b="0" i="0" u="none" strike="noStrike" cap="none">
                <a:solidFill>
                  <a:srgbClr val="FFC000"/>
                </a:solidFill>
                <a:latin typeface="Calibri"/>
                <a:ea typeface="Calibri"/>
                <a:cs typeface="Calibri"/>
                <a:sym typeface="Calibri"/>
              </a:rPr>
              <a:t> Activity</a:t>
            </a:r>
            <a:endParaRPr sz="1400" b="0" i="0" u="none" strike="noStrike" cap="none">
              <a:solidFill>
                <a:srgbClr val="000000"/>
              </a:solidFill>
              <a:latin typeface="Arial"/>
              <a:ea typeface="Arial"/>
              <a:cs typeface="Arial"/>
              <a:sym typeface="Arial"/>
            </a:endParaRPr>
          </a:p>
        </p:txBody>
      </p:sp>
      <p:sp>
        <p:nvSpPr>
          <p:cNvPr id="2076" name="Google Shape;2076;p157"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77" name="Google Shape;2077;p157"/>
          <p:cNvPicPr preferRelativeResize="0"/>
          <p:nvPr/>
        </p:nvPicPr>
        <p:blipFill>
          <a:blip r:embed="rId4">
            <a:alphaModFix/>
          </a:blip>
          <a:stretch>
            <a:fillRect/>
          </a:stretch>
        </p:blipFill>
        <p:spPr>
          <a:xfrm>
            <a:off x="914400" y="3428992"/>
            <a:ext cx="7315200" cy="3048000"/>
          </a:xfrm>
          <a:prstGeom prst="rect">
            <a:avLst/>
          </a:prstGeom>
          <a:noFill/>
          <a:ln>
            <a:noFill/>
          </a:ln>
        </p:spPr>
      </p:pic>
      <p:sp>
        <p:nvSpPr>
          <p:cNvPr id="2078" name="Google Shape;2078;p157"/>
          <p:cNvSpPr txBox="1"/>
          <p:nvPr/>
        </p:nvSpPr>
        <p:spPr>
          <a:xfrm>
            <a:off x="1768500" y="2031588"/>
            <a:ext cx="5607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Calibri"/>
                <a:ea typeface="Calibri"/>
                <a:cs typeface="Calibri"/>
                <a:sym typeface="Calibri"/>
              </a:rPr>
              <a:t>Review the penny drop experiment.</a:t>
            </a:r>
            <a:endParaRPr sz="1600" i="1">
              <a:latin typeface="Calibri"/>
              <a:ea typeface="Calibri"/>
              <a:cs typeface="Calibri"/>
              <a:sym typeface="Calibri"/>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sp>
        <p:nvSpPr>
          <p:cNvPr id="2084" name="Google Shape;2084;p15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5" name="Google Shape;2085;p158"/>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2086" name="Google Shape;2086;p158"/>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2087" name="Google Shape;2087;p158"/>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pic>
        <p:nvPicPr>
          <p:cNvPr id="2093" name="Google Shape;2093;p15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grpSp>
        <p:nvGrpSpPr>
          <p:cNvPr id="2108" name="Google Shape;2108;p161"/>
          <p:cNvGrpSpPr/>
          <p:nvPr/>
        </p:nvGrpSpPr>
        <p:grpSpPr>
          <a:xfrm>
            <a:off x="1505008" y="297180"/>
            <a:ext cx="5828913" cy="6262953"/>
            <a:chOff x="814636" y="0"/>
            <a:chExt cx="5828913" cy="6262953"/>
          </a:xfrm>
        </p:grpSpPr>
        <p:sp>
          <p:nvSpPr>
            <p:cNvPr id="2109" name="Google Shape;2109;p16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16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2111" name="Google Shape;2111;p16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p16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16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2114" name="Google Shape;2114;p16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p16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6" name="Google Shape;2116;p16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2117" name="Google Shape;2117;p16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p16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9" name="Google Shape;2119;p16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2120" name="Google Shape;2120;p16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p16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p16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2123" name="Google Shape;2123;p16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16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p16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2126" name="Google Shape;2126;p16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127" name="Google Shape;2127;p16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2128" name="Google Shape;2128;p16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2129" name="Google Shape;2129;p16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2130" name="Google Shape;2130;p16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2131" name="Google Shape;2131;p16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2" name="Google Shape;2132;p16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p:nvPr/>
        </p:nvSpPr>
        <p:spPr>
          <a:xfrm>
            <a:off x="1752600" y="257651"/>
            <a:ext cx="5486400"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6" name="Google Shape;19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97" name="Google Shape;197;p2" descr="Molecule.jpg"/>
          <p:cNvPicPr preferRelativeResize="0"/>
          <p:nvPr/>
        </p:nvPicPr>
        <p:blipFill rotWithShape="1">
          <a:blip r:embed="rId3">
            <a:alphaModFix/>
          </a:blip>
          <a:srcRect l="1448" t="3247" r="2008" b="4228"/>
          <a:stretch/>
        </p:blipFill>
        <p:spPr>
          <a:xfrm>
            <a:off x="2206600" y="2331975"/>
            <a:ext cx="4375575" cy="4187525"/>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0"/>
          <p:cNvSpPr txBox="1">
            <a:spLocks noGrp="1"/>
          </p:cNvSpPr>
          <p:nvPr>
            <p:ph type="title"/>
          </p:nvPr>
        </p:nvSpPr>
        <p:spPr>
          <a:xfrm>
            <a:off x="969026" y="169075"/>
            <a:ext cx="7914000" cy="1629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a:t>What is the difference between the molecules in a liquid and a gas?</a:t>
            </a:r>
            <a:endParaRPr/>
          </a:p>
        </p:txBody>
      </p:sp>
      <p:pic>
        <p:nvPicPr>
          <p:cNvPr id="358" name="Google Shape;358;p20"/>
          <p:cNvPicPr preferRelativeResize="0"/>
          <p:nvPr/>
        </p:nvPicPr>
        <p:blipFill rotWithShape="1">
          <a:blip r:embed="rId3">
            <a:alphaModFix/>
          </a:blip>
          <a:srcRect l="26308" t="17774" r="52614" b="47995"/>
          <a:stretch/>
        </p:blipFill>
        <p:spPr>
          <a:xfrm>
            <a:off x="424771" y="2513267"/>
            <a:ext cx="3538025" cy="3629464"/>
          </a:xfrm>
          <a:prstGeom prst="rect">
            <a:avLst/>
          </a:prstGeom>
          <a:noFill/>
          <a:ln>
            <a:noFill/>
          </a:ln>
        </p:spPr>
      </p:pic>
      <p:sp>
        <p:nvSpPr>
          <p:cNvPr id="359" name="Google Shape;359;p2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0" name="Google Shape;360;p20"/>
          <p:cNvPicPr preferRelativeResize="0"/>
          <p:nvPr/>
        </p:nvPicPr>
        <p:blipFill rotWithShape="1">
          <a:blip r:embed="rId3">
            <a:alphaModFix/>
          </a:blip>
          <a:srcRect l="53691" t="13162" r="25077" b="47026"/>
          <a:stretch/>
        </p:blipFill>
        <p:spPr>
          <a:xfrm>
            <a:off x="4903153" y="2889976"/>
            <a:ext cx="3538026" cy="3407898"/>
          </a:xfrm>
          <a:prstGeom prst="rect">
            <a:avLst/>
          </a:prstGeom>
          <a:noFill/>
          <a:ln>
            <a:noFill/>
          </a:ln>
        </p:spPr>
      </p:pic>
      <p:pic>
        <p:nvPicPr>
          <p:cNvPr id="361" name="Google Shape;361;p20"/>
          <p:cNvPicPr preferRelativeResize="0"/>
          <p:nvPr/>
        </p:nvPicPr>
        <p:blipFill>
          <a:blip r:embed="rId5">
            <a:alphaModFix/>
          </a:blip>
          <a:stretch>
            <a:fillRect/>
          </a:stretch>
        </p:blipFill>
        <p:spPr>
          <a:xfrm>
            <a:off x="152400" y="1673625"/>
            <a:ext cx="4286175" cy="4975200"/>
          </a:xfrm>
          <a:prstGeom prst="rect">
            <a:avLst/>
          </a:prstGeom>
          <a:noFill/>
          <a:ln>
            <a:noFill/>
          </a:ln>
        </p:spPr>
      </p:pic>
      <p:pic>
        <p:nvPicPr>
          <p:cNvPr id="362" name="Google Shape;362;p20"/>
          <p:cNvPicPr preferRelativeResize="0"/>
          <p:nvPr/>
        </p:nvPicPr>
        <p:blipFill>
          <a:blip r:embed="rId5">
            <a:alphaModFix/>
          </a:blip>
          <a:stretch>
            <a:fillRect/>
          </a:stretch>
        </p:blipFill>
        <p:spPr>
          <a:xfrm>
            <a:off x="4516757" y="1673625"/>
            <a:ext cx="4419594" cy="4975200"/>
          </a:xfrm>
          <a:prstGeom prst="rect">
            <a:avLst/>
          </a:prstGeom>
          <a:noFill/>
          <a:ln>
            <a:noFill/>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sp>
        <p:nvSpPr>
          <p:cNvPr id="2138" name="Google Shape;2138;p162"/>
          <p:cNvSpPr txBox="1"/>
          <p:nvPr/>
        </p:nvSpPr>
        <p:spPr>
          <a:xfrm>
            <a:off x="391258" y="894303"/>
            <a:ext cx="8361484" cy="56323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sng" strike="noStrike" cap="none">
                <a:solidFill>
                  <a:schemeClr val="dk1"/>
                </a:solidFill>
                <a:latin typeface="Calibri"/>
                <a:ea typeface="Calibri"/>
                <a:cs typeface="Calibri"/>
                <a:sym typeface="Calibri"/>
              </a:rPr>
              <a:t>Three Properties of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Surface tension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endParaRPr sz="6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Adhesion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endParaRPr sz="6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Cohesion</a:t>
            </a:r>
            <a:endParaRPr sz="1400" b="0" i="0" u="none" strike="noStrike" cap="none">
              <a:solidFill>
                <a:srgbClr val="000000"/>
              </a:solidFill>
              <a:latin typeface="Arial"/>
              <a:ea typeface="Arial"/>
              <a:cs typeface="Arial"/>
              <a:sym typeface="Arial"/>
            </a:endParaRPr>
          </a:p>
        </p:txBody>
      </p:sp>
      <p:sp>
        <p:nvSpPr>
          <p:cNvPr id="2139" name="Google Shape;2139;p16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0" name="Google Shape;2140;p16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pic>
        <p:nvPicPr>
          <p:cNvPr id="2146" name="Google Shape;2146;p163" descr="dreamstime_xl_26492457.jpg"/>
          <p:cNvPicPr preferRelativeResize="0"/>
          <p:nvPr/>
        </p:nvPicPr>
        <p:blipFill rotWithShape="1">
          <a:blip r:embed="rId3">
            <a:alphaModFix/>
          </a:blip>
          <a:srcRect/>
          <a:stretch/>
        </p:blipFill>
        <p:spPr>
          <a:xfrm>
            <a:off x="531810" y="1600438"/>
            <a:ext cx="8132286" cy="4958347"/>
          </a:xfrm>
          <a:prstGeom prst="rect">
            <a:avLst/>
          </a:prstGeom>
          <a:noFill/>
          <a:ln>
            <a:noFill/>
          </a:ln>
        </p:spPr>
      </p:pic>
      <p:sp>
        <p:nvSpPr>
          <p:cNvPr id="2147" name="Google Shape;2147;p163"/>
          <p:cNvSpPr txBox="1"/>
          <p:nvPr/>
        </p:nvSpPr>
        <p:spPr>
          <a:xfrm>
            <a:off x="531810" y="299215"/>
            <a:ext cx="848614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8" name="Google Shape;2148;p16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9" name="Google Shape;2149;p16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16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6" name="Google Shape;2156;p164"/>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2157" name="Google Shape;2157;p164"/>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2158" name="Google Shape;2158;p164"/>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p165"/>
          <p:cNvSpPr txBox="1"/>
          <p:nvPr/>
        </p:nvSpPr>
        <p:spPr>
          <a:xfrm>
            <a:off x="2205318" y="693336"/>
            <a:ext cx="463760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2165" name="Google Shape;2165;p165"/>
          <p:cNvSpPr txBox="1"/>
          <p:nvPr/>
        </p:nvSpPr>
        <p:spPr>
          <a:xfrm>
            <a:off x="1793965" y="1964117"/>
            <a:ext cx="625275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Pouring Water into a Glass Experiment</a:t>
            </a:r>
            <a:endParaRPr sz="3000" b="0" i="0" u="none" strike="noStrike" cap="none">
              <a:solidFill>
                <a:schemeClr val="dk1"/>
              </a:solidFill>
              <a:latin typeface="Calibri"/>
              <a:ea typeface="Calibri"/>
              <a:cs typeface="Calibri"/>
              <a:sym typeface="Calibri"/>
            </a:endParaRPr>
          </a:p>
        </p:txBody>
      </p:sp>
      <p:sp>
        <p:nvSpPr>
          <p:cNvPr id="2166" name="Google Shape;2166;p165" descr="Classroom"/>
          <p:cNvSpPr/>
          <p:nvPr/>
        </p:nvSpPr>
        <p:spPr>
          <a:xfrm>
            <a:off x="124754" y="87073"/>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7" name="Google Shape;2167;p165"/>
          <p:cNvSpPr txBox="1"/>
          <p:nvPr/>
        </p:nvSpPr>
        <p:spPr>
          <a:xfrm>
            <a:off x="814753" y="2848708"/>
            <a:ext cx="7514492"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information about water (i.e. what properties of water have we learned so far?). </a:t>
            </a: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the properties of water. Explain that this experiment works because of two properties of water. We have already learned about adhesion, so now we will focus on cohesion (ask students what they think cohesion is based on the experiment). You may also choose to do this experiment live for students (on video meeting platform or face-to-face).  You can set up the materials – String, measuring cup, food coloring, water, empty glass cup.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172"/>
        <p:cNvGrpSpPr/>
        <p:nvPr/>
      </p:nvGrpSpPr>
      <p:grpSpPr>
        <a:xfrm>
          <a:off x="0" y="0"/>
          <a:ext cx="0" cy="0"/>
          <a:chOff x="0" y="0"/>
          <a:chExt cx="0" cy="0"/>
        </a:xfrm>
      </p:grpSpPr>
      <p:sp>
        <p:nvSpPr>
          <p:cNvPr id="2173" name="Google Shape;2173;p16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79" name="Google Shape;2179;p167"/>
          <p:cNvSpPr txBox="1"/>
          <p:nvPr/>
        </p:nvSpPr>
        <p:spPr>
          <a:xfrm>
            <a:off x="0" y="484212"/>
            <a:ext cx="9144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Smallest whole unit of matter</a:t>
            </a:r>
            <a:endParaRPr sz="1400" b="0" i="0" u="none" strike="noStrike" cap="none">
              <a:solidFill>
                <a:srgbClr val="000000"/>
              </a:solidFill>
              <a:latin typeface="Arial"/>
              <a:ea typeface="Arial"/>
              <a:cs typeface="Arial"/>
              <a:sym typeface="Arial"/>
            </a:endParaRPr>
          </a:p>
        </p:txBody>
      </p:sp>
      <p:pic>
        <p:nvPicPr>
          <p:cNvPr id="2180" name="Google Shape;2180;p167"/>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2181" name="Google Shape;2181;p16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186"/>
        <p:cNvGrpSpPr/>
        <p:nvPr/>
      </p:nvGrpSpPr>
      <p:grpSpPr>
        <a:xfrm>
          <a:off x="0" y="0"/>
          <a:ext cx="0" cy="0"/>
          <a:chOff x="0" y="0"/>
          <a:chExt cx="0" cy="0"/>
        </a:xfrm>
      </p:grpSpPr>
      <p:sp>
        <p:nvSpPr>
          <p:cNvPr id="2187" name="Google Shape;2187;p168"/>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88" name="Google Shape;2188;p168"/>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89" name="Google Shape;2189;p168"/>
          <p:cNvSpPr txBox="1"/>
          <p:nvPr/>
        </p:nvSpPr>
        <p:spPr>
          <a:xfrm>
            <a:off x="733703" y="559689"/>
            <a:ext cx="809566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Matter</a:t>
            </a:r>
            <a:r>
              <a:rPr lang="en-US" sz="4000" b="0" i="0" u="none" strike="noStrike" cap="none">
                <a:solidFill>
                  <a:schemeClr val="dk1"/>
                </a:solidFill>
                <a:latin typeface="Calibri"/>
                <a:ea typeface="Calibri"/>
                <a:cs typeface="Calibri"/>
                <a:sym typeface="Calibri"/>
              </a:rPr>
              <a:t>: has mass and takes up space</a:t>
            </a:r>
            <a:endParaRPr sz="1400" b="0" i="0" u="none" strike="noStrike" cap="none">
              <a:solidFill>
                <a:srgbClr val="000000"/>
              </a:solidFill>
              <a:latin typeface="Arial"/>
              <a:ea typeface="Arial"/>
              <a:cs typeface="Arial"/>
              <a:sym typeface="Arial"/>
            </a:endParaRPr>
          </a:p>
        </p:txBody>
      </p:sp>
      <p:sp>
        <p:nvSpPr>
          <p:cNvPr id="2190" name="Google Shape;2190;p168"/>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91" name="Google Shape;2191;p168"/>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2192" name="Google Shape;2192;p168"/>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2193" name="Google Shape;2193;p168"/>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2194" name="Google Shape;2194;p168"/>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2195" name="Google Shape;2195;p168"/>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2196" name="Google Shape;2196;p16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169"/>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03" name="Google Shape;2203;p169"/>
          <p:cNvSpPr/>
          <p:nvPr/>
        </p:nvSpPr>
        <p:spPr>
          <a:xfrm>
            <a:off x="619391" y="811673"/>
            <a:ext cx="841558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Element:</a:t>
            </a:r>
            <a:r>
              <a:rPr lang="en-US" sz="4000" b="0" i="0" u="none" strike="noStrike" cap="none">
                <a:solidFill>
                  <a:schemeClr val="dk1"/>
                </a:solidFill>
                <a:latin typeface="Calibri"/>
                <a:ea typeface="Calibri"/>
                <a:cs typeface="Calibri"/>
                <a:sym typeface="Calibri"/>
              </a:rPr>
              <a:t> a pure substance containing only one type of atom</a:t>
            </a:r>
            <a:endParaRPr sz="1400" b="0" i="0" u="none" strike="noStrike" cap="none">
              <a:solidFill>
                <a:srgbClr val="000000"/>
              </a:solidFill>
              <a:latin typeface="Arial"/>
              <a:ea typeface="Arial"/>
              <a:cs typeface="Arial"/>
              <a:sym typeface="Arial"/>
            </a:endParaRPr>
          </a:p>
        </p:txBody>
      </p:sp>
      <p:pic>
        <p:nvPicPr>
          <p:cNvPr id="2204" name="Google Shape;2204;p169" descr="gold.jpg"/>
          <p:cNvPicPr preferRelativeResize="0"/>
          <p:nvPr/>
        </p:nvPicPr>
        <p:blipFill rotWithShape="1">
          <a:blip r:embed="rId3">
            <a:alphaModFix/>
          </a:blip>
          <a:srcRect/>
          <a:stretch/>
        </p:blipFill>
        <p:spPr>
          <a:xfrm>
            <a:off x="1208621" y="2182993"/>
            <a:ext cx="7011498" cy="4675007"/>
          </a:xfrm>
          <a:prstGeom prst="rect">
            <a:avLst/>
          </a:prstGeom>
          <a:noFill/>
          <a:ln>
            <a:noFill/>
          </a:ln>
        </p:spPr>
      </p:pic>
      <p:sp>
        <p:nvSpPr>
          <p:cNvPr id="2205" name="Google Shape;2205;p16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sp>
        <p:nvSpPr>
          <p:cNvPr id="2211" name="Google Shape;2211;p170"/>
          <p:cNvSpPr txBox="1"/>
          <p:nvPr/>
        </p:nvSpPr>
        <p:spPr>
          <a:xfrm>
            <a:off x="134912" y="717037"/>
            <a:ext cx="91440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two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pic>
        <p:nvPicPr>
          <p:cNvPr id="2212" name="Google Shape;2212;p170"/>
          <p:cNvPicPr preferRelativeResize="0"/>
          <p:nvPr/>
        </p:nvPicPr>
        <p:blipFill rotWithShape="1">
          <a:blip r:embed="rId3">
            <a:alphaModFix/>
          </a:blip>
          <a:srcRect/>
          <a:stretch/>
        </p:blipFill>
        <p:spPr>
          <a:xfrm>
            <a:off x="1524000" y="2233908"/>
            <a:ext cx="6096000" cy="4051300"/>
          </a:xfrm>
          <a:prstGeom prst="rect">
            <a:avLst/>
          </a:prstGeom>
          <a:noFill/>
          <a:ln>
            <a:noFill/>
          </a:ln>
        </p:spPr>
      </p:pic>
      <p:sp>
        <p:nvSpPr>
          <p:cNvPr id="2213" name="Google Shape;2213;p17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218"/>
        <p:cNvGrpSpPr/>
        <p:nvPr/>
      </p:nvGrpSpPr>
      <p:grpSpPr>
        <a:xfrm>
          <a:off x="0" y="0"/>
          <a:ext cx="0" cy="0"/>
          <a:chOff x="0" y="0"/>
          <a:chExt cx="0" cy="0"/>
        </a:xfrm>
      </p:grpSpPr>
      <p:sp>
        <p:nvSpPr>
          <p:cNvPr id="2219" name="Google Shape;2219;p171"/>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2220" name="Google Shape;2220;p171"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2221" name="Google Shape;2221;p171"/>
          <p:cNvSpPr txBox="1"/>
          <p:nvPr/>
        </p:nvSpPr>
        <p:spPr>
          <a:xfrm>
            <a:off x="5214951" y="2075984"/>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222" name="Google Shape;2222;p171"/>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223" name="Google Shape;2223;p171"/>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224" name="Google Shape;2224;p17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1"/>
          <p:cNvSpPr txBox="1"/>
          <p:nvPr/>
        </p:nvSpPr>
        <p:spPr>
          <a:xfrm>
            <a:off x="944625" y="206350"/>
            <a:ext cx="78582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200" b="0" i="0" u="none" strike="noStrike" cap="none">
                <a:solidFill>
                  <a:schemeClr val="dk1"/>
                </a:solidFill>
                <a:latin typeface="Calibri"/>
                <a:ea typeface="Calibri"/>
                <a:cs typeface="Calibri"/>
                <a:sym typeface="Calibri"/>
              </a:rPr>
              <a:t>Which is more dense, the brick or the pillow, and why?</a:t>
            </a:r>
            <a:endParaRPr sz="3200" b="0" i="0" u="none" strike="noStrike" cap="none">
              <a:solidFill>
                <a:schemeClr val="dk1"/>
              </a:solidFill>
              <a:latin typeface="Calibri"/>
              <a:ea typeface="Calibri"/>
              <a:cs typeface="Calibri"/>
              <a:sym typeface="Calibri"/>
            </a:endParaRPr>
          </a:p>
        </p:txBody>
      </p:sp>
      <p:pic>
        <p:nvPicPr>
          <p:cNvPr id="369" name="Google Shape;369;p21"/>
          <p:cNvPicPr preferRelativeResize="0"/>
          <p:nvPr/>
        </p:nvPicPr>
        <p:blipFill rotWithShape="1">
          <a:blip r:embed="rId3">
            <a:alphaModFix/>
          </a:blip>
          <a:srcRect/>
          <a:stretch/>
        </p:blipFill>
        <p:spPr>
          <a:xfrm>
            <a:off x="1183092" y="1844285"/>
            <a:ext cx="2601798" cy="4200225"/>
          </a:xfrm>
          <a:prstGeom prst="rect">
            <a:avLst/>
          </a:prstGeom>
          <a:noFill/>
          <a:ln>
            <a:noFill/>
          </a:ln>
        </p:spPr>
      </p:pic>
      <p:sp>
        <p:nvSpPr>
          <p:cNvPr id="370" name="Google Shape;370;p2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1" name="Google Shape;371;p21"/>
          <p:cNvPicPr preferRelativeResize="0"/>
          <p:nvPr/>
        </p:nvPicPr>
        <p:blipFill rotWithShape="1">
          <a:blip r:embed="rId5">
            <a:alphaModFix/>
          </a:blip>
          <a:srcRect/>
          <a:stretch/>
        </p:blipFill>
        <p:spPr>
          <a:xfrm>
            <a:off x="5061810" y="1965915"/>
            <a:ext cx="3552873" cy="3956957"/>
          </a:xfrm>
          <a:prstGeom prst="rect">
            <a:avLst/>
          </a:prstGeom>
          <a:noFill/>
          <a:ln>
            <a:noFill/>
          </a:ln>
        </p:spPr>
      </p:pic>
      <p:pic>
        <p:nvPicPr>
          <p:cNvPr id="372" name="Google Shape;372;p21"/>
          <p:cNvPicPr preferRelativeResize="0"/>
          <p:nvPr/>
        </p:nvPicPr>
        <p:blipFill>
          <a:blip r:embed="rId6">
            <a:alphaModFix/>
          </a:blip>
          <a:stretch>
            <a:fillRect/>
          </a:stretch>
        </p:blipFill>
        <p:spPr>
          <a:xfrm>
            <a:off x="4628432" y="1456800"/>
            <a:ext cx="4419594" cy="4975200"/>
          </a:xfrm>
          <a:prstGeom prst="rect">
            <a:avLst/>
          </a:prstGeom>
          <a:noFill/>
          <a:ln>
            <a:noFill/>
          </a:ln>
        </p:spPr>
      </p:pic>
      <p:pic>
        <p:nvPicPr>
          <p:cNvPr id="373" name="Google Shape;373;p21"/>
          <p:cNvPicPr preferRelativeResize="0"/>
          <p:nvPr/>
        </p:nvPicPr>
        <p:blipFill>
          <a:blip r:embed="rId6">
            <a:alphaModFix/>
          </a:blip>
          <a:stretch>
            <a:fillRect/>
          </a:stretch>
        </p:blipFill>
        <p:spPr>
          <a:xfrm>
            <a:off x="152400" y="1456800"/>
            <a:ext cx="4286175" cy="4975200"/>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172"/>
          <p:cNvSpPr txBox="1">
            <a:spLocks noGrp="1"/>
          </p:cNvSpPr>
          <p:nvPr>
            <p:ph type="title"/>
          </p:nvPr>
        </p:nvSpPr>
        <p:spPr>
          <a:xfrm>
            <a:off x="784124" y="171700"/>
            <a:ext cx="8358900" cy="2213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that has a negative charge and another that has a positive charge </a:t>
            </a:r>
            <a:endParaRPr/>
          </a:p>
        </p:txBody>
      </p:sp>
      <p:pic>
        <p:nvPicPr>
          <p:cNvPr id="2231" name="Google Shape;2231;p172"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2232" name="Google Shape;2232;p172"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2233" name="Google Shape;2233;p172"/>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234" name="Google Shape;2234;p172"/>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235" name="Google Shape;2235;p172"/>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236" name="Google Shape;2236;p172"/>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237" name="Google Shape;2237;p172"/>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238" name="Google Shape;2238;p172"/>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239" name="Google Shape;2239;p172"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244"/>
        <p:cNvGrpSpPr/>
        <p:nvPr/>
      </p:nvGrpSpPr>
      <p:grpSpPr>
        <a:xfrm>
          <a:off x="0" y="0"/>
          <a:ext cx="0" cy="0"/>
          <a:chOff x="0" y="0"/>
          <a:chExt cx="0" cy="0"/>
        </a:xfrm>
      </p:grpSpPr>
      <p:pic>
        <p:nvPicPr>
          <p:cNvPr id="2245" name="Google Shape;2245;p173" descr="surface_tension.jpg"/>
          <p:cNvPicPr preferRelativeResize="0"/>
          <p:nvPr/>
        </p:nvPicPr>
        <p:blipFill rotWithShape="1">
          <a:blip r:embed="rId3">
            <a:alphaModFix/>
          </a:blip>
          <a:srcRect/>
          <a:stretch/>
        </p:blipFill>
        <p:spPr>
          <a:xfrm>
            <a:off x="1601174" y="2106726"/>
            <a:ext cx="5941675" cy="4456248"/>
          </a:xfrm>
          <a:prstGeom prst="rect">
            <a:avLst/>
          </a:prstGeom>
          <a:noFill/>
          <a:ln>
            <a:noFill/>
          </a:ln>
        </p:spPr>
      </p:pic>
      <p:sp>
        <p:nvSpPr>
          <p:cNvPr id="2246" name="Google Shape;2246;p173"/>
          <p:cNvSpPr txBox="1"/>
          <p:nvPr/>
        </p:nvSpPr>
        <p:spPr>
          <a:xfrm>
            <a:off x="849549" y="167225"/>
            <a:ext cx="81087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Surface Tension</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created when molecules in a liquid, such as water, link together by polar attraction</a:t>
            </a:r>
            <a:endParaRPr sz="1400" b="0" i="0" u="none" strike="noStrike" cap="none">
              <a:solidFill>
                <a:srgbClr val="000000"/>
              </a:solidFill>
              <a:latin typeface="Arial"/>
              <a:ea typeface="Arial"/>
              <a:cs typeface="Arial"/>
              <a:sym typeface="Arial"/>
            </a:endParaRPr>
          </a:p>
        </p:txBody>
      </p:sp>
      <p:sp>
        <p:nvSpPr>
          <p:cNvPr id="2247" name="Google Shape;2247;p17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pic>
        <p:nvPicPr>
          <p:cNvPr id="2253" name="Google Shape;2253;p174" descr="dreamstime_xl_4410621.jpg"/>
          <p:cNvPicPr preferRelativeResize="0"/>
          <p:nvPr/>
        </p:nvPicPr>
        <p:blipFill rotWithShape="1">
          <a:blip r:embed="rId3">
            <a:alphaModFix/>
          </a:blip>
          <a:srcRect/>
          <a:stretch/>
        </p:blipFill>
        <p:spPr>
          <a:xfrm>
            <a:off x="1111340" y="2211985"/>
            <a:ext cx="6921305" cy="4137131"/>
          </a:xfrm>
          <a:prstGeom prst="rect">
            <a:avLst/>
          </a:prstGeom>
          <a:noFill/>
          <a:ln>
            <a:noFill/>
          </a:ln>
        </p:spPr>
      </p:pic>
      <p:sp>
        <p:nvSpPr>
          <p:cNvPr id="2254" name="Google Shape;2254;p174"/>
          <p:cNvSpPr txBox="1"/>
          <p:nvPr/>
        </p:nvSpPr>
        <p:spPr>
          <a:xfrm>
            <a:off x="596050" y="164475"/>
            <a:ext cx="84915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Adhesion</a:t>
            </a:r>
            <a:r>
              <a:rPr lang="en-US" sz="4000" b="0" i="0" u="none" strike="noStrike" cap="none">
                <a:solidFill>
                  <a:schemeClr val="dk1"/>
                </a:solidFill>
                <a:latin typeface="Calibri"/>
                <a:ea typeface="Calibri"/>
                <a:cs typeface="Calibri"/>
                <a:sym typeface="Calibri"/>
              </a:rPr>
              <a:t>: the ability of water molecules to stick to other types of molecules </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255" name="Google Shape;2255;p17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17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p17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68" name="Google Shape;2268;p17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69" name="Google Shape;2269;p176"/>
          <p:cNvSpPr txBox="1"/>
          <p:nvPr/>
        </p:nvSpPr>
        <p:spPr>
          <a:xfrm>
            <a:off x="733703" y="268480"/>
            <a:ext cx="809566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matter and atoms?</a:t>
            </a:r>
            <a:endParaRPr sz="1400" b="0" i="0" u="none" strike="noStrike" cap="none">
              <a:solidFill>
                <a:srgbClr val="000000"/>
              </a:solidFill>
              <a:latin typeface="Arial"/>
              <a:ea typeface="Arial"/>
              <a:cs typeface="Arial"/>
              <a:sym typeface="Arial"/>
            </a:endParaRPr>
          </a:p>
        </p:txBody>
      </p:sp>
      <p:sp>
        <p:nvSpPr>
          <p:cNvPr id="2270" name="Google Shape;2270;p176"/>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71" name="Google Shape;2271;p176"/>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2272" name="Google Shape;2272;p176"/>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2273" name="Google Shape;2273;p176"/>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2274" name="Google Shape;2274;p176"/>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2275" name="Google Shape;2275;p176"/>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2276" name="Google Shape;2276;p17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17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3" name="Google Shape;2283;p177"/>
          <p:cNvSpPr txBox="1"/>
          <p:nvPr/>
        </p:nvSpPr>
        <p:spPr>
          <a:xfrm>
            <a:off x="957474" y="354025"/>
            <a:ext cx="81864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the difference between an element and a molecule?</a:t>
            </a:r>
            <a:endParaRPr sz="1400" b="0" i="0" u="none" strike="noStrike" cap="none">
              <a:solidFill>
                <a:srgbClr val="000000"/>
              </a:solidFill>
              <a:latin typeface="Arial"/>
              <a:ea typeface="Arial"/>
              <a:cs typeface="Arial"/>
              <a:sym typeface="Arial"/>
            </a:endParaRPr>
          </a:p>
        </p:txBody>
      </p:sp>
      <p:pic>
        <p:nvPicPr>
          <p:cNvPr id="2284" name="Google Shape;2284;p177"/>
          <p:cNvPicPr preferRelativeResize="0"/>
          <p:nvPr/>
        </p:nvPicPr>
        <p:blipFill>
          <a:blip r:embed="rId4">
            <a:alphaModFix/>
          </a:blip>
          <a:stretch>
            <a:fillRect/>
          </a:stretch>
        </p:blipFill>
        <p:spPr>
          <a:xfrm>
            <a:off x="152400" y="1757675"/>
            <a:ext cx="4303975" cy="4765000"/>
          </a:xfrm>
          <a:prstGeom prst="rect">
            <a:avLst/>
          </a:prstGeom>
          <a:noFill/>
          <a:ln>
            <a:noFill/>
          </a:ln>
        </p:spPr>
      </p:pic>
      <p:pic>
        <p:nvPicPr>
          <p:cNvPr id="2285" name="Google Shape;2285;p177"/>
          <p:cNvPicPr preferRelativeResize="0"/>
          <p:nvPr/>
        </p:nvPicPr>
        <p:blipFill>
          <a:blip r:embed="rId4">
            <a:alphaModFix/>
          </a:blip>
          <a:stretch>
            <a:fillRect/>
          </a:stretch>
        </p:blipFill>
        <p:spPr>
          <a:xfrm>
            <a:off x="4572000" y="1677625"/>
            <a:ext cx="4368000" cy="4845050"/>
          </a:xfrm>
          <a:prstGeom prst="rect">
            <a:avLst/>
          </a:prstGeom>
          <a:noFill/>
          <a:ln>
            <a:noFill/>
          </a:ln>
        </p:spPr>
      </p:pic>
      <p:pic>
        <p:nvPicPr>
          <p:cNvPr id="2286" name="Google Shape;2286;p177" descr="gold.jpg"/>
          <p:cNvPicPr preferRelativeResize="0"/>
          <p:nvPr/>
        </p:nvPicPr>
        <p:blipFill rotWithShape="1">
          <a:blip r:embed="rId5">
            <a:alphaModFix/>
          </a:blip>
          <a:srcRect/>
          <a:stretch/>
        </p:blipFill>
        <p:spPr>
          <a:xfrm>
            <a:off x="401587" y="2871463"/>
            <a:ext cx="3805600" cy="2537424"/>
          </a:xfrm>
          <a:prstGeom prst="rect">
            <a:avLst/>
          </a:prstGeom>
          <a:noFill/>
          <a:ln>
            <a:noFill/>
          </a:ln>
        </p:spPr>
      </p:pic>
      <p:pic>
        <p:nvPicPr>
          <p:cNvPr id="2287" name="Google Shape;2287;p177"/>
          <p:cNvPicPr preferRelativeResize="0"/>
          <p:nvPr/>
        </p:nvPicPr>
        <p:blipFill rotWithShape="1">
          <a:blip r:embed="rId6">
            <a:alphaModFix/>
          </a:blip>
          <a:srcRect/>
          <a:stretch/>
        </p:blipFill>
        <p:spPr>
          <a:xfrm>
            <a:off x="4802550" y="2841950"/>
            <a:ext cx="3906900" cy="259645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292"/>
        <p:cNvGrpSpPr/>
        <p:nvPr/>
      </p:nvGrpSpPr>
      <p:grpSpPr>
        <a:xfrm>
          <a:off x="0" y="0"/>
          <a:ext cx="0" cy="0"/>
          <a:chOff x="0" y="0"/>
          <a:chExt cx="0" cy="0"/>
        </a:xfrm>
      </p:grpSpPr>
      <p:sp>
        <p:nvSpPr>
          <p:cNvPr id="2293" name="Google Shape;2293;p178"/>
          <p:cNvSpPr txBox="1">
            <a:spLocks noGrp="1"/>
          </p:cNvSpPr>
          <p:nvPr>
            <p:ph type="title"/>
          </p:nvPr>
        </p:nvSpPr>
        <p:spPr>
          <a:xfrm>
            <a:off x="735225" y="152452"/>
            <a:ext cx="8229600" cy="1112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atoms bond to make water?</a:t>
            </a:r>
            <a:endParaRPr/>
          </a:p>
        </p:txBody>
      </p:sp>
      <p:pic>
        <p:nvPicPr>
          <p:cNvPr id="2294" name="Google Shape;2294;p178" descr="Molecule.jpg"/>
          <p:cNvPicPr preferRelativeResize="0">
            <a:picLocks noGrp="1"/>
          </p:cNvPicPr>
          <p:nvPr>
            <p:ph type="body" idx="1"/>
          </p:nvPr>
        </p:nvPicPr>
        <p:blipFill rotWithShape="1">
          <a:blip r:embed="rId3">
            <a:alphaModFix/>
          </a:blip>
          <a:srcRect l="-40782" r="-40779"/>
          <a:stretch/>
        </p:blipFill>
        <p:spPr>
          <a:xfrm>
            <a:off x="559158" y="1357591"/>
            <a:ext cx="8229600" cy="4526100"/>
          </a:xfrm>
          <a:prstGeom prst="rect">
            <a:avLst/>
          </a:prstGeom>
          <a:noFill/>
          <a:ln w="9525" cap="flat" cmpd="sng">
            <a:solidFill>
              <a:schemeClr val="lt1"/>
            </a:solidFill>
            <a:prstDash val="solid"/>
            <a:round/>
            <a:headEnd type="none" w="sm" len="sm"/>
            <a:tailEnd type="none" w="sm" len="sm"/>
          </a:ln>
        </p:spPr>
      </p:pic>
      <p:sp>
        <p:nvSpPr>
          <p:cNvPr id="2295" name="Google Shape;2295;p17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300"/>
        <p:cNvGrpSpPr/>
        <p:nvPr/>
      </p:nvGrpSpPr>
      <p:grpSpPr>
        <a:xfrm>
          <a:off x="0" y="0"/>
          <a:ext cx="0" cy="0"/>
          <a:chOff x="0" y="0"/>
          <a:chExt cx="0" cy="0"/>
        </a:xfrm>
      </p:grpSpPr>
      <p:sp>
        <p:nvSpPr>
          <p:cNvPr id="2301" name="Google Shape;2301;p179"/>
          <p:cNvSpPr txBox="1">
            <a:spLocks noGrp="1"/>
          </p:cNvSpPr>
          <p:nvPr>
            <p:ph type="title"/>
          </p:nvPr>
        </p:nvSpPr>
        <p:spPr>
          <a:xfrm>
            <a:off x="283800" y="415721"/>
            <a:ext cx="8859300" cy="849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water polar?</a:t>
            </a:r>
            <a:endParaRPr/>
          </a:p>
        </p:txBody>
      </p:sp>
      <p:pic>
        <p:nvPicPr>
          <p:cNvPr id="2302" name="Google Shape;2302;p179" descr="Molecule.jpg"/>
          <p:cNvPicPr preferRelativeResize="0"/>
          <p:nvPr/>
        </p:nvPicPr>
        <p:blipFill rotWithShape="1">
          <a:blip r:embed="rId3">
            <a:alphaModFix/>
          </a:blip>
          <a:srcRect l="2431"/>
          <a:stretch/>
        </p:blipFill>
        <p:spPr>
          <a:xfrm>
            <a:off x="2312701" y="1832267"/>
            <a:ext cx="4783688" cy="4281069"/>
          </a:xfrm>
          <a:prstGeom prst="rect">
            <a:avLst/>
          </a:prstGeom>
          <a:noFill/>
          <a:ln>
            <a:noFill/>
          </a:ln>
        </p:spPr>
      </p:pic>
      <p:sp>
        <p:nvSpPr>
          <p:cNvPr id="2303" name="Google Shape;2303;p179"/>
          <p:cNvSpPr txBox="1"/>
          <p:nvPr/>
        </p:nvSpPr>
        <p:spPr>
          <a:xfrm>
            <a:off x="3918600" y="4391787"/>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304" name="Google Shape;2304;p179"/>
          <p:cNvSpPr txBox="1"/>
          <p:nvPr/>
        </p:nvSpPr>
        <p:spPr>
          <a:xfrm>
            <a:off x="6484369" y="4592930"/>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305" name="Google Shape;2305;p179"/>
          <p:cNvSpPr txBox="1"/>
          <p:nvPr/>
        </p:nvSpPr>
        <p:spPr>
          <a:xfrm>
            <a:off x="5272275" y="1508680"/>
            <a:ext cx="4830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306" name="Google Shape;2306;p179"/>
          <p:cNvSpPr txBox="1"/>
          <p:nvPr/>
        </p:nvSpPr>
        <p:spPr>
          <a:xfrm>
            <a:off x="2789154" y="1508680"/>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307" name="Google Shape;2307;p179"/>
          <p:cNvSpPr txBox="1"/>
          <p:nvPr/>
        </p:nvSpPr>
        <p:spPr>
          <a:xfrm>
            <a:off x="2047622" y="3492465"/>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308" name="Google Shape;2308;p179"/>
          <p:cNvSpPr txBox="1"/>
          <p:nvPr/>
        </p:nvSpPr>
        <p:spPr>
          <a:xfrm>
            <a:off x="6310523" y="2929684"/>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309" name="Google Shape;2309;p17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pic>
        <p:nvPicPr>
          <p:cNvPr id="2315" name="Google Shape;2315;p180" descr="surface_tension.jpg"/>
          <p:cNvPicPr preferRelativeResize="0"/>
          <p:nvPr/>
        </p:nvPicPr>
        <p:blipFill rotWithShape="1">
          <a:blip r:embed="rId3">
            <a:alphaModFix/>
          </a:blip>
          <a:srcRect/>
          <a:stretch/>
        </p:blipFill>
        <p:spPr>
          <a:xfrm>
            <a:off x="1308234" y="1332818"/>
            <a:ext cx="6527519" cy="4895637"/>
          </a:xfrm>
          <a:prstGeom prst="rect">
            <a:avLst/>
          </a:prstGeom>
          <a:noFill/>
          <a:ln>
            <a:noFill/>
          </a:ln>
        </p:spPr>
      </p:pic>
      <p:sp>
        <p:nvSpPr>
          <p:cNvPr id="2316" name="Google Shape;2316;p180"/>
          <p:cNvSpPr txBox="1"/>
          <p:nvPr/>
        </p:nvSpPr>
        <p:spPr>
          <a:xfrm>
            <a:off x="338590" y="207241"/>
            <a:ext cx="8805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surface tension?</a:t>
            </a:r>
            <a:endParaRPr sz="1400" b="0" i="0" u="none" strike="noStrike" cap="none">
              <a:solidFill>
                <a:srgbClr val="000000"/>
              </a:solidFill>
              <a:latin typeface="Arial"/>
              <a:ea typeface="Arial"/>
              <a:cs typeface="Arial"/>
              <a:sym typeface="Arial"/>
            </a:endParaRPr>
          </a:p>
        </p:txBody>
      </p:sp>
      <p:sp>
        <p:nvSpPr>
          <p:cNvPr id="2317" name="Google Shape;2317;p18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322"/>
        <p:cNvGrpSpPr/>
        <p:nvPr/>
      </p:nvGrpSpPr>
      <p:grpSpPr>
        <a:xfrm>
          <a:off x="0" y="0"/>
          <a:ext cx="0" cy="0"/>
          <a:chOff x="0" y="0"/>
          <a:chExt cx="0" cy="0"/>
        </a:xfrm>
      </p:grpSpPr>
      <p:sp>
        <p:nvSpPr>
          <p:cNvPr id="2323" name="Google Shape;2323;p181"/>
          <p:cNvSpPr txBox="1">
            <a:spLocks noGrp="1"/>
          </p:cNvSpPr>
          <p:nvPr>
            <p:ph type="title"/>
          </p:nvPr>
        </p:nvSpPr>
        <p:spPr>
          <a:xfrm>
            <a:off x="630650" y="18672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is surface tension created?</a:t>
            </a:r>
            <a:endParaRPr/>
          </a:p>
        </p:txBody>
      </p:sp>
      <p:pic>
        <p:nvPicPr>
          <p:cNvPr id="2324" name="Google Shape;2324;p181"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2325" name="Google Shape;2325;p181"/>
          <p:cNvSpPr txBox="1"/>
          <p:nvPr/>
        </p:nvSpPr>
        <p:spPr>
          <a:xfrm>
            <a:off x="337329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326" name="Google Shape;2326;p181"/>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327" name="Google Shape;2327;p181"/>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328" name="Google Shape;2328;p181"/>
          <p:cNvSpPr txBox="1"/>
          <p:nvPr/>
        </p:nvSpPr>
        <p:spPr>
          <a:xfrm>
            <a:off x="2561042" y="1610677"/>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329" name="Google Shape;2329;p181"/>
          <p:cNvSpPr txBox="1"/>
          <p:nvPr/>
        </p:nvSpPr>
        <p:spPr>
          <a:xfrm>
            <a:off x="1703744" y="48881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330" name="Google Shape;2330;p181"/>
          <p:cNvSpPr txBox="1"/>
          <p:nvPr/>
        </p:nvSpPr>
        <p:spPr>
          <a:xfrm>
            <a:off x="6691377" y="372058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331" name="Google Shape;2331;p18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2"/>
          <p:cNvSpPr txBox="1"/>
          <p:nvPr/>
        </p:nvSpPr>
        <p:spPr>
          <a:xfrm>
            <a:off x="3558300" y="869904"/>
            <a:ext cx="2827363"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Water</a:t>
            </a:r>
            <a:endParaRPr sz="1400" b="0" i="0" u="none" strike="noStrike" cap="none">
              <a:solidFill>
                <a:srgbClr val="000000"/>
              </a:solidFill>
              <a:latin typeface="Arial"/>
              <a:ea typeface="Arial"/>
              <a:cs typeface="Arial"/>
              <a:sym typeface="Arial"/>
            </a:endParaRPr>
          </a:p>
        </p:txBody>
      </p:sp>
      <p:sp>
        <p:nvSpPr>
          <p:cNvPr id="380" name="Google Shape;380;p2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p2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pic>
        <p:nvPicPr>
          <p:cNvPr id="2337" name="Google Shape;2337;p182" descr="dreamstime_xl_4410621.jpg"/>
          <p:cNvPicPr preferRelativeResize="0"/>
          <p:nvPr/>
        </p:nvPicPr>
        <p:blipFill rotWithShape="1">
          <a:blip r:embed="rId3">
            <a:alphaModFix/>
          </a:blip>
          <a:srcRect/>
          <a:stretch/>
        </p:blipFill>
        <p:spPr>
          <a:xfrm>
            <a:off x="1111347" y="1717680"/>
            <a:ext cx="6921305" cy="4137131"/>
          </a:xfrm>
          <a:prstGeom prst="rect">
            <a:avLst/>
          </a:prstGeom>
          <a:noFill/>
          <a:ln>
            <a:noFill/>
          </a:ln>
        </p:spPr>
      </p:pic>
      <p:sp>
        <p:nvSpPr>
          <p:cNvPr id="2338" name="Google Shape;2338;p182"/>
          <p:cNvSpPr txBox="1"/>
          <p:nvPr/>
        </p:nvSpPr>
        <p:spPr>
          <a:xfrm>
            <a:off x="-98400" y="311274"/>
            <a:ext cx="9340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339" name="Google Shape;2339;p18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pic>
        <p:nvPicPr>
          <p:cNvPr id="2345" name="Google Shape;2345;p183" descr="surface_tension.jpg"/>
          <p:cNvPicPr preferRelativeResize="0"/>
          <p:nvPr/>
        </p:nvPicPr>
        <p:blipFill rotWithShape="1">
          <a:blip r:embed="rId3">
            <a:alphaModFix/>
          </a:blip>
          <a:srcRect/>
          <a:stretch/>
        </p:blipFill>
        <p:spPr>
          <a:xfrm>
            <a:off x="4770250" y="2486737"/>
            <a:ext cx="3971500" cy="3226851"/>
          </a:xfrm>
          <a:prstGeom prst="rect">
            <a:avLst/>
          </a:prstGeom>
          <a:noFill/>
          <a:ln>
            <a:noFill/>
          </a:ln>
        </p:spPr>
      </p:pic>
      <p:pic>
        <p:nvPicPr>
          <p:cNvPr id="2346" name="Google Shape;2346;p183" descr="dreamstime_xl_4410621.jpg"/>
          <p:cNvPicPr preferRelativeResize="0"/>
          <p:nvPr/>
        </p:nvPicPr>
        <p:blipFill rotWithShape="1">
          <a:blip r:embed="rId4">
            <a:alphaModFix/>
          </a:blip>
          <a:srcRect/>
          <a:stretch/>
        </p:blipFill>
        <p:spPr>
          <a:xfrm>
            <a:off x="424213" y="2679338"/>
            <a:ext cx="3788826" cy="2841625"/>
          </a:xfrm>
          <a:prstGeom prst="rect">
            <a:avLst/>
          </a:prstGeom>
          <a:noFill/>
          <a:ln>
            <a:noFill/>
          </a:ln>
        </p:spPr>
      </p:pic>
      <p:sp>
        <p:nvSpPr>
          <p:cNvPr id="2347" name="Google Shape;2347;p183"/>
          <p:cNvSpPr txBox="1"/>
          <p:nvPr/>
        </p:nvSpPr>
        <p:spPr>
          <a:xfrm>
            <a:off x="849550" y="55925"/>
            <a:ext cx="8090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surface tension and 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348" name="Google Shape;2348;p183"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49" name="Google Shape;2349;p183"/>
          <p:cNvPicPr preferRelativeResize="0"/>
          <p:nvPr/>
        </p:nvPicPr>
        <p:blipFill>
          <a:blip r:embed="rId6">
            <a:alphaModFix/>
          </a:blip>
          <a:stretch>
            <a:fillRect/>
          </a:stretch>
        </p:blipFill>
        <p:spPr>
          <a:xfrm>
            <a:off x="4572000" y="1677638"/>
            <a:ext cx="4368000" cy="4845050"/>
          </a:xfrm>
          <a:prstGeom prst="rect">
            <a:avLst/>
          </a:prstGeom>
          <a:noFill/>
          <a:ln>
            <a:noFill/>
          </a:ln>
        </p:spPr>
      </p:pic>
      <p:pic>
        <p:nvPicPr>
          <p:cNvPr id="2350" name="Google Shape;2350;p183"/>
          <p:cNvPicPr preferRelativeResize="0"/>
          <p:nvPr/>
        </p:nvPicPr>
        <p:blipFill>
          <a:blip r:embed="rId6">
            <a:alphaModFix/>
          </a:blip>
          <a:stretch>
            <a:fillRect/>
          </a:stretch>
        </p:blipFill>
        <p:spPr>
          <a:xfrm>
            <a:off x="134625" y="1717650"/>
            <a:ext cx="4368000" cy="4845050"/>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Google Shape;2356;p184"/>
          <p:cNvSpPr txBox="1"/>
          <p:nvPr/>
        </p:nvSpPr>
        <p:spPr>
          <a:xfrm>
            <a:off x="2886634" y="901725"/>
            <a:ext cx="3422732"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2357" name="Google Shape;2357;p184"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58" name="Google Shape;2358;p18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pic>
        <p:nvPicPr>
          <p:cNvPr id="2364" name="Google Shape;2364;p185" descr="dreamstime_xl_26492457.jpg"/>
          <p:cNvPicPr preferRelativeResize="0"/>
          <p:nvPr/>
        </p:nvPicPr>
        <p:blipFill rotWithShape="1">
          <a:blip r:embed="rId3">
            <a:alphaModFix/>
          </a:blip>
          <a:srcRect/>
          <a:stretch/>
        </p:blipFill>
        <p:spPr>
          <a:xfrm>
            <a:off x="531809" y="1881272"/>
            <a:ext cx="8132286" cy="4958347"/>
          </a:xfrm>
          <a:prstGeom prst="rect">
            <a:avLst/>
          </a:prstGeom>
          <a:noFill/>
          <a:ln>
            <a:noFill/>
          </a:ln>
        </p:spPr>
      </p:pic>
      <p:sp>
        <p:nvSpPr>
          <p:cNvPr id="2365" name="Google Shape;2365;p185"/>
          <p:cNvSpPr txBox="1"/>
          <p:nvPr/>
        </p:nvSpPr>
        <p:spPr>
          <a:xfrm>
            <a:off x="354882" y="18381"/>
            <a:ext cx="8486141"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Cohesion</a:t>
            </a:r>
            <a:r>
              <a:rPr lang="en-US" sz="4000" b="0" i="0" u="none" strike="noStrike" cap="none">
                <a:solidFill>
                  <a:schemeClr val="dk1"/>
                </a:solidFill>
                <a:latin typeface="Calibri"/>
                <a:ea typeface="Calibri"/>
                <a:cs typeface="Calibri"/>
                <a:sym typeface="Calibri"/>
              </a:rPr>
              <a:t>: the ability of water molecules to stick to other water molecules</a:t>
            </a:r>
            <a:endParaRPr sz="4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6" name="Google Shape;2366;p18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7" name="Google Shape;2367;p18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3" name="Google Shape;2373;gdc20d58110_1_17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378"/>
        <p:cNvGrpSpPr/>
        <p:nvPr/>
      </p:nvGrpSpPr>
      <p:grpSpPr>
        <a:xfrm>
          <a:off x="0" y="0"/>
          <a:ext cx="0" cy="0"/>
          <a:chOff x="0" y="0"/>
          <a:chExt cx="0" cy="0"/>
        </a:xfrm>
      </p:grpSpPr>
      <p:pic>
        <p:nvPicPr>
          <p:cNvPr id="2379" name="Google Shape;2379;gdc20d58110_1_175" descr="dreamstime_xl_26492457.jpg"/>
          <p:cNvPicPr preferRelativeResize="0"/>
          <p:nvPr/>
        </p:nvPicPr>
        <p:blipFill rotWithShape="1">
          <a:blip r:embed="rId3">
            <a:alphaModFix/>
          </a:blip>
          <a:srcRect/>
          <a:stretch/>
        </p:blipFill>
        <p:spPr>
          <a:xfrm>
            <a:off x="505859" y="1440972"/>
            <a:ext cx="8132288" cy="4958348"/>
          </a:xfrm>
          <a:prstGeom prst="rect">
            <a:avLst/>
          </a:prstGeom>
          <a:noFill/>
          <a:ln>
            <a:noFill/>
          </a:ln>
        </p:spPr>
      </p:pic>
      <p:sp>
        <p:nvSpPr>
          <p:cNvPr id="2380" name="Google Shape;2380;gdc20d58110_1_175"/>
          <p:cNvSpPr txBox="1"/>
          <p:nvPr/>
        </p:nvSpPr>
        <p:spPr>
          <a:xfrm>
            <a:off x="917550" y="360225"/>
            <a:ext cx="8020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4000">
                <a:solidFill>
                  <a:schemeClr val="dk1"/>
                </a:solidFill>
                <a:latin typeface="Calibri"/>
                <a:ea typeface="Calibri"/>
                <a:cs typeface="Calibri"/>
                <a:sym typeface="Calibri"/>
              </a:rPr>
              <a:t>What is cohesion?</a:t>
            </a:r>
            <a:endParaRPr sz="4000" b="0" i="0" u="none" strike="noStrike" cap="none">
              <a:solidFill>
                <a:schemeClr val="dk1"/>
              </a:solidFill>
              <a:latin typeface="Calibri"/>
              <a:ea typeface="Calibri"/>
              <a:cs typeface="Calibri"/>
              <a:sym typeface="Calibri"/>
            </a:endParaRPr>
          </a:p>
        </p:txBody>
      </p:sp>
      <p:sp>
        <p:nvSpPr>
          <p:cNvPr id="2381" name="Google Shape;2381;gdc20d58110_1_17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386"/>
        <p:cNvGrpSpPr/>
        <p:nvPr/>
      </p:nvGrpSpPr>
      <p:grpSpPr>
        <a:xfrm>
          <a:off x="0" y="0"/>
          <a:ext cx="0" cy="0"/>
          <a:chOff x="0" y="0"/>
          <a:chExt cx="0" cy="0"/>
        </a:xfrm>
      </p:grpSpPr>
      <p:pic>
        <p:nvPicPr>
          <p:cNvPr id="2387" name="Google Shape;2387;p186"/>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388" name="Google Shape;2388;p18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pic>
        <p:nvPicPr>
          <p:cNvPr id="2394" name="Google Shape;2394;p187" descr="surface_tension.jpg"/>
          <p:cNvPicPr preferRelativeResize="0"/>
          <p:nvPr/>
        </p:nvPicPr>
        <p:blipFill rotWithShape="1">
          <a:blip r:embed="rId3">
            <a:alphaModFix/>
          </a:blip>
          <a:srcRect/>
          <a:stretch/>
        </p:blipFill>
        <p:spPr>
          <a:xfrm>
            <a:off x="0" y="25916"/>
            <a:ext cx="9144000" cy="6858000"/>
          </a:xfrm>
          <a:prstGeom prst="rect">
            <a:avLst/>
          </a:prstGeom>
          <a:noFill/>
          <a:ln>
            <a:noFill/>
          </a:ln>
        </p:spPr>
      </p:pic>
      <p:sp>
        <p:nvSpPr>
          <p:cNvPr id="2395" name="Google Shape;2395;p187"/>
          <p:cNvSpPr/>
          <p:nvPr/>
        </p:nvSpPr>
        <p:spPr>
          <a:xfrm>
            <a:off x="4626263" y="3705977"/>
            <a:ext cx="2708374" cy="184003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6" name="Google Shape;2396;p18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401"/>
        <p:cNvGrpSpPr/>
        <p:nvPr/>
      </p:nvGrpSpPr>
      <p:grpSpPr>
        <a:xfrm>
          <a:off x="0" y="0"/>
          <a:ext cx="0" cy="0"/>
          <a:chOff x="0" y="0"/>
          <a:chExt cx="0" cy="0"/>
        </a:xfrm>
      </p:grpSpPr>
      <p:sp>
        <p:nvSpPr>
          <p:cNvPr id="2402" name="Google Shape;2402;p188"/>
          <p:cNvSpPr/>
          <p:nvPr/>
        </p:nvSpPr>
        <p:spPr>
          <a:xfrm>
            <a:off x="181422" y="518318"/>
            <a:ext cx="5973972" cy="5701503"/>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3" name="Google Shape;2403;p188"/>
          <p:cNvSpPr/>
          <p:nvPr/>
        </p:nvSpPr>
        <p:spPr>
          <a:xfrm>
            <a:off x="3042195" y="518318"/>
            <a:ext cx="5973972" cy="5701503"/>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4" name="Google Shape;2404;p188"/>
          <p:cNvSpPr txBox="1"/>
          <p:nvPr/>
        </p:nvSpPr>
        <p:spPr>
          <a:xfrm>
            <a:off x="1658948" y="-94784"/>
            <a:ext cx="213406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2405" name="Google Shape;2405;p188"/>
          <p:cNvSpPr txBox="1"/>
          <p:nvPr/>
        </p:nvSpPr>
        <p:spPr>
          <a:xfrm>
            <a:off x="5599305" y="-94784"/>
            <a:ext cx="211177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2406" name="Google Shape;2406;p188"/>
          <p:cNvSpPr txBox="1"/>
          <p:nvPr/>
        </p:nvSpPr>
        <p:spPr>
          <a:xfrm>
            <a:off x="3821016" y="2999737"/>
            <a:ext cx="177622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Sticking Together</a:t>
            </a:r>
            <a:endParaRPr sz="1400" b="0" i="0" u="none" strike="noStrike" cap="none">
              <a:solidFill>
                <a:srgbClr val="000000"/>
              </a:solidFill>
              <a:latin typeface="Arial"/>
              <a:ea typeface="Arial"/>
              <a:cs typeface="Arial"/>
              <a:sym typeface="Arial"/>
            </a:endParaRPr>
          </a:p>
        </p:txBody>
      </p:sp>
      <p:sp>
        <p:nvSpPr>
          <p:cNvPr id="2407" name="Google Shape;2407;p188"/>
          <p:cNvSpPr txBox="1"/>
          <p:nvPr/>
        </p:nvSpPr>
        <p:spPr>
          <a:xfrm>
            <a:off x="741497" y="2507295"/>
            <a:ext cx="208195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Other Molecules + Water</a:t>
            </a:r>
            <a:endParaRPr sz="1400" b="0" i="0" u="none" strike="noStrike" cap="none">
              <a:solidFill>
                <a:srgbClr val="000000"/>
              </a:solidFill>
              <a:latin typeface="Arial"/>
              <a:ea typeface="Arial"/>
              <a:cs typeface="Arial"/>
              <a:sym typeface="Arial"/>
            </a:endParaRPr>
          </a:p>
        </p:txBody>
      </p:sp>
      <p:sp>
        <p:nvSpPr>
          <p:cNvPr id="2408" name="Google Shape;2408;p188"/>
          <p:cNvSpPr txBox="1"/>
          <p:nvPr/>
        </p:nvSpPr>
        <p:spPr>
          <a:xfrm>
            <a:off x="6715469" y="2784294"/>
            <a:ext cx="208195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Water only</a:t>
            </a:r>
            <a:endParaRPr sz="1400" b="0" i="0" u="none" strike="noStrike" cap="none">
              <a:solidFill>
                <a:srgbClr val="000000"/>
              </a:solidFill>
              <a:latin typeface="Arial"/>
              <a:ea typeface="Arial"/>
              <a:cs typeface="Arial"/>
              <a:sym typeface="Arial"/>
            </a:endParaRPr>
          </a:p>
        </p:txBody>
      </p:sp>
      <p:sp>
        <p:nvSpPr>
          <p:cNvPr id="2409" name="Google Shape;2409;p18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316"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3"/>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388" name="Google Shape;388;p23"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389" name="Google Shape;389;p2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 name="Google Shape;390;p23"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
        <p:nvSpPr>
          <p:cNvPr id="391" name="Google Shape;391;p23"/>
          <p:cNvSpPr txBox="1"/>
          <p:nvPr/>
        </p:nvSpPr>
        <p:spPr>
          <a:xfrm>
            <a:off x="5011524" y="2105050"/>
            <a:ext cx="1047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392" name="Google Shape;392;p23"/>
          <p:cNvSpPr txBox="1"/>
          <p:nvPr/>
        </p:nvSpPr>
        <p:spPr>
          <a:xfrm>
            <a:off x="6202867" y="4432225"/>
            <a:ext cx="945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93" name="Google Shape;393;p23"/>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420"/>
        <p:cNvGrpSpPr/>
        <p:nvPr/>
      </p:nvGrpSpPr>
      <p:grpSpPr>
        <a:xfrm>
          <a:off x="0" y="0"/>
          <a:ext cx="0" cy="0"/>
          <a:chOff x="0" y="0"/>
          <a:chExt cx="0" cy="0"/>
        </a:xfrm>
      </p:grpSpPr>
      <p:pic>
        <p:nvPicPr>
          <p:cNvPr id="2421" name="Google Shape;2421;p317" descr="dreamstime_xl_26492457.jpg"/>
          <p:cNvPicPr preferRelativeResize="0"/>
          <p:nvPr/>
        </p:nvPicPr>
        <p:blipFill rotWithShape="1">
          <a:blip r:embed="rId3">
            <a:alphaModFix/>
          </a:blip>
          <a:srcRect/>
          <a:stretch/>
        </p:blipFill>
        <p:spPr>
          <a:xfrm>
            <a:off x="531809" y="1881272"/>
            <a:ext cx="8132286" cy="4958347"/>
          </a:xfrm>
          <a:prstGeom prst="rect">
            <a:avLst/>
          </a:prstGeom>
          <a:noFill/>
          <a:ln>
            <a:noFill/>
          </a:ln>
        </p:spPr>
      </p:pic>
      <p:sp>
        <p:nvSpPr>
          <p:cNvPr id="2422" name="Google Shape;2422;p317"/>
          <p:cNvSpPr txBox="1"/>
          <p:nvPr/>
        </p:nvSpPr>
        <p:spPr>
          <a:xfrm>
            <a:off x="354882" y="18381"/>
            <a:ext cx="8486141" cy="22159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Cohesion</a:t>
            </a:r>
            <a:r>
              <a:rPr lang="en-US" sz="4000" b="0" i="0" u="none" strike="noStrike" cap="none">
                <a:solidFill>
                  <a:schemeClr val="dk1"/>
                </a:solidFill>
                <a:latin typeface="Calibri"/>
                <a:ea typeface="Calibri"/>
                <a:cs typeface="Calibri"/>
                <a:sym typeface="Calibri"/>
              </a:rPr>
              <a:t>: the ability of water molecules to stick to other ____ molecules</a:t>
            </a:r>
            <a:endParaRPr sz="4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3" name="Google Shape;2423;p31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428"/>
        <p:cNvGrpSpPr/>
        <p:nvPr/>
      </p:nvGrpSpPr>
      <p:grpSpPr>
        <a:xfrm>
          <a:off x="0" y="0"/>
          <a:ext cx="0" cy="0"/>
          <a:chOff x="0" y="0"/>
          <a:chExt cx="0" cy="0"/>
        </a:xfrm>
      </p:grpSpPr>
      <p:pic>
        <p:nvPicPr>
          <p:cNvPr id="2429" name="Google Shape;2429;p318" descr="dreamstime_xl_26492457.jpg"/>
          <p:cNvPicPr preferRelativeResize="0"/>
          <p:nvPr/>
        </p:nvPicPr>
        <p:blipFill rotWithShape="1">
          <a:blip r:embed="rId3">
            <a:alphaModFix/>
          </a:blip>
          <a:srcRect/>
          <a:stretch/>
        </p:blipFill>
        <p:spPr>
          <a:xfrm>
            <a:off x="531809" y="1881272"/>
            <a:ext cx="8132286" cy="4958347"/>
          </a:xfrm>
          <a:prstGeom prst="rect">
            <a:avLst/>
          </a:prstGeom>
          <a:noFill/>
          <a:ln>
            <a:noFill/>
          </a:ln>
        </p:spPr>
      </p:pic>
      <p:sp>
        <p:nvSpPr>
          <p:cNvPr id="2430" name="Google Shape;2430;p318"/>
          <p:cNvSpPr txBox="1"/>
          <p:nvPr/>
        </p:nvSpPr>
        <p:spPr>
          <a:xfrm>
            <a:off x="354882" y="18381"/>
            <a:ext cx="8486141"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Cohesion</a:t>
            </a:r>
            <a:r>
              <a:rPr lang="en-US" sz="4000" b="0" i="0" u="none" strike="noStrike" cap="none">
                <a:solidFill>
                  <a:schemeClr val="dk1"/>
                </a:solidFill>
                <a:latin typeface="Calibri"/>
                <a:ea typeface="Calibri"/>
                <a:cs typeface="Calibri"/>
                <a:sym typeface="Calibri"/>
              </a:rPr>
              <a:t>: the ability of water molecules to stick to other </a:t>
            </a:r>
            <a:r>
              <a:rPr lang="en-US" sz="4000" b="0" i="0" u="none" strike="noStrike" cap="none">
                <a:solidFill>
                  <a:srgbClr val="FF0000"/>
                </a:solidFill>
                <a:latin typeface="Calibri"/>
                <a:ea typeface="Calibri"/>
                <a:cs typeface="Calibri"/>
                <a:sym typeface="Calibri"/>
              </a:rPr>
              <a:t>water</a:t>
            </a:r>
            <a:r>
              <a:rPr lang="en-US" sz="4000" b="0" i="0" u="none" strike="noStrike" cap="none">
                <a:solidFill>
                  <a:schemeClr val="dk1"/>
                </a:solidFill>
                <a:latin typeface="Calibri"/>
                <a:ea typeface="Calibri"/>
                <a:cs typeface="Calibri"/>
                <a:sym typeface="Calibri"/>
              </a:rPr>
              <a:t> molecules</a:t>
            </a:r>
            <a:endParaRPr sz="4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1" name="Google Shape;2431;p31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sp>
        <p:nvSpPr>
          <p:cNvPr id="2437" name="Google Shape;2437;p319"/>
          <p:cNvSpPr/>
          <p:nvPr/>
        </p:nvSpPr>
        <p:spPr>
          <a:xfrm>
            <a:off x="181422" y="518318"/>
            <a:ext cx="5973972" cy="5701503"/>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8" name="Google Shape;2438;p319"/>
          <p:cNvSpPr/>
          <p:nvPr/>
        </p:nvSpPr>
        <p:spPr>
          <a:xfrm>
            <a:off x="3042195" y="518318"/>
            <a:ext cx="5973972" cy="5701503"/>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9" name="Google Shape;2439;p319"/>
          <p:cNvSpPr txBox="1"/>
          <p:nvPr/>
        </p:nvSpPr>
        <p:spPr>
          <a:xfrm>
            <a:off x="1658948" y="-94784"/>
            <a:ext cx="213406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2440" name="Google Shape;2440;p319"/>
          <p:cNvSpPr txBox="1"/>
          <p:nvPr/>
        </p:nvSpPr>
        <p:spPr>
          <a:xfrm>
            <a:off x="5599305" y="-94784"/>
            <a:ext cx="211177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2441" name="Google Shape;2441;p319"/>
          <p:cNvSpPr txBox="1"/>
          <p:nvPr/>
        </p:nvSpPr>
        <p:spPr>
          <a:xfrm>
            <a:off x="3821016" y="2999737"/>
            <a:ext cx="1776220"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_______</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_______</a:t>
            </a:r>
            <a:endParaRPr sz="1400" b="0" i="0" u="none" strike="noStrike" cap="none">
              <a:solidFill>
                <a:srgbClr val="000000"/>
              </a:solidFill>
              <a:latin typeface="Arial"/>
              <a:ea typeface="Arial"/>
              <a:cs typeface="Arial"/>
              <a:sym typeface="Arial"/>
            </a:endParaRPr>
          </a:p>
        </p:txBody>
      </p:sp>
      <p:sp>
        <p:nvSpPr>
          <p:cNvPr id="2442" name="Google Shape;2442;p319"/>
          <p:cNvSpPr txBox="1"/>
          <p:nvPr/>
        </p:nvSpPr>
        <p:spPr>
          <a:xfrm>
            <a:off x="741497" y="2507295"/>
            <a:ext cx="208195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Other Molecules + Water</a:t>
            </a:r>
            <a:endParaRPr sz="1400" b="0" i="0" u="none" strike="noStrike" cap="none">
              <a:solidFill>
                <a:srgbClr val="000000"/>
              </a:solidFill>
              <a:latin typeface="Arial"/>
              <a:ea typeface="Arial"/>
              <a:cs typeface="Arial"/>
              <a:sym typeface="Arial"/>
            </a:endParaRPr>
          </a:p>
        </p:txBody>
      </p:sp>
      <p:sp>
        <p:nvSpPr>
          <p:cNvPr id="2443" name="Google Shape;2443;p319"/>
          <p:cNvSpPr txBox="1"/>
          <p:nvPr/>
        </p:nvSpPr>
        <p:spPr>
          <a:xfrm>
            <a:off x="6715469" y="2784294"/>
            <a:ext cx="208195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Water only</a:t>
            </a:r>
            <a:endParaRPr sz="1400" b="0" i="0" u="none" strike="noStrike" cap="none">
              <a:solidFill>
                <a:srgbClr val="000000"/>
              </a:solidFill>
              <a:latin typeface="Arial"/>
              <a:ea typeface="Arial"/>
              <a:cs typeface="Arial"/>
              <a:sym typeface="Arial"/>
            </a:endParaRPr>
          </a:p>
        </p:txBody>
      </p:sp>
      <p:sp>
        <p:nvSpPr>
          <p:cNvPr id="2444" name="Google Shape;2444;p31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0" name="Google Shape;2450;p320"/>
          <p:cNvSpPr/>
          <p:nvPr/>
        </p:nvSpPr>
        <p:spPr>
          <a:xfrm>
            <a:off x="181422" y="518318"/>
            <a:ext cx="5973972" cy="5701503"/>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1" name="Google Shape;2451;p320"/>
          <p:cNvSpPr/>
          <p:nvPr/>
        </p:nvSpPr>
        <p:spPr>
          <a:xfrm>
            <a:off x="3042195" y="518318"/>
            <a:ext cx="5973972" cy="5701503"/>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2" name="Google Shape;2452;p320"/>
          <p:cNvSpPr txBox="1"/>
          <p:nvPr/>
        </p:nvSpPr>
        <p:spPr>
          <a:xfrm>
            <a:off x="1658948" y="-94784"/>
            <a:ext cx="213406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2453" name="Google Shape;2453;p320"/>
          <p:cNvSpPr txBox="1"/>
          <p:nvPr/>
        </p:nvSpPr>
        <p:spPr>
          <a:xfrm>
            <a:off x="5599305" y="-94784"/>
            <a:ext cx="211177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2454" name="Google Shape;2454;p320"/>
          <p:cNvSpPr txBox="1"/>
          <p:nvPr/>
        </p:nvSpPr>
        <p:spPr>
          <a:xfrm>
            <a:off x="3821016" y="2999737"/>
            <a:ext cx="177622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FF0000"/>
                </a:solidFill>
                <a:latin typeface="Calibri"/>
                <a:ea typeface="Calibri"/>
                <a:cs typeface="Calibri"/>
                <a:sym typeface="Calibri"/>
              </a:rPr>
              <a:t>Sticking Together</a:t>
            </a:r>
            <a:endParaRPr sz="1400" b="0" i="0" u="none" strike="noStrike" cap="none">
              <a:solidFill>
                <a:srgbClr val="FF0000"/>
              </a:solidFill>
              <a:latin typeface="Arial"/>
              <a:ea typeface="Arial"/>
              <a:cs typeface="Arial"/>
              <a:sym typeface="Arial"/>
            </a:endParaRPr>
          </a:p>
        </p:txBody>
      </p:sp>
      <p:sp>
        <p:nvSpPr>
          <p:cNvPr id="2455" name="Google Shape;2455;p320"/>
          <p:cNvSpPr txBox="1"/>
          <p:nvPr/>
        </p:nvSpPr>
        <p:spPr>
          <a:xfrm>
            <a:off x="741497" y="2507295"/>
            <a:ext cx="2081952"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Other Molecules + Water</a:t>
            </a:r>
            <a:endParaRPr sz="1400" b="0" i="0" u="none" strike="noStrike" cap="none">
              <a:solidFill>
                <a:srgbClr val="000000"/>
              </a:solidFill>
              <a:latin typeface="Arial"/>
              <a:ea typeface="Arial"/>
              <a:cs typeface="Arial"/>
              <a:sym typeface="Arial"/>
            </a:endParaRPr>
          </a:p>
        </p:txBody>
      </p:sp>
      <p:sp>
        <p:nvSpPr>
          <p:cNvPr id="2456" name="Google Shape;2456;p320"/>
          <p:cNvSpPr txBox="1"/>
          <p:nvPr/>
        </p:nvSpPr>
        <p:spPr>
          <a:xfrm>
            <a:off x="6715469" y="2784294"/>
            <a:ext cx="208195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Water only</a:t>
            </a:r>
            <a:endParaRPr sz="1400" b="0" i="0" u="none" strike="noStrike" cap="none">
              <a:solidFill>
                <a:srgbClr val="000000"/>
              </a:solidFill>
              <a:latin typeface="Arial"/>
              <a:ea typeface="Arial"/>
              <a:cs typeface="Arial"/>
              <a:sym typeface="Arial"/>
            </a:endParaRPr>
          </a:p>
        </p:txBody>
      </p:sp>
      <p:sp>
        <p:nvSpPr>
          <p:cNvPr id="2457" name="Google Shape;2457;p32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Google Shape;2463;p18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4" name="Google Shape;2464;p18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469"/>
        <p:cNvGrpSpPr/>
        <p:nvPr/>
      </p:nvGrpSpPr>
      <p:grpSpPr>
        <a:xfrm>
          <a:off x="0" y="0"/>
          <a:ext cx="0" cy="0"/>
          <a:chOff x="0" y="0"/>
          <a:chExt cx="0" cy="0"/>
        </a:xfrm>
      </p:grpSpPr>
      <p:pic>
        <p:nvPicPr>
          <p:cNvPr id="2470" name="Google Shape;2470;p190"/>
          <p:cNvPicPr preferRelativeResize="0"/>
          <p:nvPr/>
        </p:nvPicPr>
        <p:blipFill rotWithShape="1">
          <a:blip r:embed="rId3">
            <a:alphaModFix/>
          </a:blip>
          <a:srcRect/>
          <a:stretch/>
        </p:blipFill>
        <p:spPr>
          <a:xfrm>
            <a:off x="1125415" y="812410"/>
            <a:ext cx="6991643" cy="5233180"/>
          </a:xfrm>
          <a:prstGeom prst="rect">
            <a:avLst/>
          </a:prstGeom>
          <a:noFill/>
          <a:ln>
            <a:noFill/>
          </a:ln>
        </p:spPr>
      </p:pic>
      <p:sp>
        <p:nvSpPr>
          <p:cNvPr id="2471" name="Google Shape;2471;p19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2" name="Google Shape;2472;p19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477"/>
        <p:cNvGrpSpPr/>
        <p:nvPr/>
      </p:nvGrpSpPr>
      <p:grpSpPr>
        <a:xfrm>
          <a:off x="0" y="0"/>
          <a:ext cx="0" cy="0"/>
          <a:chOff x="0" y="0"/>
          <a:chExt cx="0" cy="0"/>
        </a:xfrm>
      </p:grpSpPr>
      <p:sp>
        <p:nvSpPr>
          <p:cNvPr id="2478" name="Google Shape;2478;gdc20d58110_1_18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483"/>
        <p:cNvGrpSpPr/>
        <p:nvPr/>
      </p:nvGrpSpPr>
      <p:grpSpPr>
        <a:xfrm>
          <a:off x="0" y="0"/>
          <a:ext cx="0" cy="0"/>
          <a:chOff x="0" y="0"/>
          <a:chExt cx="0" cy="0"/>
        </a:xfrm>
      </p:grpSpPr>
      <p:sp>
        <p:nvSpPr>
          <p:cNvPr id="2484" name="Google Shape;2484;p322"/>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85" name="Google Shape;2485;p322"/>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86" name="Google Shape;2486;p322"/>
          <p:cNvSpPr txBox="1"/>
          <p:nvPr/>
        </p:nvSpPr>
        <p:spPr>
          <a:xfrm>
            <a:off x="733703" y="268480"/>
            <a:ext cx="8095664"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Why is this an example of cohesion? </a:t>
            </a:r>
            <a:endParaRPr sz="1400" b="0" i="0" u="none" strike="noStrike" cap="none">
              <a:solidFill>
                <a:srgbClr val="000000"/>
              </a:solidFill>
              <a:latin typeface="Arial"/>
              <a:ea typeface="Arial"/>
              <a:cs typeface="Arial"/>
              <a:sym typeface="Arial"/>
            </a:endParaRPr>
          </a:p>
        </p:txBody>
      </p:sp>
      <p:sp>
        <p:nvSpPr>
          <p:cNvPr id="2487" name="Google Shape;2487;p32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8" name="Google Shape;2488;p322"/>
          <p:cNvPicPr preferRelativeResize="0"/>
          <p:nvPr/>
        </p:nvPicPr>
        <p:blipFill rotWithShape="1">
          <a:blip r:embed="rId4">
            <a:alphaModFix/>
          </a:blip>
          <a:srcRect/>
          <a:stretch/>
        </p:blipFill>
        <p:spPr>
          <a:xfrm>
            <a:off x="1841864" y="1591920"/>
            <a:ext cx="4759576" cy="4194224"/>
          </a:xfrm>
          <a:prstGeom prst="rect">
            <a:avLst/>
          </a:prstGeom>
          <a:noFill/>
          <a:ln>
            <a:noFill/>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493"/>
        <p:cNvGrpSpPr/>
        <p:nvPr/>
      </p:nvGrpSpPr>
      <p:grpSpPr>
        <a:xfrm>
          <a:off x="0" y="0"/>
          <a:ext cx="0" cy="0"/>
          <a:chOff x="0" y="0"/>
          <a:chExt cx="0" cy="0"/>
        </a:xfrm>
      </p:grpSpPr>
      <p:sp>
        <p:nvSpPr>
          <p:cNvPr id="2494" name="Google Shape;2494;gdc20d58110_1_187"/>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95" name="Google Shape;2495;gdc20d58110_1_187"/>
          <p:cNvSpPr/>
          <p:nvPr/>
        </p:nvSpPr>
        <p:spPr>
          <a:xfrm>
            <a:off x="733703" y="728259"/>
            <a:ext cx="7486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96" name="Google Shape;2496;gdc20d58110_1_187"/>
          <p:cNvSpPr txBox="1"/>
          <p:nvPr/>
        </p:nvSpPr>
        <p:spPr>
          <a:xfrm>
            <a:off x="733703" y="268480"/>
            <a:ext cx="8095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Can you think of another example of cohesion?</a:t>
            </a:r>
            <a:endParaRPr sz="1400" b="0" i="0" u="none" strike="noStrike" cap="none">
              <a:solidFill>
                <a:srgbClr val="000000"/>
              </a:solidFill>
              <a:latin typeface="Arial"/>
              <a:ea typeface="Arial"/>
              <a:cs typeface="Arial"/>
              <a:sym typeface="Arial"/>
            </a:endParaRPr>
          </a:p>
        </p:txBody>
      </p:sp>
      <p:sp>
        <p:nvSpPr>
          <p:cNvPr id="2497" name="Google Shape;2497;gdc20d58110_1_18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8" name="Google Shape;2498;gdc20d58110_1_187"/>
          <p:cNvPicPr preferRelativeResize="0"/>
          <p:nvPr/>
        </p:nvPicPr>
        <p:blipFill rotWithShape="1">
          <a:blip r:embed="rId4">
            <a:alphaModFix/>
          </a:blip>
          <a:srcRect/>
          <a:stretch/>
        </p:blipFill>
        <p:spPr>
          <a:xfrm>
            <a:off x="1202306" y="1599054"/>
            <a:ext cx="6410850" cy="4199895"/>
          </a:xfrm>
          <a:prstGeom prst="rect">
            <a:avLst/>
          </a:prstGeom>
          <a:noFill/>
          <a:ln>
            <a:noFill/>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sp>
        <p:nvSpPr>
          <p:cNvPr id="2504" name="Google Shape;2504;p19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5" name="Google Shape;2505;p19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dc20d58110_0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510"/>
        <p:cNvGrpSpPr/>
        <p:nvPr/>
      </p:nvGrpSpPr>
      <p:grpSpPr>
        <a:xfrm>
          <a:off x="0" y="0"/>
          <a:ext cx="0" cy="0"/>
          <a:chOff x="0" y="0"/>
          <a:chExt cx="0" cy="0"/>
        </a:xfrm>
      </p:grpSpPr>
      <p:pic>
        <p:nvPicPr>
          <p:cNvPr id="2511" name="Google Shape;2511;p192"/>
          <p:cNvPicPr preferRelativeResize="0"/>
          <p:nvPr/>
        </p:nvPicPr>
        <p:blipFill rotWithShape="1">
          <a:blip r:embed="rId3">
            <a:alphaModFix/>
          </a:blip>
          <a:srcRect r="50000"/>
          <a:stretch/>
        </p:blipFill>
        <p:spPr>
          <a:xfrm>
            <a:off x="1237957" y="1475593"/>
            <a:ext cx="6668086" cy="4272573"/>
          </a:xfrm>
          <a:prstGeom prst="rect">
            <a:avLst/>
          </a:prstGeom>
          <a:noFill/>
          <a:ln>
            <a:noFill/>
          </a:ln>
        </p:spPr>
      </p:pic>
      <p:sp>
        <p:nvSpPr>
          <p:cNvPr id="2512" name="Google Shape;2512;p19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3" name="Google Shape;2513;p192"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518"/>
        <p:cNvGrpSpPr/>
        <p:nvPr/>
      </p:nvGrpSpPr>
      <p:grpSpPr>
        <a:xfrm>
          <a:off x="0" y="0"/>
          <a:ext cx="0" cy="0"/>
          <a:chOff x="0" y="0"/>
          <a:chExt cx="0" cy="0"/>
        </a:xfrm>
      </p:grpSpPr>
      <p:sp>
        <p:nvSpPr>
          <p:cNvPr id="2519" name="Google Shape;2519;p32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2525" name="Google Shape;2525;p323"/>
          <p:cNvPicPr preferRelativeResize="0"/>
          <p:nvPr/>
        </p:nvPicPr>
        <p:blipFill rotWithShape="1">
          <a:blip r:embed="rId3">
            <a:alphaModFix/>
          </a:blip>
          <a:srcRect r="50000"/>
          <a:stretch/>
        </p:blipFill>
        <p:spPr>
          <a:xfrm>
            <a:off x="1237957" y="1475593"/>
            <a:ext cx="6668086" cy="4272573"/>
          </a:xfrm>
          <a:prstGeom prst="rect">
            <a:avLst/>
          </a:prstGeom>
          <a:noFill/>
          <a:ln>
            <a:noFill/>
          </a:ln>
        </p:spPr>
      </p:pic>
      <p:sp>
        <p:nvSpPr>
          <p:cNvPr id="2526" name="Google Shape;2526;p323"/>
          <p:cNvSpPr txBox="1"/>
          <p:nvPr/>
        </p:nvSpPr>
        <p:spPr>
          <a:xfrm>
            <a:off x="2016039" y="682173"/>
            <a:ext cx="5551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Calibri"/>
                <a:ea typeface="Calibri"/>
                <a:cs typeface="Calibri"/>
                <a:sym typeface="Calibri"/>
              </a:rPr>
              <a:t>Why is this a non-example of cohesion?</a:t>
            </a:r>
            <a:endParaRPr sz="1400" b="0" i="0" u="none" strike="noStrike" cap="none">
              <a:solidFill>
                <a:srgbClr val="000000"/>
              </a:solidFill>
              <a:latin typeface="Arial"/>
              <a:ea typeface="Arial"/>
              <a:cs typeface="Arial"/>
              <a:sym typeface="Arial"/>
            </a:endParaRPr>
          </a:p>
        </p:txBody>
      </p:sp>
      <p:sp>
        <p:nvSpPr>
          <p:cNvPr id="2527" name="Google Shape;2527;p32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sp>
        <p:nvSpPr>
          <p:cNvPr id="2533" name="Google Shape;2533;p193"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4" name="Google Shape;2534;p193"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539"/>
        <p:cNvGrpSpPr/>
        <p:nvPr/>
      </p:nvGrpSpPr>
      <p:grpSpPr>
        <a:xfrm>
          <a:off x="0" y="0"/>
          <a:ext cx="0" cy="0"/>
          <a:chOff x="0" y="0"/>
          <a:chExt cx="0" cy="0"/>
        </a:xfrm>
      </p:grpSpPr>
      <p:sp>
        <p:nvSpPr>
          <p:cNvPr id="2540" name="Google Shape;2540;p194"/>
          <p:cNvSpPr txBox="1"/>
          <p:nvPr/>
        </p:nvSpPr>
        <p:spPr>
          <a:xfrm>
            <a:off x="1971988" y="1278652"/>
            <a:ext cx="5751300" cy="4309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Cohe</a:t>
            </a:r>
            <a:r>
              <a:rPr lang="en-US" sz="6400" b="1">
                <a:solidFill>
                  <a:schemeClr val="dk1"/>
                </a:solidFill>
                <a:latin typeface="Calibri"/>
                <a:ea typeface="Calibri"/>
                <a:cs typeface="Calibri"/>
                <a:sym typeface="Calibri"/>
              </a:rPr>
              <a:t>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Co			-hes   </a:t>
            </a:r>
            <a:r>
              <a:rPr lang="en-US" sz="6400" b="1">
                <a:solidFill>
                  <a:schemeClr val="dk1"/>
                </a:solidFill>
                <a:latin typeface="Calibri"/>
                <a:ea typeface="Calibri"/>
                <a:cs typeface="Calibri"/>
                <a:sym typeface="Calibri"/>
              </a:rPr>
              <a:t> </a:t>
            </a:r>
            <a:r>
              <a:rPr lang="en-US" sz="6400" b="1" i="0" u="none" strike="noStrike" cap="none">
                <a:solidFill>
                  <a:schemeClr val="dk1"/>
                </a:solidFill>
                <a:latin typeface="Calibri"/>
                <a:ea typeface="Calibri"/>
                <a:cs typeface="Calibri"/>
                <a:sym typeface="Calibri"/>
              </a:rPr>
              <a:t>-ion</a:t>
            </a:r>
            <a:endParaRPr sz="1400" b="0" i="0" u="none" strike="noStrike" cap="none">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(prefix)</a:t>
            </a:r>
            <a:endParaRPr/>
          </a:p>
          <a:p>
            <a:pPr marL="0" marR="0" lvl="0" indent="0" algn="l" rtl="0">
              <a:lnSpc>
                <a:spcPct val="100000"/>
              </a:lnSpc>
              <a:spcBef>
                <a:spcPts val="0"/>
              </a:spcBef>
              <a:spcAft>
                <a:spcPts val="0"/>
              </a:spcAft>
              <a:buClr>
                <a:srgbClr val="000000"/>
              </a:buClr>
              <a:buSzPts val="6400"/>
              <a:buFont typeface="Arial"/>
              <a:buNone/>
            </a:pPr>
            <a:endParaRPr sz="6400">
              <a:solidFill>
                <a:schemeClr val="dk1"/>
              </a:solidFill>
              <a:latin typeface="Calibri"/>
              <a:ea typeface="Calibri"/>
              <a:cs typeface="Calibri"/>
              <a:sym typeface="Calibri"/>
            </a:endParaRPr>
          </a:p>
        </p:txBody>
      </p:sp>
      <p:cxnSp>
        <p:nvCxnSpPr>
          <p:cNvPr id="2541" name="Google Shape;2541;p194"/>
          <p:cNvCxnSpPr/>
          <p:nvPr/>
        </p:nvCxnSpPr>
        <p:spPr>
          <a:xfrm flipH="1">
            <a:off x="2956728" y="2210637"/>
            <a:ext cx="731017"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2542" name="Google Shape;2542;p194"/>
          <p:cNvCxnSpPr/>
          <p:nvPr/>
        </p:nvCxnSpPr>
        <p:spPr>
          <a:xfrm>
            <a:off x="4725191" y="2143437"/>
            <a:ext cx="61800" cy="12297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543" name="Google Shape;2543;p194"/>
          <p:cNvSpPr txBox="1"/>
          <p:nvPr/>
        </p:nvSpPr>
        <p:spPr>
          <a:xfrm>
            <a:off x="4199100" y="4188675"/>
            <a:ext cx="1308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(root word)</a:t>
            </a:r>
            <a:endParaRPr sz="1400" b="0" i="0" u="none" strike="noStrike" cap="none">
              <a:solidFill>
                <a:srgbClr val="000000"/>
              </a:solidFill>
              <a:latin typeface="Arial"/>
              <a:ea typeface="Arial"/>
              <a:cs typeface="Arial"/>
              <a:sym typeface="Arial"/>
            </a:endParaRPr>
          </a:p>
        </p:txBody>
      </p:sp>
      <p:sp>
        <p:nvSpPr>
          <p:cNvPr id="2544" name="Google Shape;2544;p19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5" name="Google Shape;2545;p194"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2546" name="Google Shape;2546;p194"/>
          <p:cNvSpPr txBox="1"/>
          <p:nvPr/>
        </p:nvSpPr>
        <p:spPr>
          <a:xfrm>
            <a:off x="6414677" y="4188680"/>
            <a:ext cx="1587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suffix</a:t>
            </a:r>
            <a:r>
              <a:rPr lang="en-US"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2547" name="Google Shape;2547;p194"/>
          <p:cNvCxnSpPr/>
          <p:nvPr/>
        </p:nvCxnSpPr>
        <p:spPr>
          <a:xfrm>
            <a:off x="5851591" y="2137774"/>
            <a:ext cx="509700" cy="11421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2553" name="Google Shape;2553;p195"/>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Cohe</a:t>
            </a:r>
            <a:r>
              <a:rPr lang="en-US" sz="6400" b="1">
                <a:solidFill>
                  <a:schemeClr val="dk1"/>
                </a:solidFill>
                <a:latin typeface="Calibri"/>
                <a:ea typeface="Calibri"/>
                <a:cs typeface="Calibri"/>
                <a:sym typeface="Calibri"/>
              </a:rPr>
              <a:t>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Co-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2554" name="Google Shape;2554;p195"/>
          <p:cNvCxnSpPr>
            <a:endCxn id="2555" idx="0"/>
          </p:cNvCxnSpPr>
          <p:nvPr/>
        </p:nvCxnSpPr>
        <p:spPr>
          <a:xfrm flipH="1">
            <a:off x="3356149" y="2130588"/>
            <a:ext cx="261300" cy="11640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cxnSp>
        <p:nvCxnSpPr>
          <p:cNvPr id="2556" name="Google Shape;2556;p195"/>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555" name="Google Shape;2555;p195"/>
          <p:cNvSpPr/>
          <p:nvPr/>
        </p:nvSpPr>
        <p:spPr>
          <a:xfrm>
            <a:off x="1698171" y="3294588"/>
            <a:ext cx="3315956"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7" name="Google Shape;2557;p195"/>
          <p:cNvSpPr txBox="1"/>
          <p:nvPr/>
        </p:nvSpPr>
        <p:spPr>
          <a:xfrm>
            <a:off x="3783204" y="5319937"/>
            <a:ext cx="1900144"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Together</a:t>
            </a:r>
            <a:endParaRPr sz="1400" b="0" i="0" u="none" strike="noStrike" cap="none">
              <a:solidFill>
                <a:srgbClr val="000000"/>
              </a:solidFill>
              <a:latin typeface="Arial"/>
              <a:ea typeface="Arial"/>
              <a:cs typeface="Arial"/>
              <a:sym typeface="Arial"/>
            </a:endParaRPr>
          </a:p>
        </p:txBody>
      </p:sp>
      <p:sp>
        <p:nvSpPr>
          <p:cNvPr id="2558" name="Google Shape;2558;p19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59" name="Google Shape;2559;p19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564"/>
        <p:cNvGrpSpPr/>
        <p:nvPr/>
      </p:nvGrpSpPr>
      <p:grpSpPr>
        <a:xfrm>
          <a:off x="0" y="0"/>
          <a:ext cx="0" cy="0"/>
          <a:chOff x="0" y="0"/>
          <a:chExt cx="0" cy="0"/>
        </a:xfrm>
      </p:grpSpPr>
      <p:sp>
        <p:nvSpPr>
          <p:cNvPr id="2565" name="Google Shape;2565;p196"/>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Cohe</a:t>
            </a:r>
            <a:r>
              <a:rPr lang="en-US" sz="6400" b="1">
                <a:solidFill>
                  <a:schemeClr val="dk1"/>
                </a:solidFill>
                <a:latin typeface="Calibri"/>
                <a:ea typeface="Calibri"/>
                <a:cs typeface="Calibri"/>
                <a:sym typeface="Calibri"/>
              </a:rPr>
              <a:t>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-he</a:t>
            </a:r>
            <a:r>
              <a:rPr lang="en-US" sz="6400" b="1">
                <a:solidFill>
                  <a:schemeClr val="dk1"/>
                </a:solidFill>
                <a:latin typeface="Calibri"/>
                <a:ea typeface="Calibri"/>
                <a:cs typeface="Calibri"/>
                <a:sym typeface="Calibri"/>
              </a:rPr>
              <a: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2566" name="Google Shape;2566;p196"/>
          <p:cNvCxnSpPr/>
          <p:nvPr/>
        </p:nvCxnSpPr>
        <p:spPr>
          <a:xfrm>
            <a:off x="4516258" y="2125334"/>
            <a:ext cx="17100" cy="1194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567" name="Google Shape;2567;p196"/>
          <p:cNvSpPr txBox="1"/>
          <p:nvPr/>
        </p:nvSpPr>
        <p:spPr>
          <a:xfrm>
            <a:off x="1697765" y="4975905"/>
            <a:ext cx="6025500" cy="5232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From Latin “haerere” meaning “to stick”   </a:t>
            </a:r>
            <a:endParaRPr sz="1400" b="0" i="0" u="none" strike="noStrike" cap="none">
              <a:solidFill>
                <a:srgbClr val="000000"/>
              </a:solidFill>
              <a:latin typeface="Arial"/>
              <a:ea typeface="Arial"/>
              <a:cs typeface="Arial"/>
              <a:sym typeface="Arial"/>
            </a:endParaRPr>
          </a:p>
        </p:txBody>
      </p:sp>
      <p:cxnSp>
        <p:nvCxnSpPr>
          <p:cNvPr id="2568" name="Google Shape;2568;p196"/>
          <p:cNvCxnSpPr/>
          <p:nvPr/>
        </p:nvCxnSpPr>
        <p:spPr>
          <a:xfrm flipH="1">
            <a:off x="4413380" y="4222298"/>
            <a:ext cx="19800" cy="712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2"/>
              </a:srgbClr>
            </a:outerShdw>
          </a:effectLst>
        </p:spPr>
      </p:cxnSp>
      <p:sp>
        <p:nvSpPr>
          <p:cNvPr id="2569" name="Google Shape;2569;p196"/>
          <p:cNvSpPr/>
          <p:nvPr/>
        </p:nvSpPr>
        <p:spPr>
          <a:xfrm>
            <a:off x="3079444" y="3428997"/>
            <a:ext cx="2691600" cy="762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0" name="Google Shape;2570;p19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1" name="Google Shape;2571;p19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77" name="Google Shape;2577;gdc20d58110_1_198"/>
          <p:cNvSpPr txBox="1"/>
          <p:nvPr/>
        </p:nvSpPr>
        <p:spPr>
          <a:xfrm>
            <a:off x="1971988" y="1278652"/>
            <a:ext cx="51999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Cohe</a:t>
            </a:r>
            <a:r>
              <a:rPr lang="en-US" sz="6400" b="1">
                <a:solidFill>
                  <a:schemeClr val="dk1"/>
                </a:solidFill>
                <a:latin typeface="Calibri"/>
                <a:ea typeface="Calibri"/>
                <a:cs typeface="Calibri"/>
                <a:sym typeface="Calibri"/>
              </a:rPr>
              <a:t>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			         -</a:t>
            </a:r>
            <a:r>
              <a:rPr lang="en-US" sz="6400" b="1">
                <a:solidFill>
                  <a:schemeClr val="dk1"/>
                </a:solidFill>
                <a:latin typeface="Calibri"/>
                <a:ea typeface="Calibri"/>
                <a:cs typeface="Calibri"/>
                <a:sym typeface="Calibri"/>
              </a:rPr>
              <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2578" name="Google Shape;2578;gdc20d58110_1_198"/>
          <p:cNvCxnSpPr/>
          <p:nvPr/>
        </p:nvCxnSpPr>
        <p:spPr>
          <a:xfrm>
            <a:off x="5516933" y="2111984"/>
            <a:ext cx="324000" cy="1301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2579" name="Google Shape;2579;gdc20d58110_1_198"/>
          <p:cNvSpPr txBox="1"/>
          <p:nvPr/>
        </p:nvSpPr>
        <p:spPr>
          <a:xfrm>
            <a:off x="4706800" y="4975900"/>
            <a:ext cx="4085100" cy="9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Suffix ion “the state of”; noun form of an adjective</a:t>
            </a:r>
            <a:endParaRPr sz="1400" b="0" i="0" u="none" strike="noStrike" cap="none">
              <a:solidFill>
                <a:srgbClr val="000000"/>
              </a:solidFill>
              <a:latin typeface="Arial"/>
              <a:ea typeface="Arial"/>
              <a:cs typeface="Arial"/>
              <a:sym typeface="Arial"/>
            </a:endParaRPr>
          </a:p>
        </p:txBody>
      </p:sp>
      <p:cxnSp>
        <p:nvCxnSpPr>
          <p:cNvPr id="2580" name="Google Shape;2580;gdc20d58110_1_198"/>
          <p:cNvCxnSpPr/>
          <p:nvPr/>
        </p:nvCxnSpPr>
        <p:spPr>
          <a:xfrm flipH="1">
            <a:off x="6174555" y="4227798"/>
            <a:ext cx="19800" cy="712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2581" name="Google Shape;2581;gdc20d58110_1_198"/>
          <p:cNvSpPr/>
          <p:nvPr/>
        </p:nvSpPr>
        <p:spPr>
          <a:xfrm>
            <a:off x="4433169" y="3428997"/>
            <a:ext cx="2691600" cy="7629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2" name="Google Shape;2582;gdc20d58110_1_19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3" name="Google Shape;2583;gdc20d58110_1_19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588"/>
        <p:cNvGrpSpPr/>
        <p:nvPr/>
      </p:nvGrpSpPr>
      <p:grpSpPr>
        <a:xfrm>
          <a:off x="0" y="0"/>
          <a:ext cx="0" cy="0"/>
          <a:chOff x="0" y="0"/>
          <a:chExt cx="0" cy="0"/>
        </a:xfrm>
      </p:grpSpPr>
      <p:sp>
        <p:nvSpPr>
          <p:cNvPr id="2589" name="Google Shape;2589;p197"/>
          <p:cNvSpPr txBox="1"/>
          <p:nvPr/>
        </p:nvSpPr>
        <p:spPr>
          <a:xfrm>
            <a:off x="1165608" y="1188217"/>
            <a:ext cx="65817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Co       </a:t>
            </a:r>
            <a:r>
              <a:rPr lang="en-US" sz="6400" b="1">
                <a:solidFill>
                  <a:schemeClr val="dk1"/>
                </a:solidFill>
                <a:latin typeface="Calibri"/>
                <a:ea typeface="Calibri"/>
                <a:cs typeface="Calibri"/>
                <a:sym typeface="Calibri"/>
              </a:rPr>
              <a:t>-</a:t>
            </a:r>
            <a:r>
              <a:rPr lang="en-US" sz="6400" b="1" i="0" u="none" strike="noStrike" cap="none">
                <a:solidFill>
                  <a:schemeClr val="dk1"/>
                </a:solidFill>
                <a:latin typeface="Calibri"/>
                <a:ea typeface="Calibri"/>
                <a:cs typeface="Calibri"/>
                <a:sym typeface="Calibri"/>
              </a:rPr>
              <a:t>he</a:t>
            </a:r>
            <a:r>
              <a:rPr lang="en-US" sz="6400" b="1">
                <a:solidFill>
                  <a:schemeClr val="dk1"/>
                </a:solidFill>
                <a:latin typeface="Calibri"/>
                <a:ea typeface="Calibri"/>
                <a:cs typeface="Calibri"/>
                <a:sym typeface="Calibri"/>
              </a:rPr>
              <a:t>s        -ion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a:solidFill>
                  <a:schemeClr val="dk1"/>
                </a:solidFill>
                <a:latin typeface="Calibri"/>
                <a:ea typeface="Calibri"/>
                <a:cs typeface="Calibri"/>
                <a:sym typeface="Calibri"/>
              </a:rPr>
              <a:t>Cohe</a:t>
            </a:r>
            <a:r>
              <a:rPr lang="en-US" sz="6400" b="1">
                <a:solidFill>
                  <a:schemeClr val="dk1"/>
                </a:solidFill>
                <a:latin typeface="Calibri"/>
                <a:ea typeface="Calibri"/>
                <a:cs typeface="Calibri"/>
                <a:sym typeface="Calibri"/>
              </a:rPr>
              <a:t>sion</a:t>
            </a:r>
            <a:endParaRPr sz="1400" b="0" i="0" u="none" strike="noStrike" cap="none">
              <a:solidFill>
                <a:srgbClr val="000000"/>
              </a:solidFill>
              <a:latin typeface="Arial"/>
              <a:ea typeface="Arial"/>
              <a:cs typeface="Arial"/>
              <a:sym typeface="Arial"/>
            </a:endParaRPr>
          </a:p>
        </p:txBody>
      </p:sp>
      <p:sp>
        <p:nvSpPr>
          <p:cNvPr id="2590" name="Google Shape;2590;p197"/>
          <p:cNvSpPr txBox="1"/>
          <p:nvPr/>
        </p:nvSpPr>
        <p:spPr>
          <a:xfrm>
            <a:off x="3208815" y="5260996"/>
            <a:ext cx="2726369"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To stick </a:t>
            </a:r>
            <a:r>
              <a:rPr lang="en-US" sz="2800">
                <a:solidFill>
                  <a:schemeClr val="dk1"/>
                </a:solidFill>
                <a:latin typeface="Calibri"/>
                <a:ea typeface="Calibri"/>
                <a:cs typeface="Calibri"/>
                <a:sym typeface="Calibri"/>
              </a:rPr>
              <a:t>t</a:t>
            </a:r>
            <a:r>
              <a:rPr lang="en-US" sz="2800" b="0" i="0" u="none" strike="noStrike" cap="none">
                <a:solidFill>
                  <a:schemeClr val="dk1"/>
                </a:solidFill>
                <a:latin typeface="Calibri"/>
                <a:ea typeface="Calibri"/>
                <a:cs typeface="Calibri"/>
                <a:sym typeface="Calibri"/>
              </a:rPr>
              <a:t>ogether</a:t>
            </a:r>
            <a:endParaRPr sz="1400" b="0" i="0" u="none" strike="noStrike" cap="none">
              <a:solidFill>
                <a:srgbClr val="000000"/>
              </a:solidFill>
              <a:latin typeface="Arial"/>
              <a:ea typeface="Arial"/>
              <a:cs typeface="Arial"/>
              <a:sym typeface="Arial"/>
            </a:endParaRPr>
          </a:p>
        </p:txBody>
      </p:sp>
      <p:sp>
        <p:nvSpPr>
          <p:cNvPr id="2591" name="Google Shape;2591;p197"/>
          <p:cNvSpPr/>
          <p:nvPr/>
        </p:nvSpPr>
        <p:spPr>
          <a:xfrm>
            <a:off x="2468664" y="140209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2" name="Google Shape;2592;p197"/>
          <p:cNvSpPr/>
          <p:nvPr/>
        </p:nvSpPr>
        <p:spPr>
          <a:xfrm>
            <a:off x="4340888" y="4059534"/>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3" name="Google Shape;2593;p19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4" name="Google Shape;2594;p19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2595" name="Google Shape;2595;p197"/>
          <p:cNvSpPr/>
          <p:nvPr/>
        </p:nvSpPr>
        <p:spPr>
          <a:xfrm>
            <a:off x="5271864" y="1402094"/>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600"/>
        <p:cNvGrpSpPr/>
        <p:nvPr/>
      </p:nvGrpSpPr>
      <p:grpSpPr>
        <a:xfrm>
          <a:off x="0" y="0"/>
          <a:ext cx="0" cy="0"/>
          <a:chOff x="0" y="0"/>
          <a:chExt cx="0" cy="0"/>
        </a:xfrm>
      </p:grpSpPr>
      <p:sp>
        <p:nvSpPr>
          <p:cNvPr id="2601" name="Google Shape;2601;p19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dc20d58110_0_5"/>
          <p:cNvSpPr txBox="1">
            <a:spLocks noGrp="1"/>
          </p:cNvSpPr>
          <p:nvPr>
            <p:ph type="title"/>
          </p:nvPr>
        </p:nvSpPr>
        <p:spPr>
          <a:xfrm>
            <a:off x="457205" y="274730"/>
            <a:ext cx="8229600" cy="1910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What is the definition of water?</a:t>
            </a:r>
            <a:endParaRPr/>
          </a:p>
        </p:txBody>
      </p:sp>
      <p:sp>
        <p:nvSpPr>
          <p:cNvPr id="406" name="Google Shape;406;gdc20d58110_0_5" descr="Questions"/>
          <p:cNvSpPr/>
          <p:nvPr/>
        </p:nvSpPr>
        <p:spPr>
          <a:xfrm>
            <a:off x="0" y="8135"/>
            <a:ext cx="798000" cy="72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7" name="Google Shape;407;gdc20d58110_0_5" descr="Molecule.jpg"/>
          <p:cNvPicPr preferRelativeResize="0">
            <a:picLocks noGrp="1"/>
          </p:cNvPicPr>
          <p:nvPr>
            <p:ph type="body" idx="1"/>
          </p:nvPr>
        </p:nvPicPr>
        <p:blipFill rotWithShape="1">
          <a:blip r:embed="rId4">
            <a:alphaModFix/>
          </a:blip>
          <a:srcRect l="-40777" r="-40777"/>
          <a:stretch/>
        </p:blipFill>
        <p:spPr>
          <a:xfrm>
            <a:off x="292308" y="2184816"/>
            <a:ext cx="8229600" cy="4526100"/>
          </a:xfrm>
          <a:prstGeom prst="rect">
            <a:avLst/>
          </a:prstGeom>
          <a:noFill/>
          <a:ln w="9525" cap="flat" cmpd="sng">
            <a:solidFill>
              <a:schemeClr val="lt1"/>
            </a:solidFill>
            <a:prstDash val="solid"/>
            <a:round/>
            <a:headEnd type="none" w="sm" len="sm"/>
            <a:tailEnd type="none" w="sm" len="sm"/>
          </a:ln>
        </p:spPr>
      </p:pic>
      <p:sp>
        <p:nvSpPr>
          <p:cNvPr id="408" name="Google Shape;408;gdc20d58110_0_5"/>
          <p:cNvSpPr txBox="1"/>
          <p:nvPr/>
        </p:nvSpPr>
        <p:spPr>
          <a:xfrm>
            <a:off x="5011524" y="2105050"/>
            <a:ext cx="1047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409" name="Google Shape;409;gdc20d58110_0_5"/>
          <p:cNvSpPr txBox="1"/>
          <p:nvPr/>
        </p:nvSpPr>
        <p:spPr>
          <a:xfrm>
            <a:off x="6202867" y="4432225"/>
            <a:ext cx="945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410" name="Google Shape;410;gdc20d58110_0_5"/>
          <p:cNvSpPr txBox="1"/>
          <p:nvPr/>
        </p:nvSpPr>
        <p:spPr>
          <a:xfrm>
            <a:off x="3603134" y="4753488"/>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606"/>
        <p:cNvGrpSpPr/>
        <p:nvPr/>
      </p:nvGrpSpPr>
      <p:grpSpPr>
        <a:xfrm>
          <a:off x="0" y="0"/>
          <a:ext cx="0" cy="0"/>
          <a:chOff x="0" y="0"/>
          <a:chExt cx="0" cy="0"/>
        </a:xfrm>
      </p:grpSpPr>
      <p:sp>
        <p:nvSpPr>
          <p:cNvPr id="2607" name="Google Shape;2607;p324" descr="Questions"/>
          <p:cNvSpPr/>
          <p:nvPr/>
        </p:nvSpPr>
        <p:spPr>
          <a:xfrm>
            <a:off x="102325" y="139337"/>
            <a:ext cx="851263" cy="9056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8" name="Google Shape;2608;p324"/>
          <p:cNvSpPr txBox="1"/>
          <p:nvPr/>
        </p:nvSpPr>
        <p:spPr>
          <a:xfrm>
            <a:off x="849550" y="231175"/>
            <a:ext cx="8178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How can we use the word parts of cohesion help us remember the definition of the term?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609" name="Google Shape;2609;p32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0" name="Google Shape;2610;p324"/>
          <p:cNvSpPr txBox="1"/>
          <p:nvPr/>
        </p:nvSpPr>
        <p:spPr>
          <a:xfrm>
            <a:off x="864615" y="2125537"/>
            <a:ext cx="6722524" cy="4309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i="0" u="none" strike="noStrike" cap="none" dirty="0">
                <a:solidFill>
                  <a:schemeClr val="dk1"/>
                </a:solidFill>
                <a:latin typeface="Calibri"/>
                <a:ea typeface="Calibri"/>
                <a:cs typeface="Calibri"/>
                <a:sym typeface="Calibri"/>
              </a:rPr>
              <a:t>Cohe</a:t>
            </a:r>
            <a:r>
              <a:rPr lang="en-US" sz="6400" b="1" dirty="0">
                <a:solidFill>
                  <a:schemeClr val="dk1"/>
                </a:solidFill>
                <a:latin typeface="Calibri"/>
                <a:ea typeface="Calibri"/>
                <a:cs typeface="Calibri"/>
                <a:sym typeface="Calibri"/>
              </a:rPr>
              <a:t>sion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i="0" u="none" strike="noStrike" cap="none" dirty="0">
                <a:solidFill>
                  <a:schemeClr val="dk1"/>
                </a:solidFill>
                <a:latin typeface="Calibri"/>
                <a:ea typeface="Calibri"/>
                <a:cs typeface="Calibri"/>
                <a:sym typeface="Calibri"/>
              </a:rPr>
              <a:t>Co			-</a:t>
            </a:r>
            <a:r>
              <a:rPr lang="en-US" sz="6400" b="1" i="0" u="none" strike="noStrike" cap="none" dirty="0" err="1">
                <a:solidFill>
                  <a:schemeClr val="dk1"/>
                </a:solidFill>
                <a:latin typeface="Calibri"/>
                <a:ea typeface="Calibri"/>
                <a:cs typeface="Calibri"/>
                <a:sym typeface="Calibri"/>
              </a:rPr>
              <a:t>hes</a:t>
            </a:r>
            <a:r>
              <a:rPr lang="en-US" sz="6400" b="1" i="0" u="none" strike="noStrike" cap="none" dirty="0">
                <a:solidFill>
                  <a:schemeClr val="dk1"/>
                </a:solidFill>
                <a:latin typeface="Calibri"/>
                <a:ea typeface="Calibri"/>
                <a:cs typeface="Calibri"/>
                <a:sym typeface="Calibri"/>
              </a:rPr>
              <a:t>   </a:t>
            </a:r>
            <a:r>
              <a:rPr lang="en-US" sz="6400" b="1" dirty="0">
                <a:solidFill>
                  <a:schemeClr val="dk1"/>
                </a:solidFill>
                <a:latin typeface="Calibri"/>
                <a:ea typeface="Calibri"/>
                <a:cs typeface="Calibri"/>
                <a:sym typeface="Calibri"/>
              </a:rPr>
              <a:t> </a:t>
            </a:r>
            <a:r>
              <a:rPr lang="en-US" sz="6400" b="1" i="0" u="none" strike="noStrike" cap="none" dirty="0">
                <a:solidFill>
                  <a:schemeClr val="dk1"/>
                </a:solidFill>
                <a:latin typeface="Calibri"/>
                <a:ea typeface="Calibri"/>
                <a:cs typeface="Calibri"/>
                <a:sym typeface="Calibri"/>
              </a:rPr>
              <a:t>-ion</a:t>
            </a:r>
            <a:endParaRPr sz="1400" b="0" i="0" u="none" strike="noStrike" cap="none" dirty="0">
              <a:solidFill>
                <a:srgbClr val="000000"/>
              </a:solidFill>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1800" dirty="0">
                <a:solidFill>
                  <a:schemeClr val="dk1"/>
                </a:solidFill>
                <a:latin typeface="Calibri"/>
                <a:ea typeface="Calibri"/>
                <a:cs typeface="Calibri"/>
                <a:sym typeface="Calibri"/>
              </a:rPr>
              <a:t>(prefix)</a:t>
            </a:r>
            <a:endParaRPr dirty="0"/>
          </a:p>
          <a:p>
            <a:pPr marL="0" marR="0" lvl="0" indent="0" algn="l" rtl="0">
              <a:lnSpc>
                <a:spcPct val="100000"/>
              </a:lnSpc>
              <a:spcBef>
                <a:spcPts val="0"/>
              </a:spcBef>
              <a:spcAft>
                <a:spcPts val="0"/>
              </a:spcAft>
              <a:buClr>
                <a:srgbClr val="000000"/>
              </a:buClr>
              <a:buSzPts val="6400"/>
              <a:buFont typeface="Arial"/>
              <a:buNone/>
            </a:pPr>
            <a:endParaRPr sz="6400" dirty="0">
              <a:solidFill>
                <a:schemeClr val="dk1"/>
              </a:solidFill>
              <a:latin typeface="Calibri"/>
              <a:ea typeface="Calibri"/>
              <a:cs typeface="Calibri"/>
              <a:sym typeface="Calibri"/>
            </a:endParaRPr>
          </a:p>
        </p:txBody>
      </p:sp>
      <p:cxnSp>
        <p:nvCxnSpPr>
          <p:cNvPr id="2611" name="Google Shape;2611;p324"/>
          <p:cNvCxnSpPr/>
          <p:nvPr/>
        </p:nvCxnSpPr>
        <p:spPr>
          <a:xfrm flipH="1">
            <a:off x="2541507" y="3117937"/>
            <a:ext cx="7311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2612" name="Google Shape;2612;p324"/>
          <p:cNvCxnSpPr/>
          <p:nvPr/>
        </p:nvCxnSpPr>
        <p:spPr>
          <a:xfrm>
            <a:off x="4310054" y="3050737"/>
            <a:ext cx="61800" cy="12297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2613" name="Google Shape;2613;p324"/>
          <p:cNvSpPr txBox="1"/>
          <p:nvPr/>
        </p:nvSpPr>
        <p:spPr>
          <a:xfrm>
            <a:off x="3783963" y="5095975"/>
            <a:ext cx="1308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(root word)</a:t>
            </a:r>
            <a:endParaRPr sz="1400" b="0" i="0" u="none" strike="noStrike" cap="none">
              <a:solidFill>
                <a:srgbClr val="000000"/>
              </a:solidFill>
              <a:latin typeface="Arial"/>
              <a:ea typeface="Arial"/>
              <a:cs typeface="Arial"/>
              <a:sym typeface="Arial"/>
            </a:endParaRPr>
          </a:p>
        </p:txBody>
      </p:sp>
      <p:sp>
        <p:nvSpPr>
          <p:cNvPr id="2614" name="Google Shape;2614;p324"/>
          <p:cNvSpPr txBox="1"/>
          <p:nvPr/>
        </p:nvSpPr>
        <p:spPr>
          <a:xfrm>
            <a:off x="5999539" y="5095980"/>
            <a:ext cx="1587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t>
            </a:r>
            <a:r>
              <a:rPr lang="en-US" sz="1800">
                <a:solidFill>
                  <a:schemeClr val="dk1"/>
                </a:solidFill>
                <a:latin typeface="Calibri"/>
                <a:ea typeface="Calibri"/>
                <a:cs typeface="Calibri"/>
                <a:sym typeface="Calibri"/>
              </a:rPr>
              <a:t>suffix</a:t>
            </a:r>
            <a:r>
              <a:rPr lang="en-US"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2615" name="Google Shape;2615;p324"/>
          <p:cNvCxnSpPr/>
          <p:nvPr/>
        </p:nvCxnSpPr>
        <p:spPr>
          <a:xfrm>
            <a:off x="5436454" y="3045074"/>
            <a:ext cx="509700" cy="11421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pic>
        <p:nvPicPr>
          <p:cNvPr id="2621" name="Google Shape;2621;p199" descr="dreamstime_xl_26492457.jpg"/>
          <p:cNvPicPr preferRelativeResize="0"/>
          <p:nvPr/>
        </p:nvPicPr>
        <p:blipFill rotWithShape="1">
          <a:blip r:embed="rId3">
            <a:alphaModFix/>
          </a:blip>
          <a:srcRect/>
          <a:stretch/>
        </p:blipFill>
        <p:spPr>
          <a:xfrm>
            <a:off x="505859" y="1292772"/>
            <a:ext cx="8132288" cy="4958348"/>
          </a:xfrm>
          <a:prstGeom prst="rect">
            <a:avLst/>
          </a:prstGeom>
          <a:noFill/>
          <a:ln>
            <a:noFill/>
          </a:ln>
        </p:spPr>
      </p:pic>
      <p:sp>
        <p:nvSpPr>
          <p:cNvPr id="2622" name="Google Shape;2622;p199"/>
          <p:cNvSpPr txBox="1"/>
          <p:nvPr/>
        </p:nvSpPr>
        <p:spPr>
          <a:xfrm>
            <a:off x="461015" y="307574"/>
            <a:ext cx="8486100" cy="98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3" name="Google Shape;2623;p19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sp>
        <p:nvSpPr>
          <p:cNvPr id="2629" name="Google Shape;2629;p200"/>
          <p:cNvSpPr txBox="1"/>
          <p:nvPr/>
        </p:nvSpPr>
        <p:spPr>
          <a:xfrm>
            <a:off x="1538183" y="1909786"/>
            <a:ext cx="213406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2630" name="Google Shape;2630;p200"/>
          <p:cNvSpPr txBox="1"/>
          <p:nvPr/>
        </p:nvSpPr>
        <p:spPr>
          <a:xfrm>
            <a:off x="5471749" y="1908617"/>
            <a:ext cx="211177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2631" name="Google Shape;2631;p20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632" name="Google Shape;2632;p200"/>
          <p:cNvGrpSpPr/>
          <p:nvPr/>
        </p:nvGrpSpPr>
        <p:grpSpPr>
          <a:xfrm>
            <a:off x="1162497" y="2617672"/>
            <a:ext cx="6819006" cy="4081532"/>
            <a:chOff x="476844" y="2152356"/>
            <a:chExt cx="6819006" cy="4081532"/>
          </a:xfrm>
        </p:grpSpPr>
        <p:sp>
          <p:nvSpPr>
            <p:cNvPr id="2633" name="Google Shape;2633;p200"/>
            <p:cNvSpPr/>
            <p:nvPr/>
          </p:nvSpPr>
          <p:spPr>
            <a:xfrm>
              <a:off x="476844" y="2152356"/>
              <a:ext cx="4123292" cy="4081532"/>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4" name="Google Shape;2634;p200"/>
            <p:cNvSpPr/>
            <p:nvPr/>
          </p:nvSpPr>
          <p:spPr>
            <a:xfrm>
              <a:off x="3172558" y="2152356"/>
              <a:ext cx="4123292" cy="4081532"/>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35" name="Google Shape;2635;p200"/>
          <p:cNvSpPr txBox="1"/>
          <p:nvPr/>
        </p:nvSpPr>
        <p:spPr>
          <a:xfrm>
            <a:off x="354882" y="18381"/>
            <a:ext cx="8486141"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adhesion and 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640"/>
        <p:cNvGrpSpPr/>
        <p:nvPr/>
      </p:nvGrpSpPr>
      <p:grpSpPr>
        <a:xfrm>
          <a:off x="0" y="0"/>
          <a:ext cx="0" cy="0"/>
          <a:chOff x="0" y="0"/>
          <a:chExt cx="0" cy="0"/>
        </a:xfrm>
      </p:grpSpPr>
      <p:sp>
        <p:nvSpPr>
          <p:cNvPr id="2641" name="Google Shape;2641;gdc20d58110_1_222"/>
          <p:cNvSpPr txBox="1"/>
          <p:nvPr/>
        </p:nvSpPr>
        <p:spPr>
          <a:xfrm>
            <a:off x="1344500" y="2"/>
            <a:ext cx="7220700" cy="160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adhesion and 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2" name="Google Shape;2642;gdc20d58110_1_222"/>
          <p:cNvSpPr/>
          <p:nvPr/>
        </p:nvSpPr>
        <p:spPr>
          <a:xfrm>
            <a:off x="586417" y="2091547"/>
            <a:ext cx="5083200" cy="4395000"/>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3" name="Google Shape;2643;gdc20d58110_1_222"/>
          <p:cNvSpPr/>
          <p:nvPr/>
        </p:nvSpPr>
        <p:spPr>
          <a:xfrm>
            <a:off x="3546812" y="2091547"/>
            <a:ext cx="5083200" cy="4395000"/>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4" name="Google Shape;2644;gdc20d58110_1_222"/>
          <p:cNvSpPr txBox="1"/>
          <p:nvPr/>
        </p:nvSpPr>
        <p:spPr>
          <a:xfrm>
            <a:off x="1491273" y="1458825"/>
            <a:ext cx="2160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2645" name="Google Shape;2645;gdc20d58110_1_222"/>
          <p:cNvSpPr txBox="1"/>
          <p:nvPr/>
        </p:nvSpPr>
        <p:spPr>
          <a:xfrm>
            <a:off x="5254899" y="1458825"/>
            <a:ext cx="2387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2646" name="Google Shape;2646;gdc20d58110_1_222"/>
          <p:cNvSpPr txBox="1"/>
          <p:nvPr/>
        </p:nvSpPr>
        <p:spPr>
          <a:xfrm>
            <a:off x="3802975" y="3750400"/>
            <a:ext cx="1771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Sticking Together</a:t>
            </a:r>
            <a:endParaRPr sz="1400" b="0" i="0" u="none" strike="noStrike" cap="none">
              <a:solidFill>
                <a:srgbClr val="000000"/>
              </a:solidFill>
              <a:latin typeface="Arial"/>
              <a:ea typeface="Arial"/>
              <a:cs typeface="Arial"/>
              <a:sym typeface="Arial"/>
            </a:endParaRPr>
          </a:p>
        </p:txBody>
      </p:sp>
      <p:sp>
        <p:nvSpPr>
          <p:cNvPr id="2647" name="Google Shape;2647;gdc20d58110_1_222"/>
          <p:cNvSpPr txBox="1"/>
          <p:nvPr/>
        </p:nvSpPr>
        <p:spPr>
          <a:xfrm>
            <a:off x="1001426" y="3325175"/>
            <a:ext cx="226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Other Molecules + Water</a:t>
            </a:r>
            <a:endParaRPr sz="1400" b="0" i="0" u="none" strike="noStrike" cap="none">
              <a:solidFill>
                <a:srgbClr val="000000"/>
              </a:solidFill>
              <a:latin typeface="Arial"/>
              <a:ea typeface="Arial"/>
              <a:cs typeface="Arial"/>
              <a:sym typeface="Arial"/>
            </a:endParaRPr>
          </a:p>
        </p:txBody>
      </p:sp>
      <p:sp>
        <p:nvSpPr>
          <p:cNvPr id="2648" name="Google Shape;2648;gdc20d58110_1_222"/>
          <p:cNvSpPr txBox="1"/>
          <p:nvPr/>
        </p:nvSpPr>
        <p:spPr>
          <a:xfrm>
            <a:off x="7018496" y="3571474"/>
            <a:ext cx="1771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Water only</a:t>
            </a:r>
            <a:endParaRPr sz="1400" b="0" i="0" u="none" strike="noStrike" cap="none">
              <a:solidFill>
                <a:srgbClr val="000000"/>
              </a:solidFill>
              <a:latin typeface="Arial"/>
              <a:ea typeface="Arial"/>
              <a:cs typeface="Arial"/>
              <a:sym typeface="Arial"/>
            </a:endParaRPr>
          </a:p>
        </p:txBody>
      </p:sp>
      <p:sp>
        <p:nvSpPr>
          <p:cNvPr id="2649" name="Google Shape;2649;gdc20d58110_1_22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sp>
        <p:nvSpPr>
          <p:cNvPr id="2655" name="Google Shape;2655;p20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6" name="Google Shape;2656;p201"/>
          <p:cNvSpPr txBox="1"/>
          <p:nvPr/>
        </p:nvSpPr>
        <p:spPr>
          <a:xfrm>
            <a:off x="367615" y="747874"/>
            <a:ext cx="8486141" cy="984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Describe another property of water.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657" name="Google Shape;2657;p201"/>
          <p:cNvGrpSpPr/>
          <p:nvPr/>
        </p:nvGrpSpPr>
        <p:grpSpPr>
          <a:xfrm>
            <a:off x="5455578" y="2165880"/>
            <a:ext cx="2943231" cy="3245144"/>
            <a:chOff x="1703744" y="1417638"/>
            <a:chExt cx="5517732" cy="5481662"/>
          </a:xfrm>
        </p:grpSpPr>
        <p:pic>
          <p:nvPicPr>
            <p:cNvPr id="2658" name="Google Shape;2658;p201" descr="Molecule.jpg"/>
            <p:cNvPicPr preferRelativeResize="0"/>
            <p:nvPr/>
          </p:nvPicPr>
          <p:blipFill rotWithShape="1">
            <a:blip r:embed="rId4">
              <a:alphaModFix/>
            </a:blip>
            <a:srcRect l="2431"/>
            <a:stretch/>
          </p:blipFill>
          <p:spPr>
            <a:xfrm>
              <a:off x="1968806" y="1417638"/>
              <a:ext cx="5100868" cy="5220269"/>
            </a:xfrm>
            <a:prstGeom prst="rect">
              <a:avLst/>
            </a:prstGeom>
            <a:noFill/>
            <a:ln>
              <a:noFill/>
            </a:ln>
          </p:spPr>
        </p:pic>
        <p:sp>
          <p:nvSpPr>
            <p:cNvPr id="2659" name="Google Shape;2659;p201"/>
            <p:cNvSpPr txBox="1"/>
            <p:nvPr/>
          </p:nvSpPr>
          <p:spPr>
            <a:xfrm>
              <a:off x="3373294" y="4753489"/>
              <a:ext cx="181800" cy="17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660" name="Google Shape;2660;p201"/>
            <p:cNvSpPr txBox="1"/>
            <p:nvPr/>
          </p:nvSpPr>
          <p:spPr>
            <a:xfrm>
              <a:off x="6079871" y="5183300"/>
              <a:ext cx="459600" cy="17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661" name="Google Shape;2661;p201"/>
            <p:cNvSpPr txBox="1"/>
            <p:nvPr/>
          </p:nvSpPr>
          <p:spPr>
            <a:xfrm>
              <a:off x="5566644" y="1458277"/>
              <a:ext cx="483000" cy="17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662" name="Google Shape;2662;p201"/>
            <p:cNvSpPr txBox="1"/>
            <p:nvPr/>
          </p:nvSpPr>
          <p:spPr>
            <a:xfrm>
              <a:off x="2561041" y="1610678"/>
              <a:ext cx="530100" cy="17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663" name="Google Shape;2663;p201"/>
            <p:cNvSpPr txBox="1"/>
            <p:nvPr/>
          </p:nvSpPr>
          <p:spPr>
            <a:xfrm>
              <a:off x="1703744" y="4888136"/>
              <a:ext cx="530100" cy="17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664" name="Google Shape;2664;p201"/>
            <p:cNvSpPr txBox="1"/>
            <p:nvPr/>
          </p:nvSpPr>
          <p:spPr>
            <a:xfrm>
              <a:off x="6691376" y="3720581"/>
              <a:ext cx="530100" cy="17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pic>
        <p:nvPicPr>
          <p:cNvPr id="2665" name="Google Shape;2665;p201" descr="surface_tension.jpg"/>
          <p:cNvPicPr preferRelativeResize="0"/>
          <p:nvPr/>
        </p:nvPicPr>
        <p:blipFill rotWithShape="1">
          <a:blip r:embed="rId5">
            <a:alphaModFix/>
          </a:blip>
          <a:srcRect/>
          <a:stretch/>
        </p:blipFill>
        <p:spPr>
          <a:xfrm>
            <a:off x="582692" y="2169630"/>
            <a:ext cx="4260075" cy="3220964"/>
          </a:xfrm>
          <a:prstGeom prst="rect">
            <a:avLst/>
          </a:prstGeom>
          <a:noFill/>
          <a:ln>
            <a:noFill/>
          </a:ln>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670"/>
        <p:cNvGrpSpPr/>
        <p:nvPr/>
      </p:nvGrpSpPr>
      <p:grpSpPr>
        <a:xfrm>
          <a:off x="0" y="0"/>
          <a:ext cx="0" cy="0"/>
          <a:chOff x="0" y="0"/>
          <a:chExt cx="0" cy="0"/>
        </a:xfrm>
      </p:grpSpPr>
      <p:sp>
        <p:nvSpPr>
          <p:cNvPr id="2671" name="Google Shape;2671;p20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672" name="Google Shape;2672;p20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pic>
        <p:nvPicPr>
          <p:cNvPr id="2678" name="Google Shape;2678;p203" descr="dreamstime_xl_26492457.jpg"/>
          <p:cNvPicPr preferRelativeResize="0"/>
          <p:nvPr/>
        </p:nvPicPr>
        <p:blipFill rotWithShape="1">
          <a:blip r:embed="rId3">
            <a:alphaModFix/>
          </a:blip>
          <a:srcRect/>
          <a:stretch/>
        </p:blipFill>
        <p:spPr>
          <a:xfrm>
            <a:off x="531809" y="1881272"/>
            <a:ext cx="8132286" cy="4958347"/>
          </a:xfrm>
          <a:prstGeom prst="rect">
            <a:avLst/>
          </a:prstGeom>
          <a:noFill/>
          <a:ln>
            <a:noFill/>
          </a:ln>
        </p:spPr>
      </p:pic>
      <p:sp>
        <p:nvSpPr>
          <p:cNvPr id="2679" name="Google Shape;2679;p203"/>
          <p:cNvSpPr txBox="1"/>
          <p:nvPr/>
        </p:nvSpPr>
        <p:spPr>
          <a:xfrm>
            <a:off x="354882" y="18381"/>
            <a:ext cx="8486141"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Cohesion</a:t>
            </a:r>
            <a:r>
              <a:rPr lang="en-US" sz="4000" b="0" i="0" u="none" strike="noStrike" cap="none">
                <a:solidFill>
                  <a:schemeClr val="dk1"/>
                </a:solidFill>
                <a:latin typeface="Calibri"/>
                <a:ea typeface="Calibri"/>
                <a:cs typeface="Calibri"/>
                <a:sym typeface="Calibri"/>
              </a:rPr>
              <a:t>: the ability of water molecules to stick to other water molecules</a:t>
            </a:r>
            <a:endParaRPr sz="4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0" name="Google Shape;2680;p20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2686" name="Google Shape;2686;gdb579429e5_3_52"/>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Lab</a:t>
            </a:r>
            <a:r>
              <a:rPr lang="en-US" sz="5600" b="0" i="0" u="none" strike="noStrike" cap="none">
                <a:solidFill>
                  <a:srgbClr val="FFC000"/>
                </a:solidFill>
                <a:latin typeface="Calibri"/>
                <a:ea typeface="Calibri"/>
                <a:cs typeface="Calibri"/>
                <a:sym typeface="Calibri"/>
              </a:rPr>
              <a:t> Activity</a:t>
            </a:r>
            <a:endParaRPr sz="1400" b="0" i="0" u="none" strike="noStrike" cap="none">
              <a:solidFill>
                <a:srgbClr val="000000"/>
              </a:solidFill>
              <a:latin typeface="Arial"/>
              <a:ea typeface="Arial"/>
              <a:cs typeface="Arial"/>
              <a:sym typeface="Arial"/>
            </a:endParaRPr>
          </a:p>
        </p:txBody>
      </p:sp>
      <p:sp>
        <p:nvSpPr>
          <p:cNvPr id="2687" name="Google Shape;2687;gdb579429e5_3_52"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8" name="Google Shape;2688;gdb579429e5_3_52"/>
          <p:cNvPicPr preferRelativeResize="0"/>
          <p:nvPr/>
        </p:nvPicPr>
        <p:blipFill>
          <a:blip r:embed="rId4">
            <a:alphaModFix/>
          </a:blip>
          <a:stretch>
            <a:fillRect/>
          </a:stretch>
        </p:blipFill>
        <p:spPr>
          <a:xfrm>
            <a:off x="914400" y="3428992"/>
            <a:ext cx="7315200" cy="3048000"/>
          </a:xfrm>
          <a:prstGeom prst="rect">
            <a:avLst/>
          </a:prstGeom>
          <a:noFill/>
          <a:ln>
            <a:noFill/>
          </a:ln>
        </p:spPr>
      </p:pic>
      <p:sp>
        <p:nvSpPr>
          <p:cNvPr id="2689" name="Google Shape;2689;gdb579429e5_3_52"/>
          <p:cNvSpPr txBox="1"/>
          <p:nvPr/>
        </p:nvSpPr>
        <p:spPr>
          <a:xfrm>
            <a:off x="1768500" y="2031588"/>
            <a:ext cx="56070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i="1">
                <a:latin typeface="Calibri"/>
                <a:ea typeface="Calibri"/>
                <a:cs typeface="Calibri"/>
                <a:sym typeface="Calibri"/>
              </a:rPr>
              <a:t>Review the penny drop experiment.</a:t>
            </a:r>
            <a:endParaRPr sz="1600" i="1">
              <a:latin typeface="Calibri"/>
              <a:ea typeface="Calibri"/>
              <a:cs typeface="Calibri"/>
              <a:sym typeface="Calibri"/>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sp>
        <p:nvSpPr>
          <p:cNvPr id="2695" name="Google Shape;2695;p20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p205"/>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2697" name="Google Shape;2697;p205"/>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2698" name="Google Shape;2698;p205"/>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703"/>
        <p:cNvGrpSpPr/>
        <p:nvPr/>
      </p:nvGrpSpPr>
      <p:grpSpPr>
        <a:xfrm>
          <a:off x="0" y="0"/>
          <a:ext cx="0" cy="0"/>
          <a:chOff x="0" y="0"/>
          <a:chExt cx="0" cy="0"/>
        </a:xfrm>
      </p:grpSpPr>
      <p:pic>
        <p:nvPicPr>
          <p:cNvPr id="2704" name="Google Shape;2704;p20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2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417" name="Google Shape;417;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grpSp>
        <p:nvGrpSpPr>
          <p:cNvPr id="2719" name="Google Shape;2719;p208"/>
          <p:cNvGrpSpPr/>
          <p:nvPr/>
        </p:nvGrpSpPr>
        <p:grpSpPr>
          <a:xfrm>
            <a:off x="1505008" y="297180"/>
            <a:ext cx="5828913" cy="6262953"/>
            <a:chOff x="814636" y="0"/>
            <a:chExt cx="5828913" cy="6262953"/>
          </a:xfrm>
        </p:grpSpPr>
        <p:sp>
          <p:nvSpPr>
            <p:cNvPr id="2720" name="Google Shape;2720;p208"/>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p208"/>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2722" name="Google Shape;2722;p208"/>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p208"/>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4" name="Google Shape;2724;p208"/>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2725" name="Google Shape;2725;p208"/>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p208"/>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p208"/>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2728" name="Google Shape;2728;p208"/>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9" name="Google Shape;2729;p208"/>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0" name="Google Shape;2730;p208"/>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2731" name="Google Shape;2731;p208"/>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2" name="Google Shape;2732;p208"/>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3" name="Google Shape;2733;p208"/>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2734" name="Google Shape;2734;p208"/>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5" name="Google Shape;2735;p208"/>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6" name="Google Shape;2736;p208"/>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2737" name="Google Shape;2737;p208"/>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738" name="Google Shape;2738;p20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2739" name="Google Shape;2739;p20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2740" name="Google Shape;2740;p20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2741" name="Google Shape;2741;p20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2742" name="Google Shape;2742;p20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43" name="Google Shape;2743;p20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pic>
        <p:nvPicPr>
          <p:cNvPr id="2749" name="Google Shape;2749;p209" descr="earth.jpg"/>
          <p:cNvPicPr preferRelativeResize="0">
            <a:picLocks noGrp="1"/>
          </p:cNvPicPr>
          <p:nvPr>
            <p:ph type="body" idx="1"/>
          </p:nvPr>
        </p:nvPicPr>
        <p:blipFill rotWithShape="1">
          <a:blip r:embed="rId3">
            <a:alphaModFix/>
          </a:blip>
          <a:srcRect l="-14891" r="-14891"/>
          <a:stretch/>
        </p:blipFill>
        <p:spPr>
          <a:xfrm>
            <a:off x="0" y="1183391"/>
            <a:ext cx="9426213" cy="5184054"/>
          </a:xfrm>
          <a:prstGeom prst="rect">
            <a:avLst/>
          </a:prstGeom>
          <a:noFill/>
          <a:ln w="9525" cap="flat" cmpd="sng">
            <a:solidFill>
              <a:schemeClr val="lt1"/>
            </a:solidFill>
            <a:prstDash val="solid"/>
            <a:round/>
            <a:headEnd type="none" w="sm" len="sm"/>
            <a:tailEnd type="none" w="sm" len="sm"/>
          </a:ln>
        </p:spPr>
      </p:pic>
      <p:sp>
        <p:nvSpPr>
          <p:cNvPr id="2750" name="Google Shape;2750;p20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51" name="Google Shape;2751;p20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756"/>
        <p:cNvGrpSpPr/>
        <p:nvPr/>
      </p:nvGrpSpPr>
      <p:grpSpPr>
        <a:xfrm>
          <a:off x="0" y="0"/>
          <a:ext cx="0" cy="0"/>
          <a:chOff x="0" y="0"/>
          <a:chExt cx="0" cy="0"/>
        </a:xfrm>
      </p:grpSpPr>
      <p:sp>
        <p:nvSpPr>
          <p:cNvPr id="2757" name="Google Shape;2757;p2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Salt Water</a:t>
            </a:r>
            <a:endParaRPr/>
          </a:p>
        </p:txBody>
      </p:sp>
      <p:pic>
        <p:nvPicPr>
          <p:cNvPr id="2758" name="Google Shape;2758;p210" descr="ocean1.jpg"/>
          <p:cNvPicPr preferRelativeResize="0">
            <a:picLocks noGrp="1"/>
          </p:cNvPicPr>
          <p:nvPr>
            <p:ph type="body" idx="1"/>
          </p:nvPr>
        </p:nvPicPr>
        <p:blipFill rotWithShape="1">
          <a:blip r:embed="rId3">
            <a:alphaModFix/>
          </a:blip>
          <a:srcRect l="-10572" r="-10572"/>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2759" name="Google Shape;2759;p21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0" name="Google Shape;2760;p21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sp>
        <p:nvSpPr>
          <p:cNvPr id="2766" name="Google Shape;2766;p21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7" name="Google Shape;2767;p211"/>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2768" name="Google Shape;2768;p211"/>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2769" name="Google Shape;2769;p211"/>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774"/>
        <p:cNvGrpSpPr/>
        <p:nvPr/>
      </p:nvGrpSpPr>
      <p:grpSpPr>
        <a:xfrm>
          <a:off x="0" y="0"/>
          <a:ext cx="0" cy="0"/>
          <a:chOff x="0" y="0"/>
          <a:chExt cx="0" cy="0"/>
        </a:xfrm>
      </p:grpSpPr>
      <p:sp>
        <p:nvSpPr>
          <p:cNvPr id="2775" name="Google Shape;2775;p212"/>
          <p:cNvSpPr txBox="1"/>
          <p:nvPr/>
        </p:nvSpPr>
        <p:spPr>
          <a:xfrm>
            <a:off x="2318006" y="659469"/>
            <a:ext cx="467546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2776" name="Google Shape;2776;p212"/>
          <p:cNvSpPr txBox="1"/>
          <p:nvPr/>
        </p:nvSpPr>
        <p:spPr>
          <a:xfrm>
            <a:off x="2916150" y="1954143"/>
            <a:ext cx="454185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Fresh and Salt Water</a:t>
            </a:r>
            <a:endParaRPr sz="3000" b="0" i="0" u="none" strike="noStrike" cap="none">
              <a:solidFill>
                <a:schemeClr val="dk1"/>
              </a:solidFill>
              <a:latin typeface="Calibri"/>
              <a:ea typeface="Calibri"/>
              <a:cs typeface="Calibri"/>
              <a:sym typeface="Calibri"/>
            </a:endParaRPr>
          </a:p>
        </p:txBody>
      </p:sp>
      <p:sp>
        <p:nvSpPr>
          <p:cNvPr id="2777" name="Google Shape;2777;p212" descr="Classroom"/>
          <p:cNvSpPr/>
          <p:nvPr/>
        </p:nvSpPr>
        <p:spPr>
          <a:xfrm>
            <a:off x="124754" y="87073"/>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8" name="Google Shape;2778;p212"/>
          <p:cNvSpPr txBox="1"/>
          <p:nvPr/>
        </p:nvSpPr>
        <p:spPr>
          <a:xfrm>
            <a:off x="814753" y="2848708"/>
            <a:ext cx="7514492"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information about water (e.g. what are the properties of water.).  </a:t>
            </a: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about the types of water on Earth.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may also choose to do this experiment live for students (on video meeting platform or face-to-face).  You can also get a pitcher of water, a test-tube, and salt to help explain salt/fresh water on Earth to students to help activate background knowledge.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sp>
        <p:nvSpPr>
          <p:cNvPr id="2784" name="Google Shape;2784;p213"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789"/>
        <p:cNvGrpSpPr/>
        <p:nvPr/>
      </p:nvGrpSpPr>
      <p:grpSpPr>
        <a:xfrm>
          <a:off x="0" y="0"/>
          <a:ext cx="0" cy="0"/>
          <a:chOff x="0" y="0"/>
          <a:chExt cx="0" cy="0"/>
        </a:xfrm>
      </p:grpSpPr>
      <p:sp>
        <p:nvSpPr>
          <p:cNvPr id="2790" name="Google Shape;2790;p214"/>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2791" name="Google Shape;2791;p214"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2792" name="Google Shape;2792;p214"/>
          <p:cNvSpPr txBox="1"/>
          <p:nvPr/>
        </p:nvSpPr>
        <p:spPr>
          <a:xfrm>
            <a:off x="5214951" y="2075984"/>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793" name="Google Shape;2793;p214"/>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794" name="Google Shape;2794;p214"/>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795" name="Google Shape;2795;p21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800"/>
        <p:cNvGrpSpPr/>
        <p:nvPr/>
      </p:nvGrpSpPr>
      <p:grpSpPr>
        <a:xfrm>
          <a:off x="0" y="0"/>
          <a:ext cx="0" cy="0"/>
          <a:chOff x="0" y="0"/>
          <a:chExt cx="0" cy="0"/>
        </a:xfrm>
      </p:grpSpPr>
      <p:sp>
        <p:nvSpPr>
          <p:cNvPr id="2801" name="Google Shape;2801;p215"/>
          <p:cNvSpPr txBox="1">
            <a:spLocks noGrp="1"/>
          </p:cNvSpPr>
          <p:nvPr>
            <p:ph type="title"/>
          </p:nvPr>
        </p:nvSpPr>
        <p:spPr>
          <a:xfrm>
            <a:off x="530624" y="147775"/>
            <a:ext cx="8372100" cy="2213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that has a negative charge and another that has a positive charge </a:t>
            </a:r>
            <a:endParaRPr/>
          </a:p>
        </p:txBody>
      </p:sp>
      <p:pic>
        <p:nvPicPr>
          <p:cNvPr id="2802" name="Google Shape;2802;p215"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2803" name="Google Shape;2803;p215"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2804" name="Google Shape;2804;p215"/>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805" name="Google Shape;2805;p215"/>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806" name="Google Shape;2806;p215"/>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807" name="Google Shape;2807;p215"/>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08" name="Google Shape;2808;p215"/>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09" name="Google Shape;2809;p215"/>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10" name="Google Shape;2810;p215"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815"/>
        <p:cNvGrpSpPr/>
        <p:nvPr/>
      </p:nvGrpSpPr>
      <p:grpSpPr>
        <a:xfrm>
          <a:off x="0" y="0"/>
          <a:ext cx="0" cy="0"/>
          <a:chOff x="0" y="0"/>
          <a:chExt cx="0" cy="0"/>
        </a:xfrm>
      </p:grpSpPr>
      <p:pic>
        <p:nvPicPr>
          <p:cNvPr id="2816" name="Google Shape;2816;p216" descr="surface_tension.jpg"/>
          <p:cNvPicPr preferRelativeResize="0"/>
          <p:nvPr/>
        </p:nvPicPr>
        <p:blipFill rotWithShape="1">
          <a:blip r:embed="rId3">
            <a:alphaModFix/>
          </a:blip>
          <a:srcRect/>
          <a:stretch/>
        </p:blipFill>
        <p:spPr>
          <a:xfrm>
            <a:off x="1601161" y="2265876"/>
            <a:ext cx="5941675" cy="4456248"/>
          </a:xfrm>
          <a:prstGeom prst="rect">
            <a:avLst/>
          </a:prstGeom>
          <a:noFill/>
          <a:ln>
            <a:noFill/>
          </a:ln>
        </p:spPr>
      </p:pic>
      <p:sp>
        <p:nvSpPr>
          <p:cNvPr id="2817" name="Google Shape;2817;p216"/>
          <p:cNvSpPr txBox="1"/>
          <p:nvPr/>
        </p:nvSpPr>
        <p:spPr>
          <a:xfrm>
            <a:off x="741900" y="233950"/>
            <a:ext cx="8247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Surface Tension</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created when molecules in a liquid, such as water, link together by polar attraction</a:t>
            </a:r>
            <a:endParaRPr sz="1400" b="0" i="0" u="none" strike="noStrike" cap="none">
              <a:solidFill>
                <a:srgbClr val="000000"/>
              </a:solidFill>
              <a:latin typeface="Arial"/>
              <a:ea typeface="Arial"/>
              <a:cs typeface="Arial"/>
              <a:sym typeface="Arial"/>
            </a:endParaRPr>
          </a:p>
        </p:txBody>
      </p:sp>
      <p:sp>
        <p:nvSpPr>
          <p:cNvPr id="2818" name="Google Shape;2818;p21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25"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424" name="Google Shape;424;p25"/>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425" name="Google Shape;425;p25"/>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000000"/>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426" name="Google Shape;426;p25"/>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427" name="Google Shape;427;p25"/>
          <p:cNvSpPr/>
          <p:nvPr/>
        </p:nvSpPr>
        <p:spPr>
          <a:xfrm rot="-2254293">
            <a:off x="5420249" y="3091644"/>
            <a:ext cx="1757751" cy="24258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p25"/>
          <p:cNvSpPr/>
          <p:nvPr/>
        </p:nvSpPr>
        <p:spPr>
          <a:xfrm rot="-9750991">
            <a:off x="1585265" y="3723677"/>
            <a:ext cx="1757751" cy="24258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9" name="Google Shape;429;p25"/>
          <p:cNvSpPr txBox="1"/>
          <p:nvPr/>
        </p:nvSpPr>
        <p:spPr>
          <a:xfrm>
            <a:off x="6953163" y="2320051"/>
            <a:ext cx="14540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latin typeface="Calibri"/>
                <a:ea typeface="Calibri"/>
                <a:cs typeface="Calibri"/>
                <a:sym typeface="Calibri"/>
              </a:rPr>
              <a:t>bond</a:t>
            </a:r>
            <a:endParaRPr sz="1400" b="0" i="0" u="none" strike="noStrike" cap="none">
              <a:solidFill>
                <a:srgbClr val="000000"/>
              </a:solidFill>
              <a:latin typeface="Arial"/>
              <a:ea typeface="Arial"/>
              <a:cs typeface="Arial"/>
              <a:sym typeface="Arial"/>
            </a:endParaRPr>
          </a:p>
        </p:txBody>
      </p:sp>
      <p:sp>
        <p:nvSpPr>
          <p:cNvPr id="430" name="Google Shape;430;p25"/>
          <p:cNvSpPr txBox="1"/>
          <p:nvPr/>
        </p:nvSpPr>
        <p:spPr>
          <a:xfrm>
            <a:off x="569301" y="2858995"/>
            <a:ext cx="14540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latin typeface="Calibri"/>
                <a:ea typeface="Calibri"/>
                <a:cs typeface="Calibri"/>
                <a:sym typeface="Calibri"/>
              </a:rPr>
              <a:t>bond</a:t>
            </a:r>
            <a:endParaRPr sz="1400" b="0" i="0" u="none" strike="noStrike" cap="none">
              <a:solidFill>
                <a:srgbClr val="000000"/>
              </a:solidFill>
              <a:latin typeface="Arial"/>
              <a:ea typeface="Arial"/>
              <a:cs typeface="Arial"/>
              <a:sym typeface="Arial"/>
            </a:endParaRPr>
          </a:p>
        </p:txBody>
      </p:sp>
      <p:sp>
        <p:nvSpPr>
          <p:cNvPr id="431" name="Google Shape;431;p2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823"/>
        <p:cNvGrpSpPr/>
        <p:nvPr/>
      </p:nvGrpSpPr>
      <p:grpSpPr>
        <a:xfrm>
          <a:off x="0" y="0"/>
          <a:ext cx="0" cy="0"/>
          <a:chOff x="0" y="0"/>
          <a:chExt cx="0" cy="0"/>
        </a:xfrm>
      </p:grpSpPr>
      <p:pic>
        <p:nvPicPr>
          <p:cNvPr id="2824" name="Google Shape;2824;p217" descr="dreamstime_xl_4410621.jpg"/>
          <p:cNvPicPr preferRelativeResize="0"/>
          <p:nvPr/>
        </p:nvPicPr>
        <p:blipFill rotWithShape="1">
          <a:blip r:embed="rId3">
            <a:alphaModFix/>
          </a:blip>
          <a:srcRect/>
          <a:stretch/>
        </p:blipFill>
        <p:spPr>
          <a:xfrm>
            <a:off x="1111340" y="2265335"/>
            <a:ext cx="6921305" cy="4137131"/>
          </a:xfrm>
          <a:prstGeom prst="rect">
            <a:avLst/>
          </a:prstGeom>
          <a:noFill/>
          <a:ln>
            <a:noFill/>
          </a:ln>
        </p:spPr>
      </p:pic>
      <p:sp>
        <p:nvSpPr>
          <p:cNvPr id="2825" name="Google Shape;2825;p217"/>
          <p:cNvSpPr txBox="1"/>
          <p:nvPr/>
        </p:nvSpPr>
        <p:spPr>
          <a:xfrm>
            <a:off x="596050" y="177800"/>
            <a:ext cx="84915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Adhesion</a:t>
            </a:r>
            <a:r>
              <a:rPr lang="en-US" sz="4000" b="0" i="0" u="none" strike="noStrike" cap="none">
                <a:solidFill>
                  <a:schemeClr val="dk1"/>
                </a:solidFill>
                <a:latin typeface="Calibri"/>
                <a:ea typeface="Calibri"/>
                <a:cs typeface="Calibri"/>
                <a:sym typeface="Calibri"/>
              </a:rPr>
              <a:t>: the ability of water molecules to stick to other types of molecules </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826" name="Google Shape;2826;p21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pic>
        <p:nvPicPr>
          <p:cNvPr id="2832" name="Google Shape;2832;p218" descr="dreamstime_xl_26492457.jpg"/>
          <p:cNvPicPr preferRelativeResize="0"/>
          <p:nvPr/>
        </p:nvPicPr>
        <p:blipFill rotWithShape="1">
          <a:blip r:embed="rId3">
            <a:alphaModFix/>
          </a:blip>
          <a:srcRect/>
          <a:stretch/>
        </p:blipFill>
        <p:spPr>
          <a:xfrm>
            <a:off x="531809" y="1881272"/>
            <a:ext cx="8132286" cy="4958347"/>
          </a:xfrm>
          <a:prstGeom prst="rect">
            <a:avLst/>
          </a:prstGeom>
          <a:noFill/>
          <a:ln>
            <a:noFill/>
          </a:ln>
        </p:spPr>
      </p:pic>
      <p:sp>
        <p:nvSpPr>
          <p:cNvPr id="2833" name="Google Shape;2833;p218"/>
          <p:cNvSpPr txBox="1"/>
          <p:nvPr/>
        </p:nvSpPr>
        <p:spPr>
          <a:xfrm>
            <a:off x="354882" y="18381"/>
            <a:ext cx="8486141"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Cohesion</a:t>
            </a:r>
            <a:r>
              <a:rPr lang="en-US" sz="4000" b="0" i="0" u="none" strike="noStrike" cap="none">
                <a:solidFill>
                  <a:schemeClr val="dk1"/>
                </a:solidFill>
                <a:latin typeface="Calibri"/>
                <a:ea typeface="Calibri"/>
                <a:cs typeface="Calibri"/>
                <a:sym typeface="Calibri"/>
              </a:rPr>
              <a:t>: the ability of water molecules to stick to other water molecules</a:t>
            </a:r>
            <a:endParaRPr sz="4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4" name="Google Shape;2834;p21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2839"/>
        <p:cNvGrpSpPr/>
        <p:nvPr/>
      </p:nvGrpSpPr>
      <p:grpSpPr>
        <a:xfrm>
          <a:off x="0" y="0"/>
          <a:ext cx="0" cy="0"/>
          <a:chOff x="0" y="0"/>
          <a:chExt cx="0" cy="0"/>
        </a:xfrm>
      </p:grpSpPr>
      <p:sp>
        <p:nvSpPr>
          <p:cNvPr id="2840" name="Google Shape;2840;p21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220"/>
          <p:cNvSpPr txBox="1">
            <a:spLocks noGrp="1"/>
          </p:cNvSpPr>
          <p:nvPr>
            <p:ph type="title"/>
          </p:nvPr>
        </p:nvSpPr>
        <p:spPr>
          <a:xfrm>
            <a:off x="203750" y="135521"/>
            <a:ext cx="8859300" cy="996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water polar?</a:t>
            </a:r>
            <a:endParaRPr/>
          </a:p>
        </p:txBody>
      </p:sp>
      <p:pic>
        <p:nvPicPr>
          <p:cNvPr id="2847" name="Google Shape;2847;p220" descr="Molecule.jpg"/>
          <p:cNvPicPr preferRelativeResize="0"/>
          <p:nvPr/>
        </p:nvPicPr>
        <p:blipFill rotWithShape="1">
          <a:blip r:embed="rId3">
            <a:alphaModFix/>
          </a:blip>
          <a:srcRect l="2431"/>
          <a:stretch/>
        </p:blipFill>
        <p:spPr>
          <a:xfrm>
            <a:off x="2312701" y="1845617"/>
            <a:ext cx="4783688" cy="4281069"/>
          </a:xfrm>
          <a:prstGeom prst="rect">
            <a:avLst/>
          </a:prstGeom>
          <a:noFill/>
          <a:ln>
            <a:noFill/>
          </a:ln>
        </p:spPr>
      </p:pic>
      <p:sp>
        <p:nvSpPr>
          <p:cNvPr id="2848" name="Google Shape;2848;p220"/>
          <p:cNvSpPr txBox="1"/>
          <p:nvPr/>
        </p:nvSpPr>
        <p:spPr>
          <a:xfrm>
            <a:off x="3918600" y="4405137"/>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849" name="Google Shape;2849;p220"/>
          <p:cNvSpPr txBox="1"/>
          <p:nvPr/>
        </p:nvSpPr>
        <p:spPr>
          <a:xfrm>
            <a:off x="6484369" y="4606280"/>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850" name="Google Shape;2850;p220"/>
          <p:cNvSpPr txBox="1"/>
          <p:nvPr/>
        </p:nvSpPr>
        <p:spPr>
          <a:xfrm>
            <a:off x="5272275" y="1522030"/>
            <a:ext cx="4830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851" name="Google Shape;2851;p220"/>
          <p:cNvSpPr txBox="1"/>
          <p:nvPr/>
        </p:nvSpPr>
        <p:spPr>
          <a:xfrm>
            <a:off x="2789154" y="1522030"/>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52" name="Google Shape;2852;p220"/>
          <p:cNvSpPr txBox="1"/>
          <p:nvPr/>
        </p:nvSpPr>
        <p:spPr>
          <a:xfrm>
            <a:off x="2047622" y="3505815"/>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53" name="Google Shape;2853;p220"/>
          <p:cNvSpPr txBox="1"/>
          <p:nvPr/>
        </p:nvSpPr>
        <p:spPr>
          <a:xfrm>
            <a:off x="6310523" y="2943034"/>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54" name="Google Shape;2854;p22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Shape 2859"/>
        <p:cNvGrpSpPr/>
        <p:nvPr/>
      </p:nvGrpSpPr>
      <p:grpSpPr>
        <a:xfrm>
          <a:off x="0" y="0"/>
          <a:ext cx="0" cy="0"/>
          <a:chOff x="0" y="0"/>
          <a:chExt cx="0" cy="0"/>
        </a:xfrm>
      </p:grpSpPr>
      <p:pic>
        <p:nvPicPr>
          <p:cNvPr id="2860" name="Google Shape;2860;p221" descr="surface_tension.jpg"/>
          <p:cNvPicPr preferRelativeResize="0"/>
          <p:nvPr/>
        </p:nvPicPr>
        <p:blipFill rotWithShape="1">
          <a:blip r:embed="rId3">
            <a:alphaModFix/>
          </a:blip>
          <a:srcRect/>
          <a:stretch/>
        </p:blipFill>
        <p:spPr>
          <a:xfrm>
            <a:off x="1212072" y="1519618"/>
            <a:ext cx="6527519" cy="4895637"/>
          </a:xfrm>
          <a:prstGeom prst="rect">
            <a:avLst/>
          </a:prstGeom>
          <a:noFill/>
          <a:ln>
            <a:noFill/>
          </a:ln>
        </p:spPr>
      </p:pic>
      <p:sp>
        <p:nvSpPr>
          <p:cNvPr id="2861" name="Google Shape;2861;p221"/>
          <p:cNvSpPr txBox="1"/>
          <p:nvPr/>
        </p:nvSpPr>
        <p:spPr>
          <a:xfrm>
            <a:off x="367615" y="580841"/>
            <a:ext cx="880541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surface tension?</a:t>
            </a:r>
            <a:endParaRPr sz="1400" b="0" i="0" u="none" strike="noStrike" cap="none">
              <a:solidFill>
                <a:srgbClr val="000000"/>
              </a:solidFill>
              <a:latin typeface="Arial"/>
              <a:ea typeface="Arial"/>
              <a:cs typeface="Arial"/>
              <a:sym typeface="Arial"/>
            </a:endParaRPr>
          </a:p>
        </p:txBody>
      </p:sp>
      <p:sp>
        <p:nvSpPr>
          <p:cNvPr id="2862" name="Google Shape;2862;p22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sp>
        <p:nvSpPr>
          <p:cNvPr id="2868" name="Google Shape;2868;p222"/>
          <p:cNvSpPr txBox="1">
            <a:spLocks noGrp="1"/>
          </p:cNvSpPr>
          <p:nvPr>
            <p:ph type="title"/>
          </p:nvPr>
        </p:nvSpPr>
        <p:spPr>
          <a:xfrm>
            <a:off x="457200" y="400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is surface tension created?</a:t>
            </a:r>
            <a:endParaRPr/>
          </a:p>
        </p:txBody>
      </p:sp>
      <p:pic>
        <p:nvPicPr>
          <p:cNvPr id="2869" name="Google Shape;2869;p222"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2870" name="Google Shape;2870;p222"/>
          <p:cNvSpPr txBox="1"/>
          <p:nvPr/>
        </p:nvSpPr>
        <p:spPr>
          <a:xfrm>
            <a:off x="337329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871" name="Google Shape;2871;p222"/>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872" name="Google Shape;2872;p222"/>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873" name="Google Shape;2873;p222"/>
          <p:cNvSpPr txBox="1"/>
          <p:nvPr/>
        </p:nvSpPr>
        <p:spPr>
          <a:xfrm>
            <a:off x="2561042" y="1610677"/>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74" name="Google Shape;2874;p222"/>
          <p:cNvSpPr txBox="1"/>
          <p:nvPr/>
        </p:nvSpPr>
        <p:spPr>
          <a:xfrm>
            <a:off x="1703744" y="48881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75" name="Google Shape;2875;p222"/>
          <p:cNvSpPr txBox="1"/>
          <p:nvPr/>
        </p:nvSpPr>
        <p:spPr>
          <a:xfrm>
            <a:off x="6691377" y="372058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876" name="Google Shape;2876;p22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Shape 2881"/>
        <p:cNvGrpSpPr/>
        <p:nvPr/>
      </p:nvGrpSpPr>
      <p:grpSpPr>
        <a:xfrm>
          <a:off x="0" y="0"/>
          <a:ext cx="0" cy="0"/>
          <a:chOff x="0" y="0"/>
          <a:chExt cx="0" cy="0"/>
        </a:xfrm>
      </p:grpSpPr>
      <p:pic>
        <p:nvPicPr>
          <p:cNvPr id="2882" name="Google Shape;2882;p223" descr="surface_tension.jpg"/>
          <p:cNvPicPr preferRelativeResize="0"/>
          <p:nvPr/>
        </p:nvPicPr>
        <p:blipFill rotWithShape="1">
          <a:blip r:embed="rId3">
            <a:alphaModFix/>
          </a:blip>
          <a:srcRect/>
          <a:stretch/>
        </p:blipFill>
        <p:spPr>
          <a:xfrm>
            <a:off x="4770250" y="2486737"/>
            <a:ext cx="3971500" cy="3226851"/>
          </a:xfrm>
          <a:prstGeom prst="rect">
            <a:avLst/>
          </a:prstGeom>
          <a:noFill/>
          <a:ln>
            <a:noFill/>
          </a:ln>
        </p:spPr>
      </p:pic>
      <p:pic>
        <p:nvPicPr>
          <p:cNvPr id="2883" name="Google Shape;2883;p223" descr="dreamstime_xl_4410621.jpg"/>
          <p:cNvPicPr preferRelativeResize="0"/>
          <p:nvPr/>
        </p:nvPicPr>
        <p:blipFill rotWithShape="1">
          <a:blip r:embed="rId4">
            <a:alphaModFix/>
          </a:blip>
          <a:srcRect/>
          <a:stretch/>
        </p:blipFill>
        <p:spPr>
          <a:xfrm>
            <a:off x="424213" y="2679338"/>
            <a:ext cx="3788826" cy="2841625"/>
          </a:xfrm>
          <a:prstGeom prst="rect">
            <a:avLst/>
          </a:prstGeom>
          <a:noFill/>
          <a:ln>
            <a:noFill/>
          </a:ln>
        </p:spPr>
      </p:pic>
      <p:sp>
        <p:nvSpPr>
          <p:cNvPr id="2884" name="Google Shape;2884;p223"/>
          <p:cNvSpPr txBox="1"/>
          <p:nvPr/>
        </p:nvSpPr>
        <p:spPr>
          <a:xfrm>
            <a:off x="849550" y="55925"/>
            <a:ext cx="8090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surface tension and 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885" name="Google Shape;2885;p223"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86" name="Google Shape;2886;p223"/>
          <p:cNvPicPr preferRelativeResize="0"/>
          <p:nvPr/>
        </p:nvPicPr>
        <p:blipFill>
          <a:blip r:embed="rId6">
            <a:alphaModFix/>
          </a:blip>
          <a:stretch>
            <a:fillRect/>
          </a:stretch>
        </p:blipFill>
        <p:spPr>
          <a:xfrm>
            <a:off x="4572000" y="1677638"/>
            <a:ext cx="4368000" cy="4845050"/>
          </a:xfrm>
          <a:prstGeom prst="rect">
            <a:avLst/>
          </a:prstGeom>
          <a:noFill/>
          <a:ln>
            <a:noFill/>
          </a:ln>
        </p:spPr>
      </p:pic>
      <p:pic>
        <p:nvPicPr>
          <p:cNvPr id="2887" name="Google Shape;2887;p223"/>
          <p:cNvPicPr preferRelativeResize="0"/>
          <p:nvPr/>
        </p:nvPicPr>
        <p:blipFill>
          <a:blip r:embed="rId6">
            <a:alphaModFix/>
          </a:blip>
          <a:stretch>
            <a:fillRect/>
          </a:stretch>
        </p:blipFill>
        <p:spPr>
          <a:xfrm>
            <a:off x="134625" y="1717650"/>
            <a:ext cx="4368000" cy="4845050"/>
          </a:xfrm>
          <a:prstGeom prst="rect">
            <a:avLst/>
          </a:prstGeom>
          <a:noFill/>
          <a:ln>
            <a:noFill/>
          </a:ln>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2892"/>
        <p:cNvGrpSpPr/>
        <p:nvPr/>
      </p:nvGrpSpPr>
      <p:grpSpPr>
        <a:xfrm>
          <a:off x="0" y="0"/>
          <a:ext cx="0" cy="0"/>
          <a:chOff x="0" y="0"/>
          <a:chExt cx="0" cy="0"/>
        </a:xfrm>
      </p:grpSpPr>
      <p:sp>
        <p:nvSpPr>
          <p:cNvPr id="2893" name="Google Shape;2893;p224"/>
          <p:cNvSpPr txBox="1"/>
          <p:nvPr/>
        </p:nvSpPr>
        <p:spPr>
          <a:xfrm>
            <a:off x="1538183" y="1909786"/>
            <a:ext cx="213406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2894" name="Google Shape;2894;p224"/>
          <p:cNvSpPr txBox="1"/>
          <p:nvPr/>
        </p:nvSpPr>
        <p:spPr>
          <a:xfrm>
            <a:off x="5471749" y="1908617"/>
            <a:ext cx="211177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2895" name="Google Shape;2895;p22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896" name="Google Shape;2896;p224"/>
          <p:cNvGrpSpPr/>
          <p:nvPr/>
        </p:nvGrpSpPr>
        <p:grpSpPr>
          <a:xfrm>
            <a:off x="1162497" y="2617672"/>
            <a:ext cx="6819006" cy="4081532"/>
            <a:chOff x="476844" y="2152356"/>
            <a:chExt cx="6819006" cy="4081532"/>
          </a:xfrm>
        </p:grpSpPr>
        <p:sp>
          <p:nvSpPr>
            <p:cNvPr id="2897" name="Google Shape;2897;p224"/>
            <p:cNvSpPr/>
            <p:nvPr/>
          </p:nvSpPr>
          <p:spPr>
            <a:xfrm>
              <a:off x="476844" y="2152356"/>
              <a:ext cx="4123292" cy="4081532"/>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8" name="Google Shape;2898;p224"/>
            <p:cNvSpPr/>
            <p:nvPr/>
          </p:nvSpPr>
          <p:spPr>
            <a:xfrm>
              <a:off x="3172558" y="2152356"/>
              <a:ext cx="4123292" cy="4081532"/>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899" name="Google Shape;2899;p224"/>
          <p:cNvSpPr txBox="1"/>
          <p:nvPr/>
        </p:nvSpPr>
        <p:spPr>
          <a:xfrm>
            <a:off x="354882" y="18381"/>
            <a:ext cx="8486141"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adhesion and 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2904"/>
        <p:cNvGrpSpPr/>
        <p:nvPr/>
      </p:nvGrpSpPr>
      <p:grpSpPr>
        <a:xfrm>
          <a:off x="0" y="0"/>
          <a:ext cx="0" cy="0"/>
          <a:chOff x="0" y="0"/>
          <a:chExt cx="0" cy="0"/>
        </a:xfrm>
      </p:grpSpPr>
      <p:sp>
        <p:nvSpPr>
          <p:cNvPr id="2905" name="Google Shape;2905;gdc20d58110_1_249"/>
          <p:cNvSpPr txBox="1"/>
          <p:nvPr/>
        </p:nvSpPr>
        <p:spPr>
          <a:xfrm>
            <a:off x="1344500" y="2"/>
            <a:ext cx="7220700" cy="160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adhesion and 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6" name="Google Shape;2906;gdc20d58110_1_249"/>
          <p:cNvSpPr/>
          <p:nvPr/>
        </p:nvSpPr>
        <p:spPr>
          <a:xfrm>
            <a:off x="586417" y="2091547"/>
            <a:ext cx="5083200" cy="4395000"/>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7" name="Google Shape;2907;gdc20d58110_1_249"/>
          <p:cNvSpPr/>
          <p:nvPr/>
        </p:nvSpPr>
        <p:spPr>
          <a:xfrm>
            <a:off x="3546812" y="2091547"/>
            <a:ext cx="5083200" cy="4395000"/>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8" name="Google Shape;2908;gdc20d58110_1_249"/>
          <p:cNvSpPr txBox="1"/>
          <p:nvPr/>
        </p:nvSpPr>
        <p:spPr>
          <a:xfrm>
            <a:off x="1491273" y="1458825"/>
            <a:ext cx="2160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2909" name="Google Shape;2909;gdc20d58110_1_249"/>
          <p:cNvSpPr txBox="1"/>
          <p:nvPr/>
        </p:nvSpPr>
        <p:spPr>
          <a:xfrm>
            <a:off x="5254899" y="1458825"/>
            <a:ext cx="2387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2910" name="Google Shape;2910;gdc20d58110_1_249"/>
          <p:cNvSpPr txBox="1"/>
          <p:nvPr/>
        </p:nvSpPr>
        <p:spPr>
          <a:xfrm>
            <a:off x="3802975" y="3750400"/>
            <a:ext cx="1771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Sticking Together</a:t>
            </a:r>
            <a:endParaRPr sz="1400" b="0" i="0" u="none" strike="noStrike" cap="none">
              <a:solidFill>
                <a:srgbClr val="000000"/>
              </a:solidFill>
              <a:latin typeface="Arial"/>
              <a:ea typeface="Arial"/>
              <a:cs typeface="Arial"/>
              <a:sym typeface="Arial"/>
            </a:endParaRPr>
          </a:p>
        </p:txBody>
      </p:sp>
      <p:sp>
        <p:nvSpPr>
          <p:cNvPr id="2911" name="Google Shape;2911;gdc20d58110_1_249"/>
          <p:cNvSpPr txBox="1"/>
          <p:nvPr/>
        </p:nvSpPr>
        <p:spPr>
          <a:xfrm>
            <a:off x="1001426" y="3325175"/>
            <a:ext cx="226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Other Molecules + Water</a:t>
            </a:r>
            <a:endParaRPr sz="1400" b="0" i="0" u="none" strike="noStrike" cap="none">
              <a:solidFill>
                <a:srgbClr val="000000"/>
              </a:solidFill>
              <a:latin typeface="Arial"/>
              <a:ea typeface="Arial"/>
              <a:cs typeface="Arial"/>
              <a:sym typeface="Arial"/>
            </a:endParaRPr>
          </a:p>
        </p:txBody>
      </p:sp>
      <p:sp>
        <p:nvSpPr>
          <p:cNvPr id="2912" name="Google Shape;2912;gdc20d58110_1_249"/>
          <p:cNvSpPr txBox="1"/>
          <p:nvPr/>
        </p:nvSpPr>
        <p:spPr>
          <a:xfrm>
            <a:off x="7018496" y="3571474"/>
            <a:ext cx="1771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Water only</a:t>
            </a:r>
            <a:endParaRPr sz="1400" b="0" i="0" u="none" strike="noStrike" cap="none">
              <a:solidFill>
                <a:srgbClr val="000000"/>
              </a:solidFill>
              <a:latin typeface="Arial"/>
              <a:ea typeface="Arial"/>
              <a:cs typeface="Arial"/>
              <a:sym typeface="Arial"/>
            </a:endParaRPr>
          </a:p>
        </p:txBody>
      </p:sp>
      <p:sp>
        <p:nvSpPr>
          <p:cNvPr id="2913" name="Google Shape;2913;gdc20d58110_1_24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2918"/>
        <p:cNvGrpSpPr/>
        <p:nvPr/>
      </p:nvGrpSpPr>
      <p:grpSpPr>
        <a:xfrm>
          <a:off x="0" y="0"/>
          <a:ext cx="0" cy="0"/>
          <a:chOff x="0" y="0"/>
          <a:chExt cx="0" cy="0"/>
        </a:xfrm>
      </p:grpSpPr>
      <p:sp>
        <p:nvSpPr>
          <p:cNvPr id="2919" name="Google Shape;2919;p225"/>
          <p:cNvSpPr txBox="1"/>
          <p:nvPr/>
        </p:nvSpPr>
        <p:spPr>
          <a:xfrm>
            <a:off x="2794000" y="901725"/>
            <a:ext cx="3947535"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Salt Water</a:t>
            </a:r>
            <a:endParaRPr sz="1400" b="0" i="0" u="none" strike="noStrike" cap="none">
              <a:solidFill>
                <a:srgbClr val="000000"/>
              </a:solidFill>
              <a:latin typeface="Arial"/>
              <a:ea typeface="Arial"/>
              <a:cs typeface="Arial"/>
              <a:sym typeface="Arial"/>
            </a:endParaRPr>
          </a:p>
        </p:txBody>
      </p:sp>
      <p:sp>
        <p:nvSpPr>
          <p:cNvPr id="2920" name="Google Shape;2920;p22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1" name="Google Shape;2921;p22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26" descr="Solid Liquid Gas Plasma.jpg"/>
          <p:cNvPicPr preferRelativeResize="0"/>
          <p:nvPr/>
        </p:nvPicPr>
        <p:blipFill rotWithShape="1">
          <a:blip r:embed="rId3">
            <a:alphaModFix/>
          </a:blip>
          <a:srcRect/>
          <a:stretch/>
        </p:blipFill>
        <p:spPr>
          <a:xfrm>
            <a:off x="1345901" y="1417638"/>
            <a:ext cx="6673837" cy="5313456"/>
          </a:xfrm>
          <a:prstGeom prst="rect">
            <a:avLst/>
          </a:prstGeom>
          <a:noFill/>
          <a:ln>
            <a:noFill/>
          </a:ln>
        </p:spPr>
      </p:pic>
      <p:sp>
        <p:nvSpPr>
          <p:cNvPr id="438" name="Google Shape;438;p2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6"/>
          <p:cNvSpPr txBox="1"/>
          <p:nvPr/>
        </p:nvSpPr>
        <p:spPr>
          <a:xfrm>
            <a:off x="6770825" y="1729025"/>
            <a:ext cx="1248900" cy="654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2926"/>
        <p:cNvGrpSpPr/>
        <p:nvPr/>
      </p:nvGrpSpPr>
      <p:grpSpPr>
        <a:xfrm>
          <a:off x="0" y="0"/>
          <a:ext cx="0" cy="0"/>
          <a:chOff x="0" y="0"/>
          <a:chExt cx="0" cy="0"/>
        </a:xfrm>
      </p:grpSpPr>
      <p:sp>
        <p:nvSpPr>
          <p:cNvPr id="2927" name="Google Shape;2927;p226"/>
          <p:cNvSpPr txBox="1">
            <a:spLocks noGrp="1"/>
          </p:cNvSpPr>
          <p:nvPr>
            <p:ph type="title"/>
          </p:nvPr>
        </p:nvSpPr>
        <p:spPr>
          <a:xfrm>
            <a:off x="457200" y="276980"/>
            <a:ext cx="8229600" cy="188944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Salt Water</a:t>
            </a:r>
            <a:r>
              <a:rPr lang="en-US"/>
              <a:t>: water that has a very large amount of salt in it</a:t>
            </a:r>
            <a:endParaRPr/>
          </a:p>
        </p:txBody>
      </p:sp>
      <p:pic>
        <p:nvPicPr>
          <p:cNvPr id="2928" name="Google Shape;2928;p226" descr="ocean1.jpg"/>
          <p:cNvPicPr preferRelativeResize="0">
            <a:picLocks noGrp="1"/>
          </p:cNvPicPr>
          <p:nvPr>
            <p:ph type="body" idx="1"/>
          </p:nvPr>
        </p:nvPicPr>
        <p:blipFill rotWithShape="1">
          <a:blip r:embed="rId3">
            <a:alphaModFix/>
          </a:blip>
          <a:srcRect l="-10572" r="-10572"/>
          <a:stretch/>
        </p:blipFill>
        <p:spPr>
          <a:xfrm>
            <a:off x="138523" y="1981517"/>
            <a:ext cx="8866954" cy="4876483"/>
          </a:xfrm>
          <a:prstGeom prst="rect">
            <a:avLst/>
          </a:prstGeom>
          <a:noFill/>
          <a:ln w="9525" cap="flat" cmpd="sng">
            <a:solidFill>
              <a:schemeClr val="lt1"/>
            </a:solidFill>
            <a:prstDash val="solid"/>
            <a:round/>
            <a:headEnd type="none" w="sm" len="sm"/>
            <a:tailEnd type="none" w="sm" len="sm"/>
          </a:ln>
        </p:spPr>
      </p:pic>
      <p:sp>
        <p:nvSpPr>
          <p:cNvPr id="2929" name="Google Shape;2929;p22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30" name="Google Shape;2930;p226"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2935"/>
        <p:cNvGrpSpPr/>
        <p:nvPr/>
      </p:nvGrpSpPr>
      <p:grpSpPr>
        <a:xfrm>
          <a:off x="0" y="0"/>
          <a:ext cx="0" cy="0"/>
          <a:chOff x="0" y="0"/>
          <a:chExt cx="0" cy="0"/>
        </a:xfrm>
      </p:grpSpPr>
      <p:sp>
        <p:nvSpPr>
          <p:cNvPr id="2936" name="Google Shape;2936;gdc20d58110_1_26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2941"/>
        <p:cNvGrpSpPr/>
        <p:nvPr/>
      </p:nvGrpSpPr>
      <p:grpSpPr>
        <a:xfrm>
          <a:off x="0" y="0"/>
          <a:ext cx="0" cy="0"/>
          <a:chOff x="0" y="0"/>
          <a:chExt cx="0" cy="0"/>
        </a:xfrm>
      </p:grpSpPr>
      <p:sp>
        <p:nvSpPr>
          <p:cNvPr id="2942" name="Google Shape;2942;p329"/>
          <p:cNvSpPr txBox="1">
            <a:spLocks noGrp="1"/>
          </p:cNvSpPr>
          <p:nvPr>
            <p:ph type="title"/>
          </p:nvPr>
        </p:nvSpPr>
        <p:spPr>
          <a:xfrm>
            <a:off x="457200" y="276977"/>
            <a:ext cx="8229600" cy="1121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salt water?</a:t>
            </a:r>
            <a:endParaRPr/>
          </a:p>
        </p:txBody>
      </p:sp>
      <p:pic>
        <p:nvPicPr>
          <p:cNvPr id="2943" name="Google Shape;2943;p329" descr="ocean1.jpg"/>
          <p:cNvPicPr preferRelativeResize="0">
            <a:picLocks noGrp="1"/>
          </p:cNvPicPr>
          <p:nvPr>
            <p:ph type="body" idx="1"/>
          </p:nvPr>
        </p:nvPicPr>
        <p:blipFill rotWithShape="1">
          <a:blip r:embed="rId3">
            <a:alphaModFix/>
          </a:blip>
          <a:srcRect l="-10572" r="-10572"/>
          <a:stretch/>
        </p:blipFill>
        <p:spPr>
          <a:xfrm>
            <a:off x="138523" y="1398667"/>
            <a:ext cx="8867100" cy="4876500"/>
          </a:xfrm>
          <a:prstGeom prst="rect">
            <a:avLst/>
          </a:prstGeom>
          <a:noFill/>
          <a:ln w="9525" cap="flat" cmpd="sng">
            <a:solidFill>
              <a:schemeClr val="lt1"/>
            </a:solidFill>
            <a:prstDash val="solid"/>
            <a:round/>
            <a:headEnd type="none" w="sm" len="sm"/>
            <a:tailEnd type="none" w="sm" len="sm"/>
          </a:ln>
        </p:spPr>
      </p:pic>
      <p:sp>
        <p:nvSpPr>
          <p:cNvPr id="2944" name="Google Shape;2944;p32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2949"/>
        <p:cNvGrpSpPr/>
        <p:nvPr/>
      </p:nvGrpSpPr>
      <p:grpSpPr>
        <a:xfrm>
          <a:off x="0" y="0"/>
          <a:ext cx="0" cy="0"/>
          <a:chOff x="0" y="0"/>
          <a:chExt cx="0" cy="0"/>
        </a:xfrm>
      </p:grpSpPr>
      <p:pic>
        <p:nvPicPr>
          <p:cNvPr id="2950" name="Google Shape;2950;p22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951" name="Google Shape;2951;p22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2956"/>
        <p:cNvGrpSpPr/>
        <p:nvPr/>
      </p:nvGrpSpPr>
      <p:grpSpPr>
        <a:xfrm>
          <a:off x="0" y="0"/>
          <a:ext cx="0" cy="0"/>
          <a:chOff x="0" y="0"/>
          <a:chExt cx="0" cy="0"/>
        </a:xfrm>
      </p:grpSpPr>
      <p:pic>
        <p:nvPicPr>
          <p:cNvPr id="2957" name="Google Shape;2957;p228"/>
          <p:cNvPicPr preferRelativeResize="0"/>
          <p:nvPr/>
        </p:nvPicPr>
        <p:blipFill rotWithShape="1">
          <a:blip r:embed="rId3">
            <a:alphaModFix/>
          </a:blip>
          <a:srcRect/>
          <a:stretch/>
        </p:blipFill>
        <p:spPr>
          <a:xfrm>
            <a:off x="98474" y="2402839"/>
            <a:ext cx="4234375" cy="2802206"/>
          </a:xfrm>
          <a:prstGeom prst="rect">
            <a:avLst/>
          </a:prstGeom>
          <a:noFill/>
          <a:ln>
            <a:noFill/>
          </a:ln>
        </p:spPr>
      </p:pic>
      <p:pic>
        <p:nvPicPr>
          <p:cNvPr id="2958" name="Google Shape;2958;p228"/>
          <p:cNvPicPr preferRelativeResize="0"/>
          <p:nvPr/>
        </p:nvPicPr>
        <p:blipFill rotWithShape="1">
          <a:blip r:embed="rId4">
            <a:alphaModFix/>
          </a:blip>
          <a:srcRect l="34176" t="20644" r="35758" b="34666"/>
          <a:stretch/>
        </p:blipFill>
        <p:spPr>
          <a:xfrm>
            <a:off x="4332849" y="2574388"/>
            <a:ext cx="3488788" cy="2419644"/>
          </a:xfrm>
          <a:prstGeom prst="rect">
            <a:avLst/>
          </a:prstGeom>
          <a:noFill/>
          <a:ln>
            <a:noFill/>
          </a:ln>
        </p:spPr>
      </p:pic>
      <p:sp>
        <p:nvSpPr>
          <p:cNvPr id="2959" name="Google Shape;2959;p228"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2964"/>
        <p:cNvGrpSpPr/>
        <p:nvPr/>
      </p:nvGrpSpPr>
      <p:grpSpPr>
        <a:xfrm>
          <a:off x="0" y="0"/>
          <a:ext cx="0" cy="0"/>
          <a:chOff x="0" y="0"/>
          <a:chExt cx="0" cy="0"/>
        </a:xfrm>
      </p:grpSpPr>
      <p:pic>
        <p:nvPicPr>
          <p:cNvPr id="2965" name="Google Shape;2965;p229"/>
          <p:cNvPicPr preferRelativeResize="0">
            <a:picLocks noGrp="1"/>
          </p:cNvPicPr>
          <p:nvPr>
            <p:ph type="body" idx="1"/>
          </p:nvPr>
        </p:nvPicPr>
        <p:blipFill rotWithShape="1">
          <a:blip r:embed="rId3">
            <a:alphaModFix/>
          </a:blip>
          <a:srcRect/>
          <a:stretch/>
        </p:blipFill>
        <p:spPr>
          <a:xfrm>
            <a:off x="1" y="838200"/>
            <a:ext cx="9144000" cy="4958937"/>
          </a:xfrm>
          <a:prstGeom prst="rect">
            <a:avLst/>
          </a:prstGeom>
          <a:noFill/>
          <a:ln>
            <a:noFill/>
          </a:ln>
        </p:spPr>
      </p:pic>
      <p:sp>
        <p:nvSpPr>
          <p:cNvPr id="2966" name="Google Shape;2966;p2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3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73" name="Google Shape;2973;p327"/>
          <p:cNvPicPr preferRelativeResize="0"/>
          <p:nvPr/>
        </p:nvPicPr>
        <p:blipFill>
          <a:blip r:embed="rId4">
            <a:alphaModFix/>
          </a:blip>
          <a:stretch>
            <a:fillRect/>
          </a:stretch>
        </p:blipFill>
        <p:spPr>
          <a:xfrm>
            <a:off x="2113525" y="735223"/>
            <a:ext cx="4916941" cy="5562600"/>
          </a:xfrm>
          <a:prstGeom prst="rect">
            <a:avLst/>
          </a:prstGeom>
          <a:noFill/>
          <a:ln>
            <a:noFill/>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pic>
        <p:nvPicPr>
          <p:cNvPr id="2979" name="Google Shape;2979;p230"/>
          <p:cNvPicPr preferRelativeResize="0"/>
          <p:nvPr/>
        </p:nvPicPr>
        <p:blipFill rotWithShape="1">
          <a:blip r:embed="rId3">
            <a:alphaModFix/>
          </a:blip>
          <a:srcRect/>
          <a:stretch/>
        </p:blipFill>
        <p:spPr>
          <a:xfrm>
            <a:off x="4937802" y="4827930"/>
            <a:ext cx="3034137" cy="2001687"/>
          </a:xfrm>
          <a:prstGeom prst="rect">
            <a:avLst/>
          </a:prstGeom>
          <a:noFill/>
          <a:ln>
            <a:noFill/>
          </a:ln>
        </p:spPr>
      </p:pic>
      <p:sp>
        <p:nvSpPr>
          <p:cNvPr id="2980" name="Google Shape;2980;p230"/>
          <p:cNvSpPr txBox="1"/>
          <p:nvPr/>
        </p:nvSpPr>
        <p:spPr>
          <a:xfrm>
            <a:off x="1990382" y="179473"/>
            <a:ext cx="589484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Salt Water Species</a:t>
            </a:r>
            <a:endParaRPr sz="1400" b="0" i="0" u="none" strike="noStrike" cap="none">
              <a:solidFill>
                <a:srgbClr val="000000"/>
              </a:solidFill>
              <a:latin typeface="Arial"/>
              <a:ea typeface="Arial"/>
              <a:cs typeface="Arial"/>
              <a:sym typeface="Arial"/>
            </a:endParaRPr>
          </a:p>
        </p:txBody>
      </p:sp>
      <p:sp>
        <p:nvSpPr>
          <p:cNvPr id="2981" name="Google Shape;2981;p230"/>
          <p:cNvSpPr txBox="1"/>
          <p:nvPr/>
        </p:nvSpPr>
        <p:spPr>
          <a:xfrm>
            <a:off x="6072801" y="4741333"/>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Tuna</a:t>
            </a:r>
            <a:endParaRPr sz="1400" b="0" i="0" u="none" strike="noStrike" cap="none">
              <a:solidFill>
                <a:srgbClr val="000000"/>
              </a:solidFill>
              <a:latin typeface="Arial"/>
              <a:ea typeface="Arial"/>
              <a:cs typeface="Arial"/>
              <a:sym typeface="Arial"/>
            </a:endParaRPr>
          </a:p>
        </p:txBody>
      </p:sp>
      <p:pic>
        <p:nvPicPr>
          <p:cNvPr id="2982" name="Google Shape;2982;p230"/>
          <p:cNvPicPr preferRelativeResize="0"/>
          <p:nvPr/>
        </p:nvPicPr>
        <p:blipFill rotWithShape="1">
          <a:blip r:embed="rId4">
            <a:alphaModFix/>
          </a:blip>
          <a:srcRect/>
          <a:stretch/>
        </p:blipFill>
        <p:spPr>
          <a:xfrm>
            <a:off x="558437" y="5200180"/>
            <a:ext cx="2320927" cy="1333299"/>
          </a:xfrm>
          <a:prstGeom prst="rect">
            <a:avLst/>
          </a:prstGeom>
          <a:noFill/>
          <a:ln>
            <a:noFill/>
          </a:ln>
        </p:spPr>
      </p:pic>
      <p:sp>
        <p:nvSpPr>
          <p:cNvPr id="2983" name="Google Shape;2983;p230"/>
          <p:cNvSpPr txBox="1"/>
          <p:nvPr/>
        </p:nvSpPr>
        <p:spPr>
          <a:xfrm>
            <a:off x="735230" y="4556257"/>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Whale</a:t>
            </a:r>
            <a:endParaRPr sz="1400" b="0" i="0" u="none" strike="noStrike" cap="none">
              <a:solidFill>
                <a:srgbClr val="000000"/>
              </a:solidFill>
              <a:latin typeface="Arial"/>
              <a:ea typeface="Arial"/>
              <a:cs typeface="Arial"/>
              <a:sym typeface="Arial"/>
            </a:endParaRPr>
          </a:p>
        </p:txBody>
      </p:sp>
      <p:pic>
        <p:nvPicPr>
          <p:cNvPr id="2984" name="Google Shape;2984;p230"/>
          <p:cNvPicPr preferRelativeResize="0"/>
          <p:nvPr/>
        </p:nvPicPr>
        <p:blipFill rotWithShape="1">
          <a:blip r:embed="rId5">
            <a:alphaModFix/>
          </a:blip>
          <a:srcRect/>
          <a:stretch/>
        </p:blipFill>
        <p:spPr>
          <a:xfrm>
            <a:off x="1379188" y="2039629"/>
            <a:ext cx="1406136" cy="2223724"/>
          </a:xfrm>
          <a:prstGeom prst="rect">
            <a:avLst/>
          </a:prstGeom>
          <a:noFill/>
          <a:ln>
            <a:noFill/>
          </a:ln>
        </p:spPr>
      </p:pic>
      <p:sp>
        <p:nvSpPr>
          <p:cNvPr id="2985" name="Google Shape;2985;p230"/>
          <p:cNvSpPr txBox="1"/>
          <p:nvPr/>
        </p:nvSpPr>
        <p:spPr>
          <a:xfrm>
            <a:off x="2178324" y="1476918"/>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Sea Kelp</a:t>
            </a:r>
            <a:endParaRPr sz="1400" b="0" i="0" u="none" strike="noStrike" cap="none">
              <a:solidFill>
                <a:srgbClr val="000000"/>
              </a:solidFill>
              <a:latin typeface="Arial"/>
              <a:ea typeface="Arial"/>
              <a:cs typeface="Arial"/>
              <a:sym typeface="Arial"/>
            </a:endParaRPr>
          </a:p>
        </p:txBody>
      </p:sp>
      <p:sp>
        <p:nvSpPr>
          <p:cNvPr id="2986" name="Google Shape;2986;p230" descr="Artificial Intelligence"/>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7" name="Google Shape;2987;p230"/>
          <p:cNvPicPr preferRelativeResize="0"/>
          <p:nvPr/>
        </p:nvPicPr>
        <p:blipFill rotWithShape="1">
          <a:blip r:embed="rId7">
            <a:alphaModFix/>
          </a:blip>
          <a:srcRect/>
          <a:stretch/>
        </p:blipFill>
        <p:spPr>
          <a:xfrm>
            <a:off x="4803072" y="2322095"/>
            <a:ext cx="2539457" cy="2001687"/>
          </a:xfrm>
          <a:prstGeom prst="rect">
            <a:avLst/>
          </a:prstGeom>
          <a:noFill/>
          <a:ln>
            <a:noFill/>
          </a:ln>
        </p:spPr>
      </p:pic>
      <p:sp>
        <p:nvSpPr>
          <p:cNvPr id="2988" name="Google Shape;2988;p230"/>
          <p:cNvSpPr txBox="1"/>
          <p:nvPr/>
        </p:nvSpPr>
        <p:spPr>
          <a:xfrm>
            <a:off x="5498152" y="1556337"/>
            <a:ext cx="17210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Blue Crab</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2993"/>
        <p:cNvGrpSpPr/>
        <p:nvPr/>
      </p:nvGrpSpPr>
      <p:grpSpPr>
        <a:xfrm>
          <a:off x="0" y="0"/>
          <a:ext cx="0" cy="0"/>
          <a:chOff x="0" y="0"/>
          <a:chExt cx="0" cy="0"/>
        </a:xfrm>
      </p:grpSpPr>
      <p:sp>
        <p:nvSpPr>
          <p:cNvPr id="2994" name="Google Shape;2994;p32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2999"/>
        <p:cNvGrpSpPr/>
        <p:nvPr/>
      </p:nvGrpSpPr>
      <p:grpSpPr>
        <a:xfrm>
          <a:off x="0" y="0"/>
          <a:ext cx="0" cy="0"/>
          <a:chOff x="0" y="0"/>
          <a:chExt cx="0" cy="0"/>
        </a:xfrm>
      </p:grpSpPr>
      <p:pic>
        <p:nvPicPr>
          <p:cNvPr id="3000" name="Google Shape;3000;p330"/>
          <p:cNvPicPr preferRelativeResize="0"/>
          <p:nvPr/>
        </p:nvPicPr>
        <p:blipFill rotWithShape="1">
          <a:blip r:embed="rId3">
            <a:alphaModFix/>
          </a:blip>
          <a:srcRect/>
          <a:stretch/>
        </p:blipFill>
        <p:spPr>
          <a:xfrm>
            <a:off x="4937802" y="4827930"/>
            <a:ext cx="3034137" cy="2001687"/>
          </a:xfrm>
          <a:prstGeom prst="rect">
            <a:avLst/>
          </a:prstGeom>
          <a:noFill/>
          <a:ln>
            <a:noFill/>
          </a:ln>
        </p:spPr>
      </p:pic>
      <p:sp>
        <p:nvSpPr>
          <p:cNvPr id="3001" name="Google Shape;3001;p330"/>
          <p:cNvSpPr txBox="1"/>
          <p:nvPr/>
        </p:nvSpPr>
        <p:spPr>
          <a:xfrm>
            <a:off x="1990382" y="179473"/>
            <a:ext cx="5894840"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What are some salt water species?</a:t>
            </a:r>
            <a:endParaRPr sz="1400" b="0" i="0" u="none" strike="noStrike" cap="none">
              <a:solidFill>
                <a:srgbClr val="000000"/>
              </a:solidFill>
              <a:latin typeface="Arial"/>
              <a:ea typeface="Arial"/>
              <a:cs typeface="Arial"/>
              <a:sym typeface="Arial"/>
            </a:endParaRPr>
          </a:p>
        </p:txBody>
      </p:sp>
      <p:pic>
        <p:nvPicPr>
          <p:cNvPr id="3002" name="Google Shape;3002;p330"/>
          <p:cNvPicPr preferRelativeResize="0"/>
          <p:nvPr/>
        </p:nvPicPr>
        <p:blipFill rotWithShape="1">
          <a:blip r:embed="rId4">
            <a:alphaModFix/>
          </a:blip>
          <a:srcRect/>
          <a:stretch/>
        </p:blipFill>
        <p:spPr>
          <a:xfrm>
            <a:off x="558437" y="5200180"/>
            <a:ext cx="2320927" cy="1333299"/>
          </a:xfrm>
          <a:prstGeom prst="rect">
            <a:avLst/>
          </a:prstGeom>
          <a:noFill/>
          <a:ln>
            <a:noFill/>
          </a:ln>
        </p:spPr>
      </p:pic>
      <p:pic>
        <p:nvPicPr>
          <p:cNvPr id="3003" name="Google Shape;3003;p330"/>
          <p:cNvPicPr preferRelativeResize="0"/>
          <p:nvPr/>
        </p:nvPicPr>
        <p:blipFill rotWithShape="1">
          <a:blip r:embed="rId5">
            <a:alphaModFix/>
          </a:blip>
          <a:srcRect/>
          <a:stretch/>
        </p:blipFill>
        <p:spPr>
          <a:xfrm>
            <a:off x="1015832" y="1804243"/>
            <a:ext cx="1406136" cy="2223724"/>
          </a:xfrm>
          <a:prstGeom prst="rect">
            <a:avLst/>
          </a:prstGeom>
          <a:noFill/>
          <a:ln>
            <a:noFill/>
          </a:ln>
        </p:spPr>
      </p:pic>
      <p:pic>
        <p:nvPicPr>
          <p:cNvPr id="3004" name="Google Shape;3004;p330"/>
          <p:cNvPicPr preferRelativeResize="0"/>
          <p:nvPr/>
        </p:nvPicPr>
        <p:blipFill rotWithShape="1">
          <a:blip r:embed="rId6">
            <a:alphaModFix/>
          </a:blip>
          <a:srcRect/>
          <a:stretch/>
        </p:blipFill>
        <p:spPr>
          <a:xfrm>
            <a:off x="4803072" y="2322095"/>
            <a:ext cx="2539457" cy="2001687"/>
          </a:xfrm>
          <a:prstGeom prst="rect">
            <a:avLst/>
          </a:prstGeom>
          <a:noFill/>
          <a:ln>
            <a:noFill/>
          </a:ln>
        </p:spPr>
      </p:pic>
      <p:sp>
        <p:nvSpPr>
          <p:cNvPr id="3005" name="Google Shape;3005;p330"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27"/>
          <p:cNvPicPr preferRelativeResize="0"/>
          <p:nvPr/>
        </p:nvPicPr>
        <p:blipFill rotWithShape="1">
          <a:blip r:embed="rId3">
            <a:alphaModFix/>
          </a:blip>
          <a:srcRect/>
          <a:stretch/>
        </p:blipFill>
        <p:spPr>
          <a:xfrm>
            <a:off x="4737294" y="3048164"/>
            <a:ext cx="4283613" cy="3570458"/>
          </a:xfrm>
          <a:prstGeom prst="rect">
            <a:avLst/>
          </a:prstGeom>
          <a:noFill/>
          <a:ln>
            <a:noFill/>
          </a:ln>
        </p:spPr>
      </p:pic>
      <p:pic>
        <p:nvPicPr>
          <p:cNvPr id="446" name="Google Shape;446;p27"/>
          <p:cNvPicPr preferRelativeResize="0"/>
          <p:nvPr/>
        </p:nvPicPr>
        <p:blipFill rotWithShape="1">
          <a:blip r:embed="rId4">
            <a:alphaModFix/>
          </a:blip>
          <a:srcRect/>
          <a:stretch/>
        </p:blipFill>
        <p:spPr>
          <a:xfrm>
            <a:off x="123093" y="3048164"/>
            <a:ext cx="3903784" cy="3523956"/>
          </a:xfrm>
          <a:prstGeom prst="rect">
            <a:avLst/>
          </a:prstGeom>
          <a:noFill/>
          <a:ln>
            <a:noFill/>
          </a:ln>
        </p:spPr>
      </p:pic>
      <p:sp>
        <p:nvSpPr>
          <p:cNvPr id="447" name="Google Shape;447;p27"/>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Liquid water is more dense than solid water</a:t>
            </a:r>
            <a:endParaRPr/>
          </a:p>
        </p:txBody>
      </p:sp>
      <p:sp>
        <p:nvSpPr>
          <p:cNvPr id="448" name="Google Shape;448;p27"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3010"/>
        <p:cNvGrpSpPr/>
        <p:nvPr/>
      </p:nvGrpSpPr>
      <p:grpSpPr>
        <a:xfrm>
          <a:off x="0" y="0"/>
          <a:ext cx="0" cy="0"/>
          <a:chOff x="0" y="0"/>
          <a:chExt cx="0" cy="0"/>
        </a:xfrm>
      </p:grpSpPr>
      <p:sp>
        <p:nvSpPr>
          <p:cNvPr id="3011" name="Google Shape;3011;p23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12" name="Google Shape;3012;p23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3017"/>
        <p:cNvGrpSpPr/>
        <p:nvPr/>
      </p:nvGrpSpPr>
      <p:grpSpPr>
        <a:xfrm>
          <a:off x="0" y="0"/>
          <a:ext cx="0" cy="0"/>
          <a:chOff x="0" y="0"/>
          <a:chExt cx="0" cy="0"/>
        </a:xfrm>
      </p:grpSpPr>
      <p:pic>
        <p:nvPicPr>
          <p:cNvPr id="3018" name="Google Shape;3018;p232" descr="ocean3.jpg"/>
          <p:cNvPicPr preferRelativeResize="0">
            <a:picLocks noGrp="1"/>
          </p:cNvPicPr>
          <p:nvPr>
            <p:ph type="body" idx="1"/>
          </p:nvPr>
        </p:nvPicPr>
        <p:blipFill rotWithShape="1">
          <a:blip r:embed="rId3">
            <a:alphaModFix/>
          </a:blip>
          <a:srcRect l="-1828" r="-1828"/>
          <a:stretch/>
        </p:blipFill>
        <p:spPr>
          <a:xfrm>
            <a:off x="457200" y="836613"/>
            <a:ext cx="8229600" cy="5289550"/>
          </a:xfrm>
          <a:prstGeom prst="rect">
            <a:avLst/>
          </a:prstGeom>
          <a:noFill/>
          <a:ln w="9525" cap="flat" cmpd="sng">
            <a:solidFill>
              <a:schemeClr val="lt1"/>
            </a:solidFill>
            <a:prstDash val="solid"/>
            <a:round/>
            <a:headEnd type="none" w="sm" len="sm"/>
            <a:tailEnd type="none" w="sm" len="sm"/>
          </a:ln>
        </p:spPr>
      </p:pic>
      <p:sp>
        <p:nvSpPr>
          <p:cNvPr id="3019" name="Google Shape;3019;p23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20" name="Google Shape;3020;p232"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3025"/>
        <p:cNvGrpSpPr/>
        <p:nvPr/>
      </p:nvGrpSpPr>
      <p:grpSpPr>
        <a:xfrm>
          <a:off x="0" y="0"/>
          <a:ext cx="0" cy="0"/>
          <a:chOff x="0" y="0"/>
          <a:chExt cx="0" cy="0"/>
        </a:xfrm>
      </p:grpSpPr>
      <p:sp>
        <p:nvSpPr>
          <p:cNvPr id="3026" name="Google Shape;3026;p33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27" name="Google Shape;3027;p331"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028" name="Google Shape;3028;p331" descr="olossal Flood Created the Mediterranean Sea | Live Science"/>
          <p:cNvPicPr preferRelativeResize="0"/>
          <p:nvPr/>
        </p:nvPicPr>
        <p:blipFill rotWithShape="1">
          <a:blip r:embed="rId5">
            <a:alphaModFix/>
          </a:blip>
          <a:srcRect/>
          <a:stretch/>
        </p:blipFill>
        <p:spPr>
          <a:xfrm>
            <a:off x="735229" y="1195859"/>
            <a:ext cx="7669997" cy="5081373"/>
          </a:xfrm>
          <a:prstGeom prst="rect">
            <a:avLst/>
          </a:prstGeom>
          <a:noFill/>
          <a:ln>
            <a:noFill/>
          </a:ln>
        </p:spPr>
      </p:pic>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sp>
        <p:nvSpPr>
          <p:cNvPr id="3034" name="Google Shape;3034;p33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p333" descr="Questions"/>
          <p:cNvSpPr/>
          <p:nvPr/>
        </p:nvSpPr>
        <p:spPr>
          <a:xfrm>
            <a:off x="169818" y="100148"/>
            <a:ext cx="692330" cy="72281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1" name="Google Shape;3041;p333"/>
          <p:cNvSpPr txBox="1"/>
          <p:nvPr/>
        </p:nvSpPr>
        <p:spPr>
          <a:xfrm>
            <a:off x="1050899" y="418300"/>
            <a:ext cx="7635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4000" b="0" i="0" u="none" strike="noStrike" cap="none">
                <a:solidFill>
                  <a:srgbClr val="000000"/>
                </a:solidFill>
                <a:latin typeface="Calibri"/>
                <a:ea typeface="Calibri"/>
                <a:cs typeface="Calibri"/>
                <a:sym typeface="Calibri"/>
              </a:rPr>
              <a:t>What is an example of salt water you have seen?</a:t>
            </a:r>
            <a:endParaRPr sz="4000" b="0" i="0" u="none" strike="noStrike" cap="none">
              <a:solidFill>
                <a:srgbClr val="000000"/>
              </a:solidFill>
              <a:latin typeface="Arial"/>
              <a:ea typeface="Arial"/>
              <a:cs typeface="Arial"/>
              <a:sym typeface="Arial"/>
            </a:endParaRPr>
          </a:p>
        </p:txBody>
      </p:sp>
      <p:pic>
        <p:nvPicPr>
          <p:cNvPr id="3042" name="Google Shape;3042;p333"/>
          <p:cNvPicPr preferRelativeResize="0"/>
          <p:nvPr/>
        </p:nvPicPr>
        <p:blipFill rotWithShape="1">
          <a:blip r:embed="rId4">
            <a:alphaModFix/>
          </a:blip>
          <a:srcRect/>
          <a:stretch/>
        </p:blipFill>
        <p:spPr>
          <a:xfrm>
            <a:off x="1175606" y="1892579"/>
            <a:ext cx="6410850" cy="4199895"/>
          </a:xfrm>
          <a:prstGeom prst="rect">
            <a:avLst/>
          </a:prstGeom>
          <a:noFill/>
          <a:ln>
            <a:noFill/>
          </a:ln>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3047"/>
        <p:cNvGrpSpPr/>
        <p:nvPr/>
      </p:nvGrpSpPr>
      <p:grpSpPr>
        <a:xfrm>
          <a:off x="0" y="0"/>
          <a:ext cx="0" cy="0"/>
          <a:chOff x="0" y="0"/>
          <a:chExt cx="0" cy="0"/>
        </a:xfrm>
      </p:grpSpPr>
      <p:sp>
        <p:nvSpPr>
          <p:cNvPr id="3048" name="Google Shape;3048;p23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49" name="Google Shape;3049;p233"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pic>
        <p:nvPicPr>
          <p:cNvPr id="3055" name="Google Shape;3055;p234" descr="ponds.jpg"/>
          <p:cNvPicPr preferRelativeResize="0">
            <a:picLocks noGrp="1"/>
          </p:cNvPicPr>
          <p:nvPr>
            <p:ph type="body" idx="1"/>
          </p:nvPr>
        </p:nvPicPr>
        <p:blipFill rotWithShape="1">
          <a:blip r:embed="rId3">
            <a:alphaModFix/>
          </a:blip>
          <a:srcRect l="-35447" r="-35447"/>
          <a:stretch/>
        </p:blipFill>
        <p:spPr>
          <a:xfrm>
            <a:off x="457200" y="927100"/>
            <a:ext cx="8229600" cy="5199063"/>
          </a:xfrm>
          <a:prstGeom prst="rect">
            <a:avLst/>
          </a:prstGeom>
          <a:noFill/>
          <a:ln w="9525" cap="flat" cmpd="sng">
            <a:solidFill>
              <a:schemeClr val="lt1"/>
            </a:solidFill>
            <a:prstDash val="solid"/>
            <a:round/>
            <a:headEnd type="none" w="sm" len="sm"/>
            <a:tailEnd type="none" w="sm" len="sm"/>
          </a:ln>
        </p:spPr>
      </p:pic>
      <p:sp>
        <p:nvSpPr>
          <p:cNvPr id="3056" name="Google Shape;3056;p23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7" name="Google Shape;3057;p23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Shape 3062"/>
        <p:cNvGrpSpPr/>
        <p:nvPr/>
      </p:nvGrpSpPr>
      <p:grpSpPr>
        <a:xfrm>
          <a:off x="0" y="0"/>
          <a:ext cx="0" cy="0"/>
          <a:chOff x="0" y="0"/>
          <a:chExt cx="0" cy="0"/>
        </a:xfrm>
      </p:grpSpPr>
      <p:pic>
        <p:nvPicPr>
          <p:cNvPr id="3063" name="Google Shape;3063;p235"/>
          <p:cNvPicPr preferRelativeResize="0"/>
          <p:nvPr/>
        </p:nvPicPr>
        <p:blipFill rotWithShape="1">
          <a:blip r:embed="rId3">
            <a:alphaModFix/>
          </a:blip>
          <a:srcRect/>
          <a:stretch/>
        </p:blipFill>
        <p:spPr>
          <a:xfrm>
            <a:off x="956603" y="863599"/>
            <a:ext cx="7455877" cy="5720081"/>
          </a:xfrm>
          <a:prstGeom prst="rect">
            <a:avLst/>
          </a:prstGeom>
          <a:noFill/>
          <a:ln>
            <a:noFill/>
          </a:ln>
        </p:spPr>
      </p:pic>
      <p:sp>
        <p:nvSpPr>
          <p:cNvPr id="3064" name="Google Shape;3064;p23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65" name="Google Shape;3065;p235"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Shape 3070"/>
        <p:cNvGrpSpPr/>
        <p:nvPr/>
      </p:nvGrpSpPr>
      <p:grpSpPr>
        <a:xfrm>
          <a:off x="0" y="0"/>
          <a:ext cx="0" cy="0"/>
          <a:chOff x="0" y="0"/>
          <a:chExt cx="0" cy="0"/>
        </a:xfrm>
      </p:grpSpPr>
      <p:sp>
        <p:nvSpPr>
          <p:cNvPr id="3071" name="Google Shape;3071;p23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pic>
        <p:nvPicPr>
          <p:cNvPr id="3077" name="Google Shape;3077;p334"/>
          <p:cNvPicPr preferRelativeResize="0"/>
          <p:nvPr/>
        </p:nvPicPr>
        <p:blipFill rotWithShape="1">
          <a:blip r:embed="rId3">
            <a:alphaModFix/>
          </a:blip>
          <a:srcRect/>
          <a:stretch/>
        </p:blipFill>
        <p:spPr>
          <a:xfrm>
            <a:off x="1182578" y="1946366"/>
            <a:ext cx="6936377" cy="4637314"/>
          </a:xfrm>
          <a:prstGeom prst="rect">
            <a:avLst/>
          </a:prstGeom>
          <a:noFill/>
          <a:ln>
            <a:noFill/>
          </a:ln>
        </p:spPr>
      </p:pic>
      <p:sp>
        <p:nvSpPr>
          <p:cNvPr id="3078" name="Google Shape;3078;p334" descr="Questions"/>
          <p:cNvSpPr/>
          <p:nvPr/>
        </p:nvSpPr>
        <p:spPr>
          <a:xfrm>
            <a:off x="169818" y="100148"/>
            <a:ext cx="692330" cy="72281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9" name="Google Shape;3079;p334"/>
          <p:cNvSpPr txBox="1"/>
          <p:nvPr/>
        </p:nvSpPr>
        <p:spPr>
          <a:xfrm>
            <a:off x="970924" y="431650"/>
            <a:ext cx="7738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4000" b="0" i="0" u="none" strike="noStrike" cap="none">
                <a:solidFill>
                  <a:srgbClr val="000000"/>
                </a:solidFill>
                <a:latin typeface="Calibri"/>
                <a:ea typeface="Calibri"/>
                <a:cs typeface="Calibri"/>
                <a:sym typeface="Calibri"/>
              </a:rPr>
              <a:t>Why isn’t this lake considered salt water?</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3"/>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 around us?</a:t>
            </a:r>
            <a:endParaRPr sz="1400" b="0" i="0" u="none" strike="noStrike" cap="none">
              <a:solidFill>
                <a:srgbClr val="000000"/>
              </a:solidFill>
              <a:latin typeface="Arial"/>
              <a:ea typeface="Arial"/>
              <a:cs typeface="Arial"/>
              <a:sym typeface="Arial"/>
            </a:endParaRPr>
          </a:p>
        </p:txBody>
      </p:sp>
      <p:pic>
        <p:nvPicPr>
          <p:cNvPr id="205" name="Google Shape;205;p3"/>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206" name="Google Shape;206;p3"/>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Shape 3084"/>
        <p:cNvGrpSpPr/>
        <p:nvPr/>
      </p:nvGrpSpPr>
      <p:grpSpPr>
        <a:xfrm>
          <a:off x="0" y="0"/>
          <a:ext cx="0" cy="0"/>
          <a:chOff x="0" y="0"/>
          <a:chExt cx="0" cy="0"/>
        </a:xfrm>
      </p:grpSpPr>
      <p:sp>
        <p:nvSpPr>
          <p:cNvPr id="3085" name="Google Shape;3085;p238"/>
          <p:cNvSpPr txBox="1">
            <a:spLocks noGrp="1"/>
          </p:cNvSpPr>
          <p:nvPr>
            <p:ph type="title"/>
          </p:nvPr>
        </p:nvSpPr>
        <p:spPr>
          <a:xfrm>
            <a:off x="457200" y="276977"/>
            <a:ext cx="8229600" cy="1108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salt water?</a:t>
            </a:r>
            <a:endParaRPr/>
          </a:p>
        </p:txBody>
      </p:sp>
      <p:pic>
        <p:nvPicPr>
          <p:cNvPr id="3086" name="Google Shape;3086;p238" descr="ocean1.jpg"/>
          <p:cNvPicPr preferRelativeResize="0">
            <a:picLocks noGrp="1"/>
          </p:cNvPicPr>
          <p:nvPr>
            <p:ph type="body" idx="1"/>
          </p:nvPr>
        </p:nvPicPr>
        <p:blipFill rotWithShape="1">
          <a:blip r:embed="rId3">
            <a:alphaModFix/>
          </a:blip>
          <a:srcRect l="-10572" r="-10572"/>
          <a:stretch/>
        </p:blipFill>
        <p:spPr>
          <a:xfrm>
            <a:off x="138523" y="1554542"/>
            <a:ext cx="8867100" cy="4876500"/>
          </a:xfrm>
          <a:prstGeom prst="rect">
            <a:avLst/>
          </a:prstGeom>
          <a:noFill/>
          <a:ln w="9525" cap="flat" cmpd="sng">
            <a:solidFill>
              <a:schemeClr val="lt1"/>
            </a:solidFill>
            <a:prstDash val="solid"/>
            <a:round/>
            <a:headEnd type="none" w="sm" len="sm"/>
            <a:tailEnd type="none" w="sm" len="sm"/>
          </a:ln>
        </p:spPr>
      </p:pic>
      <p:sp>
        <p:nvSpPr>
          <p:cNvPr id="3087" name="Google Shape;3087;p23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Shape 3092"/>
        <p:cNvGrpSpPr/>
        <p:nvPr/>
      </p:nvGrpSpPr>
      <p:grpSpPr>
        <a:xfrm>
          <a:off x="0" y="0"/>
          <a:ext cx="0" cy="0"/>
          <a:chOff x="0" y="0"/>
          <a:chExt cx="0" cy="0"/>
        </a:xfrm>
      </p:grpSpPr>
      <p:pic>
        <p:nvPicPr>
          <p:cNvPr id="3093" name="Google Shape;3093;p239"/>
          <p:cNvPicPr preferRelativeResize="0"/>
          <p:nvPr/>
        </p:nvPicPr>
        <p:blipFill rotWithShape="1">
          <a:blip r:embed="rId3">
            <a:alphaModFix/>
          </a:blip>
          <a:srcRect/>
          <a:stretch/>
        </p:blipFill>
        <p:spPr>
          <a:xfrm>
            <a:off x="98474" y="2402839"/>
            <a:ext cx="4234375" cy="2802206"/>
          </a:xfrm>
          <a:prstGeom prst="rect">
            <a:avLst/>
          </a:prstGeom>
          <a:noFill/>
          <a:ln>
            <a:noFill/>
          </a:ln>
        </p:spPr>
      </p:pic>
      <p:pic>
        <p:nvPicPr>
          <p:cNvPr id="3094" name="Google Shape;3094;p239"/>
          <p:cNvPicPr preferRelativeResize="0"/>
          <p:nvPr/>
        </p:nvPicPr>
        <p:blipFill rotWithShape="1">
          <a:blip r:embed="rId4">
            <a:alphaModFix/>
          </a:blip>
          <a:srcRect l="34176" t="20644" r="35758" b="34666"/>
          <a:stretch/>
        </p:blipFill>
        <p:spPr>
          <a:xfrm>
            <a:off x="4332849" y="2574388"/>
            <a:ext cx="3488788" cy="2419644"/>
          </a:xfrm>
          <a:prstGeom prst="rect">
            <a:avLst/>
          </a:prstGeom>
          <a:noFill/>
          <a:ln>
            <a:noFill/>
          </a:ln>
        </p:spPr>
      </p:pic>
      <p:sp>
        <p:nvSpPr>
          <p:cNvPr id="3095" name="Google Shape;3095;p239"/>
          <p:cNvSpPr txBox="1"/>
          <p:nvPr/>
        </p:nvSpPr>
        <p:spPr>
          <a:xfrm>
            <a:off x="456355" y="727928"/>
            <a:ext cx="8229600" cy="1889442"/>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are the most abundant salt elements in the ocean?</a:t>
            </a:r>
            <a:endParaRPr sz="1400" b="0" i="0" u="none" strike="noStrike" cap="none">
              <a:solidFill>
                <a:srgbClr val="000000"/>
              </a:solidFill>
              <a:latin typeface="Arial"/>
              <a:ea typeface="Arial"/>
              <a:cs typeface="Arial"/>
              <a:sym typeface="Arial"/>
            </a:endParaRPr>
          </a:p>
        </p:txBody>
      </p:sp>
      <p:pic>
        <p:nvPicPr>
          <p:cNvPr id="3096" name="Google Shape;3096;p239"/>
          <p:cNvPicPr preferRelativeResize="0"/>
          <p:nvPr/>
        </p:nvPicPr>
        <p:blipFill rotWithShape="1">
          <a:blip r:embed="rId3">
            <a:alphaModFix/>
          </a:blip>
          <a:srcRect l="68162" t="19441" r="26855" b="33821"/>
          <a:stretch/>
        </p:blipFill>
        <p:spPr>
          <a:xfrm rot="-5400000">
            <a:off x="1876584" y="3668094"/>
            <a:ext cx="353493" cy="1309680"/>
          </a:xfrm>
          <a:prstGeom prst="rect">
            <a:avLst/>
          </a:prstGeom>
          <a:noFill/>
          <a:ln>
            <a:noFill/>
          </a:ln>
        </p:spPr>
      </p:pic>
      <p:sp>
        <p:nvSpPr>
          <p:cNvPr id="3097" name="Google Shape;3097;p239"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3102"/>
        <p:cNvGrpSpPr/>
        <p:nvPr/>
      </p:nvGrpSpPr>
      <p:grpSpPr>
        <a:xfrm>
          <a:off x="0" y="0"/>
          <a:ext cx="0" cy="0"/>
          <a:chOff x="0" y="0"/>
          <a:chExt cx="0" cy="0"/>
        </a:xfrm>
      </p:grpSpPr>
      <p:pic>
        <p:nvPicPr>
          <p:cNvPr id="3103" name="Google Shape;3103;p240"/>
          <p:cNvPicPr preferRelativeResize="0"/>
          <p:nvPr/>
        </p:nvPicPr>
        <p:blipFill rotWithShape="1">
          <a:blip r:embed="rId3">
            <a:alphaModFix/>
          </a:blip>
          <a:srcRect/>
          <a:stretch/>
        </p:blipFill>
        <p:spPr>
          <a:xfrm>
            <a:off x="4937802" y="4827930"/>
            <a:ext cx="3034137" cy="2001687"/>
          </a:xfrm>
          <a:prstGeom prst="rect">
            <a:avLst/>
          </a:prstGeom>
          <a:noFill/>
          <a:ln>
            <a:noFill/>
          </a:ln>
        </p:spPr>
      </p:pic>
      <p:sp>
        <p:nvSpPr>
          <p:cNvPr id="3104" name="Google Shape;3104;p240"/>
          <p:cNvSpPr txBox="1"/>
          <p:nvPr/>
        </p:nvSpPr>
        <p:spPr>
          <a:xfrm>
            <a:off x="362755" y="140695"/>
            <a:ext cx="86937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Why is salt water important to the natural environment?</a:t>
            </a:r>
            <a:endParaRPr sz="1400" b="0" i="0" u="none" strike="noStrike" cap="none">
              <a:solidFill>
                <a:srgbClr val="000000"/>
              </a:solidFill>
              <a:latin typeface="Arial"/>
              <a:ea typeface="Arial"/>
              <a:cs typeface="Arial"/>
              <a:sym typeface="Arial"/>
            </a:endParaRPr>
          </a:p>
        </p:txBody>
      </p:sp>
      <p:sp>
        <p:nvSpPr>
          <p:cNvPr id="3105" name="Google Shape;3105;p240"/>
          <p:cNvSpPr txBox="1"/>
          <p:nvPr/>
        </p:nvSpPr>
        <p:spPr>
          <a:xfrm>
            <a:off x="6072801" y="4741333"/>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Tuna</a:t>
            </a:r>
            <a:endParaRPr sz="1400" b="0" i="0" u="none" strike="noStrike" cap="none">
              <a:solidFill>
                <a:srgbClr val="000000"/>
              </a:solidFill>
              <a:latin typeface="Arial"/>
              <a:ea typeface="Arial"/>
              <a:cs typeface="Arial"/>
              <a:sym typeface="Arial"/>
            </a:endParaRPr>
          </a:p>
        </p:txBody>
      </p:sp>
      <p:pic>
        <p:nvPicPr>
          <p:cNvPr id="3106" name="Google Shape;3106;p240"/>
          <p:cNvPicPr preferRelativeResize="0"/>
          <p:nvPr/>
        </p:nvPicPr>
        <p:blipFill rotWithShape="1">
          <a:blip r:embed="rId4">
            <a:alphaModFix/>
          </a:blip>
          <a:srcRect/>
          <a:stretch/>
        </p:blipFill>
        <p:spPr>
          <a:xfrm>
            <a:off x="558437" y="5200180"/>
            <a:ext cx="2320927" cy="1333299"/>
          </a:xfrm>
          <a:prstGeom prst="rect">
            <a:avLst/>
          </a:prstGeom>
          <a:noFill/>
          <a:ln>
            <a:noFill/>
          </a:ln>
        </p:spPr>
      </p:pic>
      <p:sp>
        <p:nvSpPr>
          <p:cNvPr id="3107" name="Google Shape;3107;p240"/>
          <p:cNvSpPr txBox="1"/>
          <p:nvPr/>
        </p:nvSpPr>
        <p:spPr>
          <a:xfrm>
            <a:off x="735230" y="4556257"/>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Whale</a:t>
            </a:r>
            <a:endParaRPr sz="1400" b="0" i="0" u="none" strike="noStrike" cap="none">
              <a:solidFill>
                <a:srgbClr val="000000"/>
              </a:solidFill>
              <a:latin typeface="Arial"/>
              <a:ea typeface="Arial"/>
              <a:cs typeface="Arial"/>
              <a:sym typeface="Arial"/>
            </a:endParaRPr>
          </a:p>
        </p:txBody>
      </p:sp>
      <p:pic>
        <p:nvPicPr>
          <p:cNvPr id="3108" name="Google Shape;3108;p240"/>
          <p:cNvPicPr preferRelativeResize="0"/>
          <p:nvPr/>
        </p:nvPicPr>
        <p:blipFill rotWithShape="1">
          <a:blip r:embed="rId5">
            <a:alphaModFix/>
          </a:blip>
          <a:srcRect/>
          <a:stretch/>
        </p:blipFill>
        <p:spPr>
          <a:xfrm>
            <a:off x="1473228" y="2046976"/>
            <a:ext cx="1406136" cy="2223724"/>
          </a:xfrm>
          <a:prstGeom prst="rect">
            <a:avLst/>
          </a:prstGeom>
          <a:noFill/>
          <a:ln>
            <a:noFill/>
          </a:ln>
        </p:spPr>
      </p:pic>
      <p:sp>
        <p:nvSpPr>
          <p:cNvPr id="3109" name="Google Shape;3109;p240"/>
          <p:cNvSpPr txBox="1"/>
          <p:nvPr/>
        </p:nvSpPr>
        <p:spPr>
          <a:xfrm>
            <a:off x="148502" y="1763655"/>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Sea Kelp</a:t>
            </a:r>
            <a:endParaRPr sz="1400" b="0" i="0" u="none" strike="noStrike" cap="none">
              <a:solidFill>
                <a:srgbClr val="000000"/>
              </a:solidFill>
              <a:latin typeface="Arial"/>
              <a:ea typeface="Arial"/>
              <a:cs typeface="Arial"/>
              <a:sym typeface="Arial"/>
            </a:endParaRPr>
          </a:p>
        </p:txBody>
      </p:sp>
      <p:pic>
        <p:nvPicPr>
          <p:cNvPr id="3110" name="Google Shape;3110;p240"/>
          <p:cNvPicPr preferRelativeResize="0"/>
          <p:nvPr/>
        </p:nvPicPr>
        <p:blipFill rotWithShape="1">
          <a:blip r:embed="rId6">
            <a:alphaModFix/>
          </a:blip>
          <a:srcRect/>
          <a:stretch/>
        </p:blipFill>
        <p:spPr>
          <a:xfrm>
            <a:off x="4803072" y="2322095"/>
            <a:ext cx="2539457" cy="2001687"/>
          </a:xfrm>
          <a:prstGeom prst="rect">
            <a:avLst/>
          </a:prstGeom>
          <a:noFill/>
          <a:ln>
            <a:noFill/>
          </a:ln>
        </p:spPr>
      </p:pic>
      <p:sp>
        <p:nvSpPr>
          <p:cNvPr id="3111" name="Google Shape;3111;p240"/>
          <p:cNvSpPr txBox="1"/>
          <p:nvPr/>
        </p:nvSpPr>
        <p:spPr>
          <a:xfrm>
            <a:off x="6937861" y="1855057"/>
            <a:ext cx="17210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Blue Crab</a:t>
            </a:r>
            <a:endParaRPr sz="1400" b="0" i="0" u="none" strike="noStrike" cap="none">
              <a:solidFill>
                <a:srgbClr val="000000"/>
              </a:solidFill>
              <a:latin typeface="Arial"/>
              <a:ea typeface="Arial"/>
              <a:cs typeface="Arial"/>
              <a:sym typeface="Arial"/>
            </a:endParaRPr>
          </a:p>
        </p:txBody>
      </p:sp>
      <p:sp>
        <p:nvSpPr>
          <p:cNvPr id="3112" name="Google Shape;3112;p240"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3117"/>
        <p:cNvGrpSpPr/>
        <p:nvPr/>
      </p:nvGrpSpPr>
      <p:grpSpPr>
        <a:xfrm>
          <a:off x="0" y="0"/>
          <a:ext cx="0" cy="0"/>
          <a:chOff x="0" y="0"/>
          <a:chExt cx="0" cy="0"/>
        </a:xfrm>
      </p:grpSpPr>
      <p:sp>
        <p:nvSpPr>
          <p:cNvPr id="3118" name="Google Shape;3118;p241"/>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119" name="Google Shape;3119;p241"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3124"/>
        <p:cNvGrpSpPr/>
        <p:nvPr/>
      </p:nvGrpSpPr>
      <p:grpSpPr>
        <a:xfrm>
          <a:off x="0" y="0"/>
          <a:ext cx="0" cy="0"/>
          <a:chOff x="0" y="0"/>
          <a:chExt cx="0" cy="0"/>
        </a:xfrm>
      </p:grpSpPr>
      <p:sp>
        <p:nvSpPr>
          <p:cNvPr id="3125" name="Google Shape;3125;p242"/>
          <p:cNvSpPr txBox="1">
            <a:spLocks noGrp="1"/>
          </p:cNvSpPr>
          <p:nvPr>
            <p:ph type="title"/>
          </p:nvPr>
        </p:nvSpPr>
        <p:spPr>
          <a:xfrm>
            <a:off x="457200" y="106998"/>
            <a:ext cx="8229600" cy="188944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Salt Water</a:t>
            </a:r>
            <a:r>
              <a:rPr lang="en-US"/>
              <a:t>: water that has a very large amount of salt in it</a:t>
            </a:r>
            <a:endParaRPr/>
          </a:p>
        </p:txBody>
      </p:sp>
      <p:pic>
        <p:nvPicPr>
          <p:cNvPr id="3126" name="Google Shape;3126;p242" descr="ocean1.jpg"/>
          <p:cNvPicPr preferRelativeResize="0">
            <a:picLocks noGrp="1"/>
          </p:cNvPicPr>
          <p:nvPr>
            <p:ph type="body" idx="1"/>
          </p:nvPr>
        </p:nvPicPr>
        <p:blipFill rotWithShape="1">
          <a:blip r:embed="rId3">
            <a:alphaModFix/>
          </a:blip>
          <a:srcRect l="-10572" r="-10572"/>
          <a:stretch/>
        </p:blipFill>
        <p:spPr>
          <a:xfrm>
            <a:off x="138523" y="1844040"/>
            <a:ext cx="8866954" cy="4876483"/>
          </a:xfrm>
          <a:prstGeom prst="rect">
            <a:avLst/>
          </a:prstGeom>
          <a:noFill/>
          <a:ln w="9525" cap="flat" cmpd="sng">
            <a:solidFill>
              <a:schemeClr val="lt1"/>
            </a:solidFill>
            <a:prstDash val="solid"/>
            <a:round/>
            <a:headEnd type="none" w="sm" len="sm"/>
            <a:tailEnd type="none" w="sm" len="sm"/>
          </a:ln>
        </p:spPr>
      </p:pic>
      <p:sp>
        <p:nvSpPr>
          <p:cNvPr id="3127" name="Google Shape;3127;p242"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3132"/>
        <p:cNvGrpSpPr/>
        <p:nvPr/>
      </p:nvGrpSpPr>
      <p:grpSpPr>
        <a:xfrm>
          <a:off x="0" y="0"/>
          <a:ext cx="0" cy="0"/>
          <a:chOff x="0" y="0"/>
          <a:chExt cx="0" cy="0"/>
        </a:xfrm>
      </p:grpSpPr>
      <p:sp>
        <p:nvSpPr>
          <p:cNvPr id="3133" name="Google Shape;3133;p243"/>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3134" name="Google Shape;3134;p243"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p243"/>
          <p:cNvSpPr txBox="1"/>
          <p:nvPr/>
        </p:nvSpPr>
        <p:spPr>
          <a:xfrm>
            <a:off x="2656703" y="1544594"/>
            <a:ext cx="526397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sng" strike="noStrike" cap="none">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Deep Sea Exploration</a:t>
            </a:r>
            <a:endParaRPr sz="2800" b="0" i="0" u="none" strike="noStrike" cap="none">
              <a:solidFill>
                <a:srgbClr val="000000"/>
              </a:solidFill>
              <a:latin typeface="Calibri"/>
              <a:ea typeface="Calibri"/>
              <a:cs typeface="Calibri"/>
              <a:sym typeface="Calibri"/>
            </a:endParaRPr>
          </a:p>
        </p:txBody>
      </p:sp>
      <p:sp>
        <p:nvSpPr>
          <p:cNvPr id="3136" name="Google Shape;3136;p243"/>
          <p:cNvSpPr txBox="1"/>
          <p:nvPr/>
        </p:nvSpPr>
        <p:spPr>
          <a:xfrm>
            <a:off x="779597" y="2284200"/>
            <a:ext cx="728936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Calibri"/>
                <a:ea typeface="Calibri"/>
                <a:cs typeface="Calibri"/>
                <a:sym typeface="Calibri"/>
              </a:rPr>
              <a:t>In this simulation, students can choose between four videos that they can explore. Each video is from a different ocean in the world, and the students can have a 360 view of the environment. During the simulation, students should take notice of the plants, animals and even divers, and reflect on what they notice. Did they see some of the wildlife they learned about? How is it different or similar from wildlife near them? Why is it important to keep the oceans healthy? </a:t>
            </a:r>
            <a:endParaRPr sz="1400" b="0" i="0" u="none" strike="noStrike" cap="none">
              <a:solidFill>
                <a:srgbClr val="000000"/>
              </a:solidFill>
              <a:latin typeface="Arial"/>
              <a:ea typeface="Arial"/>
              <a:cs typeface="Arial"/>
              <a:sym typeface="Arial"/>
            </a:endParaRPr>
          </a:p>
        </p:txBody>
      </p:sp>
      <p:pic>
        <p:nvPicPr>
          <p:cNvPr id="3137" name="Google Shape;3137;p243"/>
          <p:cNvPicPr preferRelativeResize="0"/>
          <p:nvPr/>
        </p:nvPicPr>
        <p:blipFill rotWithShape="1">
          <a:blip r:embed="rId5">
            <a:alphaModFix/>
          </a:blip>
          <a:srcRect/>
          <a:stretch/>
        </p:blipFill>
        <p:spPr>
          <a:xfrm>
            <a:off x="1618735" y="4105127"/>
            <a:ext cx="5511114" cy="2439921"/>
          </a:xfrm>
          <a:prstGeom prst="rect">
            <a:avLst/>
          </a:prstGeom>
          <a:noFill/>
          <a:ln>
            <a:noFill/>
          </a:ln>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Shape 3142"/>
        <p:cNvGrpSpPr/>
        <p:nvPr/>
      </p:nvGrpSpPr>
      <p:grpSpPr>
        <a:xfrm>
          <a:off x="0" y="0"/>
          <a:ext cx="0" cy="0"/>
          <a:chOff x="0" y="0"/>
          <a:chExt cx="0" cy="0"/>
        </a:xfrm>
      </p:grpSpPr>
      <p:sp>
        <p:nvSpPr>
          <p:cNvPr id="3143" name="Google Shape;3143;p24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4" name="Google Shape;3144;p244"/>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3145" name="Google Shape;3145;p244"/>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3146" name="Google Shape;3146;p244"/>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Shape 3151"/>
        <p:cNvGrpSpPr/>
        <p:nvPr/>
      </p:nvGrpSpPr>
      <p:grpSpPr>
        <a:xfrm>
          <a:off x="0" y="0"/>
          <a:ext cx="0" cy="0"/>
          <a:chOff x="0" y="0"/>
          <a:chExt cx="0" cy="0"/>
        </a:xfrm>
      </p:grpSpPr>
      <p:pic>
        <p:nvPicPr>
          <p:cNvPr id="3152" name="Google Shape;3152;p245"/>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3166"/>
        <p:cNvGrpSpPr/>
        <p:nvPr/>
      </p:nvGrpSpPr>
      <p:grpSpPr>
        <a:xfrm>
          <a:off x="0" y="0"/>
          <a:ext cx="0" cy="0"/>
          <a:chOff x="0" y="0"/>
          <a:chExt cx="0" cy="0"/>
        </a:xfrm>
      </p:grpSpPr>
      <p:grpSp>
        <p:nvGrpSpPr>
          <p:cNvPr id="3167" name="Google Shape;3167;p247"/>
          <p:cNvGrpSpPr/>
          <p:nvPr/>
        </p:nvGrpSpPr>
        <p:grpSpPr>
          <a:xfrm>
            <a:off x="1505008" y="297180"/>
            <a:ext cx="5828913" cy="6262953"/>
            <a:chOff x="814636" y="0"/>
            <a:chExt cx="5828913" cy="6262953"/>
          </a:xfrm>
        </p:grpSpPr>
        <p:sp>
          <p:nvSpPr>
            <p:cNvPr id="3168" name="Google Shape;3168;p247"/>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9" name="Google Shape;3169;p247"/>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3170" name="Google Shape;3170;p247"/>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1" name="Google Shape;3171;p247"/>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2" name="Google Shape;3172;p247"/>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3173" name="Google Shape;3173;p247"/>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4" name="Google Shape;3174;p247"/>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5" name="Google Shape;3175;p247"/>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3176" name="Google Shape;3176;p247"/>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7" name="Google Shape;3177;p247"/>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8" name="Google Shape;3178;p247"/>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3179" name="Google Shape;3179;p247"/>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0" name="Google Shape;3180;p247"/>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1" name="Google Shape;3181;p247"/>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3182" name="Google Shape;3182;p247"/>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3" name="Google Shape;3183;p247"/>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4" name="Google Shape;3184;p247"/>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3185" name="Google Shape;3185;p247"/>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186" name="Google Shape;3186;p247"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3187" name="Google Shape;3187;p247"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3188" name="Google Shape;3188;p247"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3189" name="Google Shape;3189;p247"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3190" name="Google Shape;3190;p24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1" name="Google Shape;3191;p24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8"/>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What is the definition of water?</a:t>
            </a:r>
            <a:endParaRPr/>
          </a:p>
        </p:txBody>
      </p:sp>
      <p:sp>
        <p:nvSpPr>
          <p:cNvPr id="461" name="Google Shape;461;p78" descr="Questions"/>
          <p:cNvSpPr/>
          <p:nvPr/>
        </p:nvSpPr>
        <p:spPr>
          <a:xfrm>
            <a:off x="0" y="8135"/>
            <a:ext cx="797960" cy="72709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p78" descr="Molecule.jpg"/>
          <p:cNvPicPr preferRelativeResize="0">
            <a:picLocks noGrp="1"/>
          </p:cNvPicPr>
          <p:nvPr>
            <p:ph type="body" idx="1"/>
          </p:nvPr>
        </p:nvPicPr>
        <p:blipFill rotWithShape="1">
          <a:blip r:embed="rId4">
            <a:alphaModFix/>
          </a:blip>
          <a:srcRect l="-40777" r="-40777"/>
          <a:stretch/>
        </p:blipFill>
        <p:spPr>
          <a:xfrm>
            <a:off x="292308" y="2184816"/>
            <a:ext cx="8229600" cy="4526100"/>
          </a:xfrm>
          <a:prstGeom prst="rect">
            <a:avLst/>
          </a:prstGeom>
          <a:noFill/>
          <a:ln w="9525" cap="flat" cmpd="sng">
            <a:solidFill>
              <a:schemeClr val="lt1"/>
            </a:solidFill>
            <a:prstDash val="solid"/>
            <a:round/>
            <a:headEnd type="none" w="sm" len="sm"/>
            <a:tailEnd type="none" w="sm" len="sm"/>
          </a:ln>
        </p:spPr>
      </p:pic>
      <p:sp>
        <p:nvSpPr>
          <p:cNvPr id="463" name="Google Shape;463;p78"/>
          <p:cNvSpPr txBox="1"/>
          <p:nvPr/>
        </p:nvSpPr>
        <p:spPr>
          <a:xfrm>
            <a:off x="5011524" y="2105050"/>
            <a:ext cx="1047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464" name="Google Shape;464;p78"/>
          <p:cNvSpPr txBox="1"/>
          <p:nvPr/>
        </p:nvSpPr>
        <p:spPr>
          <a:xfrm>
            <a:off x="6202867" y="4432225"/>
            <a:ext cx="945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465" name="Google Shape;465;p78"/>
          <p:cNvSpPr txBox="1"/>
          <p:nvPr/>
        </p:nvSpPr>
        <p:spPr>
          <a:xfrm>
            <a:off x="3603134" y="4753488"/>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Shape 3196"/>
        <p:cNvGrpSpPr/>
        <p:nvPr/>
      </p:nvGrpSpPr>
      <p:grpSpPr>
        <a:xfrm>
          <a:off x="0" y="0"/>
          <a:ext cx="0" cy="0"/>
          <a:chOff x="0" y="0"/>
          <a:chExt cx="0" cy="0"/>
        </a:xfrm>
      </p:grpSpPr>
      <p:pic>
        <p:nvPicPr>
          <p:cNvPr id="3197" name="Google Shape;3197;p248" descr="earth.jpg"/>
          <p:cNvPicPr preferRelativeResize="0">
            <a:picLocks noGrp="1"/>
          </p:cNvPicPr>
          <p:nvPr>
            <p:ph type="body" idx="1"/>
          </p:nvPr>
        </p:nvPicPr>
        <p:blipFill rotWithShape="1">
          <a:blip r:embed="rId3">
            <a:alphaModFix/>
          </a:blip>
          <a:srcRect l="-14891" r="-14891"/>
          <a:stretch/>
        </p:blipFill>
        <p:spPr>
          <a:xfrm>
            <a:off x="0" y="1183391"/>
            <a:ext cx="9426213" cy="5184054"/>
          </a:xfrm>
          <a:prstGeom prst="rect">
            <a:avLst/>
          </a:prstGeom>
          <a:noFill/>
          <a:ln w="9525" cap="flat" cmpd="sng">
            <a:solidFill>
              <a:schemeClr val="lt1"/>
            </a:solidFill>
            <a:prstDash val="solid"/>
            <a:round/>
            <a:headEnd type="none" w="sm" len="sm"/>
            <a:tailEnd type="none" w="sm" len="sm"/>
          </a:ln>
        </p:spPr>
      </p:pic>
      <p:sp>
        <p:nvSpPr>
          <p:cNvPr id="3198" name="Google Shape;3198;p24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9" name="Google Shape;3199;p24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Shape 3204"/>
        <p:cNvGrpSpPr/>
        <p:nvPr/>
      </p:nvGrpSpPr>
      <p:grpSpPr>
        <a:xfrm>
          <a:off x="0" y="0"/>
          <a:ext cx="0" cy="0"/>
          <a:chOff x="0" y="0"/>
          <a:chExt cx="0" cy="0"/>
        </a:xfrm>
      </p:grpSpPr>
      <p:sp>
        <p:nvSpPr>
          <p:cNvPr id="3205" name="Google Shape;3205;p249"/>
          <p:cNvSpPr txBox="1">
            <a:spLocks noGrp="1"/>
          </p:cNvSpPr>
          <p:nvPr>
            <p:ph type="title"/>
          </p:nvPr>
        </p:nvSpPr>
        <p:spPr>
          <a:xfrm>
            <a:off x="457168" y="6127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5400"/>
              <a:buFont typeface="Calibri"/>
              <a:buNone/>
            </a:pPr>
            <a:r>
              <a:rPr lang="en-US" sz="5400"/>
              <a:t>Fresh Water</a:t>
            </a:r>
            <a:endParaRPr/>
          </a:p>
        </p:txBody>
      </p:sp>
      <p:pic>
        <p:nvPicPr>
          <p:cNvPr id="3206" name="Google Shape;3206;p249" descr="lake.jpg"/>
          <p:cNvPicPr preferRelativeResize="0">
            <a:picLocks noGrp="1"/>
          </p:cNvPicPr>
          <p:nvPr>
            <p:ph type="body" idx="1"/>
          </p:nvPr>
        </p:nvPicPr>
        <p:blipFill rotWithShape="1">
          <a:blip r:embed="rId3">
            <a:alphaModFix/>
          </a:blip>
          <a:srcRect l="-10344" r="-10345"/>
          <a:stretch/>
        </p:blipFill>
        <p:spPr>
          <a:xfrm>
            <a:off x="-64" y="1676400"/>
            <a:ext cx="9144064" cy="5028883"/>
          </a:xfrm>
          <a:prstGeom prst="rect">
            <a:avLst/>
          </a:prstGeom>
          <a:noFill/>
          <a:ln w="9525" cap="flat" cmpd="sng">
            <a:solidFill>
              <a:schemeClr val="lt1"/>
            </a:solidFill>
            <a:prstDash val="solid"/>
            <a:round/>
            <a:headEnd type="none" w="sm" len="sm"/>
            <a:tailEnd type="none" w="sm" len="sm"/>
          </a:ln>
        </p:spPr>
      </p:pic>
      <p:sp>
        <p:nvSpPr>
          <p:cNvPr id="3207" name="Google Shape;3207;p24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08" name="Google Shape;3208;p24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Shape 3213"/>
        <p:cNvGrpSpPr/>
        <p:nvPr/>
      </p:nvGrpSpPr>
      <p:grpSpPr>
        <a:xfrm>
          <a:off x="0" y="0"/>
          <a:ext cx="0" cy="0"/>
          <a:chOff x="0" y="0"/>
          <a:chExt cx="0" cy="0"/>
        </a:xfrm>
      </p:grpSpPr>
      <p:sp>
        <p:nvSpPr>
          <p:cNvPr id="3214" name="Google Shape;3214;p25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5" name="Google Shape;3215;p250"/>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3216" name="Google Shape;3216;p250"/>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3217" name="Google Shape;3217;p250"/>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Shape 3222"/>
        <p:cNvGrpSpPr/>
        <p:nvPr/>
      </p:nvGrpSpPr>
      <p:grpSpPr>
        <a:xfrm>
          <a:off x="0" y="0"/>
          <a:ext cx="0" cy="0"/>
          <a:chOff x="0" y="0"/>
          <a:chExt cx="0" cy="0"/>
        </a:xfrm>
      </p:grpSpPr>
      <p:sp>
        <p:nvSpPr>
          <p:cNvPr id="3223" name="Google Shape;3223;p251"/>
          <p:cNvSpPr txBox="1"/>
          <p:nvPr/>
        </p:nvSpPr>
        <p:spPr>
          <a:xfrm>
            <a:off x="2187146" y="693336"/>
            <a:ext cx="46557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3224" name="Google Shape;3224;p251"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5" name="Google Shape;3225;p251"/>
          <p:cNvSpPr txBox="1"/>
          <p:nvPr/>
        </p:nvSpPr>
        <p:spPr>
          <a:xfrm>
            <a:off x="814753" y="2848708"/>
            <a:ext cx="751449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You can review the </a:t>
            </a:r>
            <a:r>
              <a:rPr lang="en-US" sz="16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demonstration</a:t>
            </a:r>
            <a:r>
              <a:rPr lang="en-US" sz="1600" b="0" i="0" u="none" strike="noStrike" cap="none">
                <a:solidFill>
                  <a:schemeClr val="dk1"/>
                </a:solidFill>
                <a:latin typeface="Calibri"/>
                <a:ea typeface="Calibri"/>
                <a:cs typeface="Calibri"/>
                <a:sym typeface="Calibri"/>
              </a:rPr>
              <a:t> that was shown with salt water, however, you may not feel the need to do a demonstration with every term.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sp>
        <p:nvSpPr>
          <p:cNvPr id="3231" name="Google Shape;3231;p252"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Shape 3236"/>
        <p:cNvGrpSpPr/>
        <p:nvPr/>
      </p:nvGrpSpPr>
      <p:grpSpPr>
        <a:xfrm>
          <a:off x="0" y="0"/>
          <a:ext cx="0" cy="0"/>
          <a:chOff x="0" y="0"/>
          <a:chExt cx="0" cy="0"/>
        </a:xfrm>
      </p:grpSpPr>
      <p:sp>
        <p:nvSpPr>
          <p:cNvPr id="3237" name="Google Shape;3237;p253"/>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3238" name="Google Shape;3238;p253"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3239" name="Google Shape;3239;p253"/>
          <p:cNvSpPr txBox="1"/>
          <p:nvPr/>
        </p:nvSpPr>
        <p:spPr>
          <a:xfrm>
            <a:off x="5214951" y="2075984"/>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3240" name="Google Shape;3240;p253"/>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241" name="Google Shape;3241;p253"/>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242" name="Google Shape;3242;p25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Shape 3247"/>
        <p:cNvGrpSpPr/>
        <p:nvPr/>
      </p:nvGrpSpPr>
      <p:grpSpPr>
        <a:xfrm>
          <a:off x="0" y="0"/>
          <a:ext cx="0" cy="0"/>
          <a:chOff x="0" y="0"/>
          <a:chExt cx="0" cy="0"/>
        </a:xfrm>
      </p:grpSpPr>
      <p:sp>
        <p:nvSpPr>
          <p:cNvPr id="3248" name="Google Shape;3248;p254"/>
          <p:cNvSpPr txBox="1">
            <a:spLocks noGrp="1"/>
          </p:cNvSpPr>
          <p:nvPr>
            <p:ph type="title"/>
          </p:nvPr>
        </p:nvSpPr>
        <p:spPr>
          <a:xfrm>
            <a:off x="849549" y="171700"/>
            <a:ext cx="8293500" cy="2213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that has a negative charge and another that has a positive charge </a:t>
            </a:r>
            <a:endParaRPr/>
          </a:p>
        </p:txBody>
      </p:sp>
      <p:pic>
        <p:nvPicPr>
          <p:cNvPr id="3249" name="Google Shape;3249;p254"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3250" name="Google Shape;3250;p254"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3251" name="Google Shape;3251;p254"/>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252" name="Google Shape;3252;p254"/>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253" name="Google Shape;3253;p254"/>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3254" name="Google Shape;3254;p254"/>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255" name="Google Shape;3255;p254"/>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256" name="Google Shape;3256;p254"/>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257" name="Google Shape;3257;p254"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Shape 3262"/>
        <p:cNvGrpSpPr/>
        <p:nvPr/>
      </p:nvGrpSpPr>
      <p:grpSpPr>
        <a:xfrm>
          <a:off x="0" y="0"/>
          <a:ext cx="0" cy="0"/>
          <a:chOff x="0" y="0"/>
          <a:chExt cx="0" cy="0"/>
        </a:xfrm>
      </p:grpSpPr>
      <p:pic>
        <p:nvPicPr>
          <p:cNvPr id="3263" name="Google Shape;3263;p255" descr="surface_tension.jpg"/>
          <p:cNvPicPr preferRelativeResize="0"/>
          <p:nvPr/>
        </p:nvPicPr>
        <p:blipFill rotWithShape="1">
          <a:blip r:embed="rId3">
            <a:alphaModFix/>
          </a:blip>
          <a:srcRect/>
          <a:stretch/>
        </p:blipFill>
        <p:spPr>
          <a:xfrm>
            <a:off x="1530638" y="2160100"/>
            <a:ext cx="6082725" cy="4562025"/>
          </a:xfrm>
          <a:prstGeom prst="rect">
            <a:avLst/>
          </a:prstGeom>
          <a:noFill/>
          <a:ln>
            <a:noFill/>
          </a:ln>
        </p:spPr>
      </p:pic>
      <p:sp>
        <p:nvSpPr>
          <p:cNvPr id="3264" name="Google Shape;3264;p255"/>
          <p:cNvSpPr txBox="1"/>
          <p:nvPr/>
        </p:nvSpPr>
        <p:spPr>
          <a:xfrm>
            <a:off x="742799" y="220600"/>
            <a:ext cx="83235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Surface Tension</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created when molecules in a liquid, such as water, link together by polar attraction</a:t>
            </a:r>
            <a:endParaRPr sz="1400" b="0" i="0" u="none" strike="noStrike" cap="none">
              <a:solidFill>
                <a:srgbClr val="000000"/>
              </a:solidFill>
              <a:latin typeface="Arial"/>
              <a:ea typeface="Arial"/>
              <a:cs typeface="Arial"/>
              <a:sym typeface="Arial"/>
            </a:endParaRPr>
          </a:p>
        </p:txBody>
      </p:sp>
      <p:sp>
        <p:nvSpPr>
          <p:cNvPr id="3265" name="Google Shape;3265;p25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pic>
        <p:nvPicPr>
          <p:cNvPr id="3271" name="Google Shape;3271;p256" descr="dreamstime_xl_4410621.jpg"/>
          <p:cNvPicPr preferRelativeResize="0"/>
          <p:nvPr/>
        </p:nvPicPr>
        <p:blipFill rotWithShape="1">
          <a:blip r:embed="rId3">
            <a:alphaModFix/>
          </a:blip>
          <a:srcRect/>
          <a:stretch/>
        </p:blipFill>
        <p:spPr>
          <a:xfrm>
            <a:off x="1111340" y="2131910"/>
            <a:ext cx="6921305" cy="4137131"/>
          </a:xfrm>
          <a:prstGeom prst="rect">
            <a:avLst/>
          </a:prstGeom>
          <a:noFill/>
          <a:ln>
            <a:noFill/>
          </a:ln>
        </p:spPr>
      </p:pic>
      <p:sp>
        <p:nvSpPr>
          <p:cNvPr id="3272" name="Google Shape;3272;p256"/>
          <p:cNvSpPr txBox="1"/>
          <p:nvPr/>
        </p:nvSpPr>
        <p:spPr>
          <a:xfrm>
            <a:off x="582700" y="97750"/>
            <a:ext cx="84915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Adhesion</a:t>
            </a:r>
            <a:r>
              <a:rPr lang="en-US" sz="4000" b="0" i="0" u="none" strike="noStrike" cap="none">
                <a:solidFill>
                  <a:schemeClr val="dk1"/>
                </a:solidFill>
                <a:latin typeface="Calibri"/>
                <a:ea typeface="Calibri"/>
                <a:cs typeface="Calibri"/>
                <a:sym typeface="Calibri"/>
              </a:rPr>
              <a:t>: the ability of water molecules to stick to other types of molecules </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3273" name="Google Shape;3273;p25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Shape 3278"/>
        <p:cNvGrpSpPr/>
        <p:nvPr/>
      </p:nvGrpSpPr>
      <p:grpSpPr>
        <a:xfrm>
          <a:off x="0" y="0"/>
          <a:ext cx="0" cy="0"/>
          <a:chOff x="0" y="0"/>
          <a:chExt cx="0" cy="0"/>
        </a:xfrm>
      </p:grpSpPr>
      <p:pic>
        <p:nvPicPr>
          <p:cNvPr id="3279" name="Google Shape;3279;p257" descr="dreamstime_xl_26492457.jpg"/>
          <p:cNvPicPr preferRelativeResize="0"/>
          <p:nvPr/>
        </p:nvPicPr>
        <p:blipFill rotWithShape="1">
          <a:blip r:embed="rId3">
            <a:alphaModFix/>
          </a:blip>
          <a:srcRect/>
          <a:stretch/>
        </p:blipFill>
        <p:spPr>
          <a:xfrm>
            <a:off x="531809" y="1881272"/>
            <a:ext cx="8132286" cy="4958347"/>
          </a:xfrm>
          <a:prstGeom prst="rect">
            <a:avLst/>
          </a:prstGeom>
          <a:noFill/>
          <a:ln>
            <a:noFill/>
          </a:ln>
        </p:spPr>
      </p:pic>
      <p:sp>
        <p:nvSpPr>
          <p:cNvPr id="3280" name="Google Shape;3280;p257"/>
          <p:cNvSpPr txBox="1"/>
          <p:nvPr/>
        </p:nvSpPr>
        <p:spPr>
          <a:xfrm>
            <a:off x="354882" y="18381"/>
            <a:ext cx="8486141"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Cohesion</a:t>
            </a:r>
            <a:r>
              <a:rPr lang="en-US" sz="4000" b="0" i="0" u="none" strike="noStrike" cap="none">
                <a:solidFill>
                  <a:schemeClr val="dk1"/>
                </a:solidFill>
                <a:latin typeface="Calibri"/>
                <a:ea typeface="Calibri"/>
                <a:cs typeface="Calibri"/>
                <a:sym typeface="Calibri"/>
              </a:rPr>
              <a:t>: the ability of water molecules to stick to other water molecules</a:t>
            </a:r>
            <a:endParaRPr sz="4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81" name="Google Shape;3281;p25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dc20d58110_0_15"/>
          <p:cNvSpPr txBox="1">
            <a:spLocks noGrp="1"/>
          </p:cNvSpPr>
          <p:nvPr>
            <p:ph type="title"/>
          </p:nvPr>
        </p:nvSpPr>
        <p:spPr>
          <a:xfrm>
            <a:off x="735230" y="285880"/>
            <a:ext cx="8229600" cy="1910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What makes water unique?</a:t>
            </a:r>
            <a:endParaRPr/>
          </a:p>
        </p:txBody>
      </p:sp>
      <p:sp>
        <p:nvSpPr>
          <p:cNvPr id="472" name="Google Shape;472;gdc20d58110_0_15" descr="Questions"/>
          <p:cNvSpPr/>
          <p:nvPr/>
        </p:nvSpPr>
        <p:spPr>
          <a:xfrm>
            <a:off x="0" y="8135"/>
            <a:ext cx="798000" cy="72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3" name="Google Shape;473;gdc20d58110_0_15" descr="Molecule.jpg"/>
          <p:cNvPicPr preferRelativeResize="0">
            <a:picLocks noGrp="1"/>
          </p:cNvPicPr>
          <p:nvPr>
            <p:ph type="body" idx="1"/>
          </p:nvPr>
        </p:nvPicPr>
        <p:blipFill rotWithShape="1">
          <a:blip r:embed="rId4">
            <a:alphaModFix/>
          </a:blip>
          <a:srcRect l="-40777" r="-40777"/>
          <a:stretch/>
        </p:blipFill>
        <p:spPr>
          <a:xfrm>
            <a:off x="292308" y="1918341"/>
            <a:ext cx="8229600" cy="4526100"/>
          </a:xfrm>
          <a:prstGeom prst="rect">
            <a:avLst/>
          </a:prstGeom>
          <a:noFill/>
          <a:ln w="9525" cap="flat" cmpd="sng">
            <a:solidFill>
              <a:schemeClr val="lt1"/>
            </a:solidFill>
            <a:prstDash val="solid"/>
            <a:round/>
            <a:headEnd type="none" w="sm" len="sm"/>
            <a:tailEnd type="none" w="sm" len="sm"/>
          </a:ln>
        </p:spPr>
      </p:pic>
      <p:sp>
        <p:nvSpPr>
          <p:cNvPr id="474" name="Google Shape;474;gdc20d58110_0_15"/>
          <p:cNvSpPr txBox="1"/>
          <p:nvPr/>
        </p:nvSpPr>
        <p:spPr>
          <a:xfrm>
            <a:off x="5011524" y="2105050"/>
            <a:ext cx="10473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475" name="Google Shape;475;gdc20d58110_0_15"/>
          <p:cNvSpPr txBox="1"/>
          <p:nvPr/>
        </p:nvSpPr>
        <p:spPr>
          <a:xfrm>
            <a:off x="6202867" y="4432225"/>
            <a:ext cx="945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476" name="Google Shape;476;gdc20d58110_0_15"/>
          <p:cNvSpPr txBox="1"/>
          <p:nvPr/>
        </p:nvSpPr>
        <p:spPr>
          <a:xfrm>
            <a:off x="3603134" y="4753488"/>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Shape 3286"/>
        <p:cNvGrpSpPr/>
        <p:nvPr/>
      </p:nvGrpSpPr>
      <p:grpSpPr>
        <a:xfrm>
          <a:off x="0" y="0"/>
          <a:ext cx="0" cy="0"/>
          <a:chOff x="0" y="0"/>
          <a:chExt cx="0" cy="0"/>
        </a:xfrm>
      </p:grpSpPr>
      <p:sp>
        <p:nvSpPr>
          <p:cNvPr id="3287" name="Google Shape;3287;p258"/>
          <p:cNvSpPr txBox="1">
            <a:spLocks noGrp="1"/>
          </p:cNvSpPr>
          <p:nvPr>
            <p:ph type="title"/>
          </p:nvPr>
        </p:nvSpPr>
        <p:spPr>
          <a:xfrm>
            <a:off x="457200" y="106998"/>
            <a:ext cx="8229600" cy="188944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Salt Water</a:t>
            </a:r>
            <a:r>
              <a:rPr lang="en-US"/>
              <a:t>: water that has a very large amount of salt in it</a:t>
            </a:r>
            <a:endParaRPr/>
          </a:p>
        </p:txBody>
      </p:sp>
      <p:pic>
        <p:nvPicPr>
          <p:cNvPr id="3288" name="Google Shape;3288;p258" descr="ocean1.jpg"/>
          <p:cNvPicPr preferRelativeResize="0">
            <a:picLocks noGrp="1"/>
          </p:cNvPicPr>
          <p:nvPr>
            <p:ph type="body" idx="1"/>
          </p:nvPr>
        </p:nvPicPr>
        <p:blipFill rotWithShape="1">
          <a:blip r:embed="rId3">
            <a:alphaModFix/>
          </a:blip>
          <a:srcRect l="-10572" r="-10572"/>
          <a:stretch/>
        </p:blipFill>
        <p:spPr>
          <a:xfrm>
            <a:off x="138523" y="1844040"/>
            <a:ext cx="8866954" cy="4876483"/>
          </a:xfrm>
          <a:prstGeom prst="rect">
            <a:avLst/>
          </a:prstGeom>
          <a:noFill/>
          <a:ln w="9525" cap="flat" cmpd="sng">
            <a:solidFill>
              <a:schemeClr val="lt1"/>
            </a:solidFill>
            <a:prstDash val="solid"/>
            <a:round/>
            <a:headEnd type="none" w="sm" len="sm"/>
            <a:tailEnd type="none" w="sm" len="sm"/>
          </a:ln>
        </p:spPr>
      </p:pic>
      <p:sp>
        <p:nvSpPr>
          <p:cNvPr id="3289" name="Google Shape;3289;p25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3294"/>
        <p:cNvGrpSpPr/>
        <p:nvPr/>
      </p:nvGrpSpPr>
      <p:grpSpPr>
        <a:xfrm>
          <a:off x="0" y="0"/>
          <a:ext cx="0" cy="0"/>
          <a:chOff x="0" y="0"/>
          <a:chExt cx="0" cy="0"/>
        </a:xfrm>
      </p:grpSpPr>
      <p:sp>
        <p:nvSpPr>
          <p:cNvPr id="3295" name="Google Shape;3295;p25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3300"/>
        <p:cNvGrpSpPr/>
        <p:nvPr/>
      </p:nvGrpSpPr>
      <p:grpSpPr>
        <a:xfrm>
          <a:off x="0" y="0"/>
          <a:ext cx="0" cy="0"/>
          <a:chOff x="0" y="0"/>
          <a:chExt cx="0" cy="0"/>
        </a:xfrm>
      </p:grpSpPr>
      <p:sp>
        <p:nvSpPr>
          <p:cNvPr id="3301" name="Google Shape;3301;p260"/>
          <p:cNvSpPr txBox="1">
            <a:spLocks noGrp="1"/>
          </p:cNvSpPr>
          <p:nvPr>
            <p:ph type="title"/>
          </p:nvPr>
        </p:nvSpPr>
        <p:spPr>
          <a:xfrm>
            <a:off x="283800" y="415721"/>
            <a:ext cx="8859300" cy="1049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water polar?</a:t>
            </a:r>
            <a:endParaRPr/>
          </a:p>
        </p:txBody>
      </p:sp>
      <p:pic>
        <p:nvPicPr>
          <p:cNvPr id="3302" name="Google Shape;3302;p260" descr="Molecule.jpg"/>
          <p:cNvPicPr preferRelativeResize="0"/>
          <p:nvPr/>
        </p:nvPicPr>
        <p:blipFill rotWithShape="1">
          <a:blip r:embed="rId3">
            <a:alphaModFix/>
          </a:blip>
          <a:srcRect l="2431"/>
          <a:stretch/>
        </p:blipFill>
        <p:spPr>
          <a:xfrm>
            <a:off x="2312701" y="1912317"/>
            <a:ext cx="4783688" cy="4281069"/>
          </a:xfrm>
          <a:prstGeom prst="rect">
            <a:avLst/>
          </a:prstGeom>
          <a:noFill/>
          <a:ln>
            <a:noFill/>
          </a:ln>
        </p:spPr>
      </p:pic>
      <p:sp>
        <p:nvSpPr>
          <p:cNvPr id="3303" name="Google Shape;3303;p260"/>
          <p:cNvSpPr txBox="1"/>
          <p:nvPr/>
        </p:nvSpPr>
        <p:spPr>
          <a:xfrm>
            <a:off x="3918600" y="4471837"/>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304" name="Google Shape;3304;p260"/>
          <p:cNvSpPr txBox="1"/>
          <p:nvPr/>
        </p:nvSpPr>
        <p:spPr>
          <a:xfrm>
            <a:off x="6484369" y="4672980"/>
            <a:ext cx="4596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305" name="Google Shape;3305;p260"/>
          <p:cNvSpPr txBox="1"/>
          <p:nvPr/>
        </p:nvSpPr>
        <p:spPr>
          <a:xfrm>
            <a:off x="5272275" y="1588730"/>
            <a:ext cx="4830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3306" name="Google Shape;3306;p260"/>
          <p:cNvSpPr txBox="1"/>
          <p:nvPr/>
        </p:nvSpPr>
        <p:spPr>
          <a:xfrm>
            <a:off x="2789154" y="1588730"/>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307" name="Google Shape;3307;p260"/>
          <p:cNvSpPr txBox="1"/>
          <p:nvPr/>
        </p:nvSpPr>
        <p:spPr>
          <a:xfrm>
            <a:off x="2047622" y="3572515"/>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308" name="Google Shape;3308;p260"/>
          <p:cNvSpPr txBox="1"/>
          <p:nvPr/>
        </p:nvSpPr>
        <p:spPr>
          <a:xfrm>
            <a:off x="6310523" y="3009734"/>
            <a:ext cx="530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309" name="Google Shape;3309;p26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pic>
        <p:nvPicPr>
          <p:cNvPr id="3315" name="Google Shape;3315;p261" descr="surface_tension.jpg"/>
          <p:cNvPicPr preferRelativeResize="0"/>
          <p:nvPr/>
        </p:nvPicPr>
        <p:blipFill rotWithShape="1">
          <a:blip r:embed="rId3">
            <a:alphaModFix/>
          </a:blip>
          <a:srcRect/>
          <a:stretch/>
        </p:blipFill>
        <p:spPr>
          <a:xfrm>
            <a:off x="1212072" y="1506293"/>
            <a:ext cx="6527519" cy="4895637"/>
          </a:xfrm>
          <a:prstGeom prst="rect">
            <a:avLst/>
          </a:prstGeom>
          <a:noFill/>
          <a:ln>
            <a:noFill/>
          </a:ln>
        </p:spPr>
      </p:pic>
      <p:sp>
        <p:nvSpPr>
          <p:cNvPr id="3316" name="Google Shape;3316;p261"/>
          <p:cNvSpPr txBox="1"/>
          <p:nvPr/>
        </p:nvSpPr>
        <p:spPr>
          <a:xfrm>
            <a:off x="338590" y="327341"/>
            <a:ext cx="88053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surface tension?</a:t>
            </a:r>
            <a:endParaRPr sz="1400" b="0" i="0" u="none" strike="noStrike" cap="none">
              <a:solidFill>
                <a:srgbClr val="000000"/>
              </a:solidFill>
              <a:latin typeface="Arial"/>
              <a:ea typeface="Arial"/>
              <a:cs typeface="Arial"/>
              <a:sym typeface="Arial"/>
            </a:endParaRPr>
          </a:p>
        </p:txBody>
      </p:sp>
      <p:sp>
        <p:nvSpPr>
          <p:cNvPr id="3317" name="Google Shape;3317;p26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3322"/>
        <p:cNvGrpSpPr/>
        <p:nvPr/>
      </p:nvGrpSpPr>
      <p:grpSpPr>
        <a:xfrm>
          <a:off x="0" y="0"/>
          <a:ext cx="0" cy="0"/>
          <a:chOff x="0" y="0"/>
          <a:chExt cx="0" cy="0"/>
        </a:xfrm>
      </p:grpSpPr>
      <p:sp>
        <p:nvSpPr>
          <p:cNvPr id="3323" name="Google Shape;3323;p262"/>
          <p:cNvSpPr txBox="1">
            <a:spLocks noGrp="1"/>
          </p:cNvSpPr>
          <p:nvPr>
            <p:ph type="title"/>
          </p:nvPr>
        </p:nvSpPr>
        <p:spPr>
          <a:xfrm>
            <a:off x="577275" y="27465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is surface tension created?</a:t>
            </a:r>
            <a:endParaRPr/>
          </a:p>
        </p:txBody>
      </p:sp>
      <p:pic>
        <p:nvPicPr>
          <p:cNvPr id="3324" name="Google Shape;3324;p262"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3325" name="Google Shape;3325;p262"/>
          <p:cNvSpPr txBox="1"/>
          <p:nvPr/>
        </p:nvSpPr>
        <p:spPr>
          <a:xfrm>
            <a:off x="337329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326" name="Google Shape;3326;p262"/>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327" name="Google Shape;3327;p262"/>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3328" name="Google Shape;3328;p262"/>
          <p:cNvSpPr txBox="1"/>
          <p:nvPr/>
        </p:nvSpPr>
        <p:spPr>
          <a:xfrm>
            <a:off x="2561042" y="1610677"/>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329" name="Google Shape;3329;p262"/>
          <p:cNvSpPr txBox="1"/>
          <p:nvPr/>
        </p:nvSpPr>
        <p:spPr>
          <a:xfrm>
            <a:off x="1703744" y="48881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330" name="Google Shape;3330;p262"/>
          <p:cNvSpPr txBox="1"/>
          <p:nvPr/>
        </p:nvSpPr>
        <p:spPr>
          <a:xfrm>
            <a:off x="6691377" y="372058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331" name="Google Shape;3331;p26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3336"/>
        <p:cNvGrpSpPr/>
        <p:nvPr/>
      </p:nvGrpSpPr>
      <p:grpSpPr>
        <a:xfrm>
          <a:off x="0" y="0"/>
          <a:ext cx="0" cy="0"/>
          <a:chOff x="0" y="0"/>
          <a:chExt cx="0" cy="0"/>
        </a:xfrm>
      </p:grpSpPr>
      <p:pic>
        <p:nvPicPr>
          <p:cNvPr id="3337" name="Google Shape;3337;p263" descr="surface_tension.jpg"/>
          <p:cNvPicPr preferRelativeResize="0"/>
          <p:nvPr/>
        </p:nvPicPr>
        <p:blipFill rotWithShape="1">
          <a:blip r:embed="rId3">
            <a:alphaModFix/>
          </a:blip>
          <a:srcRect/>
          <a:stretch/>
        </p:blipFill>
        <p:spPr>
          <a:xfrm>
            <a:off x="4770250" y="2486737"/>
            <a:ext cx="3971500" cy="3226851"/>
          </a:xfrm>
          <a:prstGeom prst="rect">
            <a:avLst/>
          </a:prstGeom>
          <a:noFill/>
          <a:ln>
            <a:noFill/>
          </a:ln>
        </p:spPr>
      </p:pic>
      <p:pic>
        <p:nvPicPr>
          <p:cNvPr id="3338" name="Google Shape;3338;p263" descr="dreamstime_xl_4410621.jpg"/>
          <p:cNvPicPr preferRelativeResize="0"/>
          <p:nvPr/>
        </p:nvPicPr>
        <p:blipFill rotWithShape="1">
          <a:blip r:embed="rId4">
            <a:alphaModFix/>
          </a:blip>
          <a:srcRect/>
          <a:stretch/>
        </p:blipFill>
        <p:spPr>
          <a:xfrm>
            <a:off x="424213" y="2679338"/>
            <a:ext cx="3788826" cy="2841625"/>
          </a:xfrm>
          <a:prstGeom prst="rect">
            <a:avLst/>
          </a:prstGeom>
          <a:noFill/>
          <a:ln>
            <a:noFill/>
          </a:ln>
        </p:spPr>
      </p:pic>
      <p:sp>
        <p:nvSpPr>
          <p:cNvPr id="3339" name="Google Shape;3339;p263"/>
          <p:cNvSpPr txBox="1"/>
          <p:nvPr/>
        </p:nvSpPr>
        <p:spPr>
          <a:xfrm>
            <a:off x="849550" y="55925"/>
            <a:ext cx="80904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surface tension and 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3340" name="Google Shape;3340;p263"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41" name="Google Shape;3341;p263"/>
          <p:cNvPicPr preferRelativeResize="0"/>
          <p:nvPr/>
        </p:nvPicPr>
        <p:blipFill>
          <a:blip r:embed="rId6">
            <a:alphaModFix/>
          </a:blip>
          <a:stretch>
            <a:fillRect/>
          </a:stretch>
        </p:blipFill>
        <p:spPr>
          <a:xfrm>
            <a:off x="4572000" y="1677638"/>
            <a:ext cx="4368000" cy="4845050"/>
          </a:xfrm>
          <a:prstGeom prst="rect">
            <a:avLst/>
          </a:prstGeom>
          <a:noFill/>
          <a:ln>
            <a:noFill/>
          </a:ln>
        </p:spPr>
      </p:pic>
      <p:pic>
        <p:nvPicPr>
          <p:cNvPr id="3342" name="Google Shape;3342;p263"/>
          <p:cNvPicPr preferRelativeResize="0"/>
          <p:nvPr/>
        </p:nvPicPr>
        <p:blipFill>
          <a:blip r:embed="rId6">
            <a:alphaModFix/>
          </a:blip>
          <a:stretch>
            <a:fillRect/>
          </a:stretch>
        </p:blipFill>
        <p:spPr>
          <a:xfrm>
            <a:off x="134625" y="1717650"/>
            <a:ext cx="4368000" cy="4845050"/>
          </a:xfrm>
          <a:prstGeom prst="rect">
            <a:avLst/>
          </a:prstGeom>
          <a:noFill/>
          <a:ln>
            <a:noFill/>
          </a:ln>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sp>
        <p:nvSpPr>
          <p:cNvPr id="3348" name="Google Shape;3348;p264"/>
          <p:cNvSpPr txBox="1"/>
          <p:nvPr/>
        </p:nvSpPr>
        <p:spPr>
          <a:xfrm>
            <a:off x="1538183" y="1909786"/>
            <a:ext cx="213406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3349" name="Google Shape;3349;p264"/>
          <p:cNvSpPr txBox="1"/>
          <p:nvPr/>
        </p:nvSpPr>
        <p:spPr>
          <a:xfrm>
            <a:off x="5471749" y="1908617"/>
            <a:ext cx="211177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3350" name="Google Shape;3350;p26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351" name="Google Shape;3351;p264"/>
          <p:cNvGrpSpPr/>
          <p:nvPr/>
        </p:nvGrpSpPr>
        <p:grpSpPr>
          <a:xfrm>
            <a:off x="1162497" y="2617672"/>
            <a:ext cx="6819006" cy="4081532"/>
            <a:chOff x="476844" y="2152356"/>
            <a:chExt cx="6819006" cy="4081532"/>
          </a:xfrm>
        </p:grpSpPr>
        <p:sp>
          <p:nvSpPr>
            <p:cNvPr id="3352" name="Google Shape;3352;p264"/>
            <p:cNvSpPr/>
            <p:nvPr/>
          </p:nvSpPr>
          <p:spPr>
            <a:xfrm>
              <a:off x="476844" y="2152356"/>
              <a:ext cx="4123292" cy="4081532"/>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3" name="Google Shape;3353;p264"/>
            <p:cNvSpPr/>
            <p:nvPr/>
          </p:nvSpPr>
          <p:spPr>
            <a:xfrm>
              <a:off x="3172558" y="2152356"/>
              <a:ext cx="4123292" cy="4081532"/>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354" name="Google Shape;3354;p264"/>
          <p:cNvSpPr txBox="1"/>
          <p:nvPr/>
        </p:nvSpPr>
        <p:spPr>
          <a:xfrm>
            <a:off x="354882" y="18381"/>
            <a:ext cx="8486141"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adhesion and 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3360" name="Google Shape;3360;gdc20d58110_1_274"/>
          <p:cNvSpPr txBox="1"/>
          <p:nvPr/>
        </p:nvSpPr>
        <p:spPr>
          <a:xfrm>
            <a:off x="1344500" y="2"/>
            <a:ext cx="7220700" cy="160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adhesion and 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1" name="Google Shape;3361;gdc20d58110_1_274"/>
          <p:cNvSpPr/>
          <p:nvPr/>
        </p:nvSpPr>
        <p:spPr>
          <a:xfrm>
            <a:off x="586417" y="2091547"/>
            <a:ext cx="5083200" cy="4395000"/>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2" name="Google Shape;3362;gdc20d58110_1_274"/>
          <p:cNvSpPr/>
          <p:nvPr/>
        </p:nvSpPr>
        <p:spPr>
          <a:xfrm>
            <a:off x="3546812" y="2091547"/>
            <a:ext cx="5083200" cy="4395000"/>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3" name="Google Shape;3363;gdc20d58110_1_274"/>
          <p:cNvSpPr txBox="1"/>
          <p:nvPr/>
        </p:nvSpPr>
        <p:spPr>
          <a:xfrm>
            <a:off x="1491273" y="1458825"/>
            <a:ext cx="2160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3364" name="Google Shape;3364;gdc20d58110_1_274"/>
          <p:cNvSpPr txBox="1"/>
          <p:nvPr/>
        </p:nvSpPr>
        <p:spPr>
          <a:xfrm>
            <a:off x="5254899" y="1458825"/>
            <a:ext cx="23871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3365" name="Google Shape;3365;gdc20d58110_1_274"/>
          <p:cNvSpPr txBox="1"/>
          <p:nvPr/>
        </p:nvSpPr>
        <p:spPr>
          <a:xfrm>
            <a:off x="3802975" y="3750400"/>
            <a:ext cx="1771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Sticking Together</a:t>
            </a:r>
            <a:endParaRPr sz="1400" b="0" i="0" u="none" strike="noStrike" cap="none">
              <a:solidFill>
                <a:srgbClr val="000000"/>
              </a:solidFill>
              <a:latin typeface="Arial"/>
              <a:ea typeface="Arial"/>
              <a:cs typeface="Arial"/>
              <a:sym typeface="Arial"/>
            </a:endParaRPr>
          </a:p>
        </p:txBody>
      </p:sp>
      <p:sp>
        <p:nvSpPr>
          <p:cNvPr id="3366" name="Google Shape;3366;gdc20d58110_1_274"/>
          <p:cNvSpPr txBox="1"/>
          <p:nvPr/>
        </p:nvSpPr>
        <p:spPr>
          <a:xfrm>
            <a:off x="1001426" y="3325175"/>
            <a:ext cx="2264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Other Molecules + Water</a:t>
            </a:r>
            <a:endParaRPr sz="1400" b="0" i="0" u="none" strike="noStrike" cap="none">
              <a:solidFill>
                <a:srgbClr val="000000"/>
              </a:solidFill>
              <a:latin typeface="Arial"/>
              <a:ea typeface="Arial"/>
              <a:cs typeface="Arial"/>
              <a:sym typeface="Arial"/>
            </a:endParaRPr>
          </a:p>
        </p:txBody>
      </p:sp>
      <p:sp>
        <p:nvSpPr>
          <p:cNvPr id="3367" name="Google Shape;3367;gdc20d58110_1_274"/>
          <p:cNvSpPr txBox="1"/>
          <p:nvPr/>
        </p:nvSpPr>
        <p:spPr>
          <a:xfrm>
            <a:off x="7018496" y="3571474"/>
            <a:ext cx="1771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Water only</a:t>
            </a:r>
            <a:endParaRPr sz="1400" b="0" i="0" u="none" strike="noStrike" cap="none">
              <a:solidFill>
                <a:srgbClr val="000000"/>
              </a:solidFill>
              <a:latin typeface="Arial"/>
              <a:ea typeface="Arial"/>
              <a:cs typeface="Arial"/>
              <a:sym typeface="Arial"/>
            </a:endParaRPr>
          </a:p>
        </p:txBody>
      </p:sp>
      <p:sp>
        <p:nvSpPr>
          <p:cNvPr id="3368" name="Google Shape;3368;gdc20d58110_1_27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3373"/>
        <p:cNvGrpSpPr/>
        <p:nvPr/>
      </p:nvGrpSpPr>
      <p:grpSpPr>
        <a:xfrm>
          <a:off x="0" y="0"/>
          <a:ext cx="0" cy="0"/>
          <a:chOff x="0" y="0"/>
          <a:chExt cx="0" cy="0"/>
        </a:xfrm>
      </p:grpSpPr>
      <p:pic>
        <p:nvPicPr>
          <p:cNvPr id="3374" name="Google Shape;3374;p265"/>
          <p:cNvPicPr preferRelativeResize="0"/>
          <p:nvPr/>
        </p:nvPicPr>
        <p:blipFill rotWithShape="1">
          <a:blip r:embed="rId3">
            <a:alphaModFix/>
          </a:blip>
          <a:srcRect/>
          <a:stretch/>
        </p:blipFill>
        <p:spPr>
          <a:xfrm>
            <a:off x="98474" y="2402839"/>
            <a:ext cx="4234375" cy="2802206"/>
          </a:xfrm>
          <a:prstGeom prst="rect">
            <a:avLst/>
          </a:prstGeom>
          <a:noFill/>
          <a:ln>
            <a:noFill/>
          </a:ln>
        </p:spPr>
      </p:pic>
      <p:pic>
        <p:nvPicPr>
          <p:cNvPr id="3375" name="Google Shape;3375;p265"/>
          <p:cNvPicPr preferRelativeResize="0"/>
          <p:nvPr/>
        </p:nvPicPr>
        <p:blipFill rotWithShape="1">
          <a:blip r:embed="rId4">
            <a:alphaModFix/>
          </a:blip>
          <a:srcRect l="34176" t="20644" r="35758" b="34666"/>
          <a:stretch/>
        </p:blipFill>
        <p:spPr>
          <a:xfrm>
            <a:off x="4332849" y="2574388"/>
            <a:ext cx="3488788" cy="2419644"/>
          </a:xfrm>
          <a:prstGeom prst="rect">
            <a:avLst/>
          </a:prstGeom>
          <a:noFill/>
          <a:ln>
            <a:noFill/>
          </a:ln>
        </p:spPr>
      </p:pic>
      <p:sp>
        <p:nvSpPr>
          <p:cNvPr id="3376" name="Google Shape;3376;p265"/>
          <p:cNvSpPr txBox="1"/>
          <p:nvPr/>
        </p:nvSpPr>
        <p:spPr>
          <a:xfrm>
            <a:off x="456355" y="727928"/>
            <a:ext cx="8229600" cy="1889442"/>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are the most abundant salt elements in the ocean?</a:t>
            </a:r>
            <a:endParaRPr sz="1400" b="0" i="0" u="none" strike="noStrike" cap="none">
              <a:solidFill>
                <a:srgbClr val="000000"/>
              </a:solidFill>
              <a:latin typeface="Arial"/>
              <a:ea typeface="Arial"/>
              <a:cs typeface="Arial"/>
              <a:sym typeface="Arial"/>
            </a:endParaRPr>
          </a:p>
        </p:txBody>
      </p:sp>
      <p:pic>
        <p:nvPicPr>
          <p:cNvPr id="3377" name="Google Shape;3377;p265"/>
          <p:cNvPicPr preferRelativeResize="0"/>
          <p:nvPr/>
        </p:nvPicPr>
        <p:blipFill rotWithShape="1">
          <a:blip r:embed="rId3">
            <a:alphaModFix/>
          </a:blip>
          <a:srcRect l="68162" t="19441" r="26855" b="33821"/>
          <a:stretch/>
        </p:blipFill>
        <p:spPr>
          <a:xfrm rot="-5400000">
            <a:off x="1876584" y="3668094"/>
            <a:ext cx="353493" cy="1309680"/>
          </a:xfrm>
          <a:prstGeom prst="rect">
            <a:avLst/>
          </a:prstGeom>
          <a:noFill/>
          <a:ln>
            <a:noFill/>
          </a:ln>
        </p:spPr>
      </p:pic>
      <p:sp>
        <p:nvSpPr>
          <p:cNvPr id="3378" name="Google Shape;3378;p265"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3383"/>
        <p:cNvGrpSpPr/>
        <p:nvPr/>
      </p:nvGrpSpPr>
      <p:grpSpPr>
        <a:xfrm>
          <a:off x="0" y="0"/>
          <a:ext cx="0" cy="0"/>
          <a:chOff x="0" y="0"/>
          <a:chExt cx="0" cy="0"/>
        </a:xfrm>
      </p:grpSpPr>
      <p:pic>
        <p:nvPicPr>
          <p:cNvPr id="3384" name="Google Shape;3384;p266"/>
          <p:cNvPicPr preferRelativeResize="0"/>
          <p:nvPr/>
        </p:nvPicPr>
        <p:blipFill rotWithShape="1">
          <a:blip r:embed="rId3">
            <a:alphaModFix/>
          </a:blip>
          <a:srcRect/>
          <a:stretch/>
        </p:blipFill>
        <p:spPr>
          <a:xfrm>
            <a:off x="4937802" y="4827930"/>
            <a:ext cx="3034137" cy="2001687"/>
          </a:xfrm>
          <a:prstGeom prst="rect">
            <a:avLst/>
          </a:prstGeom>
          <a:noFill/>
          <a:ln>
            <a:noFill/>
          </a:ln>
        </p:spPr>
      </p:pic>
      <p:sp>
        <p:nvSpPr>
          <p:cNvPr id="3385" name="Google Shape;3385;p266"/>
          <p:cNvSpPr txBox="1"/>
          <p:nvPr/>
        </p:nvSpPr>
        <p:spPr>
          <a:xfrm>
            <a:off x="456155" y="-32755"/>
            <a:ext cx="869383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Why is salt water important to the natural environment?</a:t>
            </a:r>
            <a:endParaRPr sz="1400" b="0" i="0" u="none" strike="noStrike" cap="none">
              <a:solidFill>
                <a:srgbClr val="000000"/>
              </a:solidFill>
              <a:latin typeface="Arial"/>
              <a:ea typeface="Arial"/>
              <a:cs typeface="Arial"/>
              <a:sym typeface="Arial"/>
            </a:endParaRPr>
          </a:p>
        </p:txBody>
      </p:sp>
      <p:sp>
        <p:nvSpPr>
          <p:cNvPr id="3386" name="Google Shape;3386;p266"/>
          <p:cNvSpPr txBox="1"/>
          <p:nvPr/>
        </p:nvSpPr>
        <p:spPr>
          <a:xfrm>
            <a:off x="6072801" y="4741333"/>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Tuna</a:t>
            </a:r>
            <a:endParaRPr sz="1400" b="0" i="0" u="none" strike="noStrike" cap="none">
              <a:solidFill>
                <a:srgbClr val="000000"/>
              </a:solidFill>
              <a:latin typeface="Arial"/>
              <a:ea typeface="Arial"/>
              <a:cs typeface="Arial"/>
              <a:sym typeface="Arial"/>
            </a:endParaRPr>
          </a:p>
        </p:txBody>
      </p:sp>
      <p:pic>
        <p:nvPicPr>
          <p:cNvPr id="3387" name="Google Shape;3387;p266"/>
          <p:cNvPicPr preferRelativeResize="0"/>
          <p:nvPr/>
        </p:nvPicPr>
        <p:blipFill rotWithShape="1">
          <a:blip r:embed="rId4">
            <a:alphaModFix/>
          </a:blip>
          <a:srcRect/>
          <a:stretch/>
        </p:blipFill>
        <p:spPr>
          <a:xfrm>
            <a:off x="558437" y="5200180"/>
            <a:ext cx="2320927" cy="1333299"/>
          </a:xfrm>
          <a:prstGeom prst="rect">
            <a:avLst/>
          </a:prstGeom>
          <a:noFill/>
          <a:ln>
            <a:noFill/>
          </a:ln>
        </p:spPr>
      </p:pic>
      <p:sp>
        <p:nvSpPr>
          <p:cNvPr id="3388" name="Google Shape;3388;p266"/>
          <p:cNvSpPr txBox="1"/>
          <p:nvPr/>
        </p:nvSpPr>
        <p:spPr>
          <a:xfrm>
            <a:off x="735230" y="4556257"/>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Whale</a:t>
            </a:r>
            <a:endParaRPr sz="1400" b="0" i="0" u="none" strike="noStrike" cap="none">
              <a:solidFill>
                <a:srgbClr val="000000"/>
              </a:solidFill>
              <a:latin typeface="Arial"/>
              <a:ea typeface="Arial"/>
              <a:cs typeface="Arial"/>
              <a:sym typeface="Arial"/>
            </a:endParaRPr>
          </a:p>
        </p:txBody>
      </p:sp>
      <p:pic>
        <p:nvPicPr>
          <p:cNvPr id="3389" name="Google Shape;3389;p266"/>
          <p:cNvPicPr preferRelativeResize="0"/>
          <p:nvPr/>
        </p:nvPicPr>
        <p:blipFill rotWithShape="1">
          <a:blip r:embed="rId5">
            <a:alphaModFix/>
          </a:blip>
          <a:srcRect/>
          <a:stretch/>
        </p:blipFill>
        <p:spPr>
          <a:xfrm>
            <a:off x="1473228" y="2046976"/>
            <a:ext cx="1406136" cy="2223724"/>
          </a:xfrm>
          <a:prstGeom prst="rect">
            <a:avLst/>
          </a:prstGeom>
          <a:noFill/>
          <a:ln>
            <a:noFill/>
          </a:ln>
        </p:spPr>
      </p:pic>
      <p:sp>
        <p:nvSpPr>
          <p:cNvPr id="3390" name="Google Shape;3390;p266"/>
          <p:cNvSpPr txBox="1"/>
          <p:nvPr/>
        </p:nvSpPr>
        <p:spPr>
          <a:xfrm>
            <a:off x="148502" y="1763655"/>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Sea Kelp</a:t>
            </a:r>
            <a:endParaRPr sz="1400" b="0" i="0" u="none" strike="noStrike" cap="none">
              <a:solidFill>
                <a:srgbClr val="000000"/>
              </a:solidFill>
              <a:latin typeface="Arial"/>
              <a:ea typeface="Arial"/>
              <a:cs typeface="Arial"/>
              <a:sym typeface="Arial"/>
            </a:endParaRPr>
          </a:p>
        </p:txBody>
      </p:sp>
      <p:pic>
        <p:nvPicPr>
          <p:cNvPr id="3391" name="Google Shape;3391;p266"/>
          <p:cNvPicPr preferRelativeResize="0"/>
          <p:nvPr/>
        </p:nvPicPr>
        <p:blipFill rotWithShape="1">
          <a:blip r:embed="rId6">
            <a:alphaModFix/>
          </a:blip>
          <a:srcRect/>
          <a:stretch/>
        </p:blipFill>
        <p:spPr>
          <a:xfrm>
            <a:off x="4803072" y="2322095"/>
            <a:ext cx="2539457" cy="2001687"/>
          </a:xfrm>
          <a:prstGeom prst="rect">
            <a:avLst/>
          </a:prstGeom>
          <a:noFill/>
          <a:ln>
            <a:noFill/>
          </a:ln>
        </p:spPr>
      </p:pic>
      <p:sp>
        <p:nvSpPr>
          <p:cNvPr id="3392" name="Google Shape;3392;p266"/>
          <p:cNvSpPr txBox="1"/>
          <p:nvPr/>
        </p:nvSpPr>
        <p:spPr>
          <a:xfrm>
            <a:off x="6937861" y="1855057"/>
            <a:ext cx="17210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Blue Crab</a:t>
            </a:r>
            <a:endParaRPr sz="1400" b="0" i="0" u="none" strike="noStrike" cap="none">
              <a:solidFill>
                <a:srgbClr val="000000"/>
              </a:solidFill>
              <a:latin typeface="Arial"/>
              <a:ea typeface="Arial"/>
              <a:cs typeface="Arial"/>
              <a:sym typeface="Arial"/>
            </a:endParaRPr>
          </a:p>
        </p:txBody>
      </p:sp>
      <p:sp>
        <p:nvSpPr>
          <p:cNvPr id="3393" name="Google Shape;3393;p266"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dc20d58110_1_0"/>
          <p:cNvSpPr txBox="1">
            <a:spLocks noGrp="1"/>
          </p:cNvSpPr>
          <p:nvPr>
            <p:ph type="title"/>
          </p:nvPr>
        </p:nvSpPr>
        <p:spPr>
          <a:xfrm>
            <a:off x="735230" y="285880"/>
            <a:ext cx="8229600" cy="1910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Is water more dense in liquid or solid form?</a:t>
            </a:r>
            <a:endParaRPr/>
          </a:p>
        </p:txBody>
      </p:sp>
      <p:sp>
        <p:nvSpPr>
          <p:cNvPr id="483" name="Google Shape;483;gdc20d58110_1_0" descr="Questions"/>
          <p:cNvSpPr/>
          <p:nvPr/>
        </p:nvSpPr>
        <p:spPr>
          <a:xfrm>
            <a:off x="0" y="8135"/>
            <a:ext cx="798000" cy="72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4" name="Google Shape;484;gdc20d58110_1_0"/>
          <p:cNvPicPr preferRelativeResize="0"/>
          <p:nvPr/>
        </p:nvPicPr>
        <p:blipFill rotWithShape="1">
          <a:blip r:embed="rId4">
            <a:alphaModFix/>
          </a:blip>
          <a:srcRect/>
          <a:stretch/>
        </p:blipFill>
        <p:spPr>
          <a:xfrm>
            <a:off x="4681219" y="2195964"/>
            <a:ext cx="4283613" cy="3570458"/>
          </a:xfrm>
          <a:prstGeom prst="rect">
            <a:avLst/>
          </a:prstGeom>
          <a:noFill/>
          <a:ln>
            <a:noFill/>
          </a:ln>
        </p:spPr>
      </p:pic>
      <p:pic>
        <p:nvPicPr>
          <p:cNvPr id="485" name="Google Shape;485;gdc20d58110_1_0"/>
          <p:cNvPicPr preferRelativeResize="0"/>
          <p:nvPr/>
        </p:nvPicPr>
        <p:blipFill rotWithShape="1">
          <a:blip r:embed="rId5">
            <a:alphaModFix/>
          </a:blip>
          <a:srcRect/>
          <a:stretch/>
        </p:blipFill>
        <p:spPr>
          <a:xfrm>
            <a:off x="396968" y="2534664"/>
            <a:ext cx="3903784" cy="3523956"/>
          </a:xfrm>
          <a:prstGeom prst="rect">
            <a:avLst/>
          </a:prstGeom>
          <a:noFill/>
          <a:ln>
            <a:noFill/>
          </a:ln>
        </p:spPr>
      </p:pic>
      <p:pic>
        <p:nvPicPr>
          <p:cNvPr id="486" name="Google Shape;486;gdc20d58110_1_0"/>
          <p:cNvPicPr preferRelativeResize="0"/>
          <p:nvPr/>
        </p:nvPicPr>
        <p:blipFill>
          <a:blip r:embed="rId6">
            <a:alphaModFix/>
          </a:blip>
          <a:stretch>
            <a:fillRect/>
          </a:stretch>
        </p:blipFill>
        <p:spPr>
          <a:xfrm>
            <a:off x="205775" y="1809050"/>
            <a:ext cx="4286175" cy="4975200"/>
          </a:xfrm>
          <a:prstGeom prst="rect">
            <a:avLst/>
          </a:prstGeom>
          <a:noFill/>
          <a:ln>
            <a:noFill/>
          </a:ln>
        </p:spPr>
      </p:pic>
      <p:pic>
        <p:nvPicPr>
          <p:cNvPr id="487" name="Google Shape;487;gdc20d58110_1_0"/>
          <p:cNvPicPr preferRelativeResize="0"/>
          <p:nvPr/>
        </p:nvPicPr>
        <p:blipFill>
          <a:blip r:embed="rId6">
            <a:alphaModFix/>
          </a:blip>
          <a:stretch>
            <a:fillRect/>
          </a:stretch>
        </p:blipFill>
        <p:spPr>
          <a:xfrm>
            <a:off x="4679938" y="1809050"/>
            <a:ext cx="4286175" cy="4975200"/>
          </a:xfrm>
          <a:prstGeom prst="rect">
            <a:avLst/>
          </a:prstGeom>
          <a:noFill/>
          <a:ln>
            <a:noFill/>
          </a:ln>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3398"/>
        <p:cNvGrpSpPr/>
        <p:nvPr/>
      </p:nvGrpSpPr>
      <p:grpSpPr>
        <a:xfrm>
          <a:off x="0" y="0"/>
          <a:ext cx="0" cy="0"/>
          <a:chOff x="0" y="0"/>
          <a:chExt cx="0" cy="0"/>
        </a:xfrm>
      </p:grpSpPr>
      <p:sp>
        <p:nvSpPr>
          <p:cNvPr id="3399" name="Google Shape;3399;p267"/>
          <p:cNvSpPr txBox="1"/>
          <p:nvPr/>
        </p:nvSpPr>
        <p:spPr>
          <a:xfrm>
            <a:off x="2718486" y="901725"/>
            <a:ext cx="460025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Fresh Water</a:t>
            </a:r>
            <a:endParaRPr sz="1400" b="0" i="0" u="none" strike="noStrike" cap="none">
              <a:solidFill>
                <a:srgbClr val="000000"/>
              </a:solidFill>
              <a:latin typeface="Arial"/>
              <a:ea typeface="Arial"/>
              <a:cs typeface="Arial"/>
              <a:sym typeface="Arial"/>
            </a:endParaRPr>
          </a:p>
        </p:txBody>
      </p:sp>
      <p:sp>
        <p:nvSpPr>
          <p:cNvPr id="3400" name="Google Shape;3400;p26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1" name="Google Shape;3401;p26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3406"/>
        <p:cNvGrpSpPr/>
        <p:nvPr/>
      </p:nvGrpSpPr>
      <p:grpSpPr>
        <a:xfrm>
          <a:off x="0" y="0"/>
          <a:ext cx="0" cy="0"/>
          <a:chOff x="0" y="0"/>
          <a:chExt cx="0" cy="0"/>
        </a:xfrm>
      </p:grpSpPr>
      <p:sp>
        <p:nvSpPr>
          <p:cNvPr id="3407" name="Google Shape;3407;p268"/>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Fresh Water</a:t>
            </a:r>
            <a:r>
              <a:rPr lang="en-US"/>
              <a:t>: water that does not have salt in it</a:t>
            </a:r>
            <a:endParaRPr/>
          </a:p>
        </p:txBody>
      </p:sp>
      <p:pic>
        <p:nvPicPr>
          <p:cNvPr id="3408" name="Google Shape;3408;p268" descr="lake.jpg"/>
          <p:cNvPicPr preferRelativeResize="0">
            <a:picLocks noGrp="1"/>
          </p:cNvPicPr>
          <p:nvPr>
            <p:ph type="body" idx="1"/>
          </p:nvPr>
        </p:nvPicPr>
        <p:blipFill rotWithShape="1">
          <a:blip r:embed="rId3">
            <a:alphaModFix/>
          </a:blip>
          <a:srcRect l="-10344" r="-10345"/>
          <a:stretch/>
        </p:blipFill>
        <p:spPr>
          <a:xfrm>
            <a:off x="-64" y="2194560"/>
            <a:ext cx="9144064" cy="4510723"/>
          </a:xfrm>
          <a:prstGeom prst="rect">
            <a:avLst/>
          </a:prstGeom>
          <a:noFill/>
          <a:ln w="9525" cap="flat" cmpd="sng">
            <a:solidFill>
              <a:schemeClr val="lt1"/>
            </a:solidFill>
            <a:prstDash val="solid"/>
            <a:round/>
            <a:headEnd type="none" w="sm" len="sm"/>
            <a:tailEnd type="none" w="sm" len="sm"/>
          </a:ln>
        </p:spPr>
      </p:pic>
      <p:sp>
        <p:nvSpPr>
          <p:cNvPr id="3409" name="Google Shape;3409;p26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10" name="Google Shape;3410;p268"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Shape 3415"/>
        <p:cNvGrpSpPr/>
        <p:nvPr/>
      </p:nvGrpSpPr>
      <p:grpSpPr>
        <a:xfrm>
          <a:off x="0" y="0"/>
          <a:ext cx="0" cy="0"/>
          <a:chOff x="0" y="0"/>
          <a:chExt cx="0" cy="0"/>
        </a:xfrm>
      </p:grpSpPr>
      <p:sp>
        <p:nvSpPr>
          <p:cNvPr id="3416" name="Google Shape;3416;gdc20d58110_1_28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422" name="Google Shape;3422;p338"/>
          <p:cNvSpPr txBox="1">
            <a:spLocks noGrp="1"/>
          </p:cNvSpPr>
          <p:nvPr>
            <p:ph type="title"/>
          </p:nvPr>
        </p:nvSpPr>
        <p:spPr>
          <a:xfrm>
            <a:off x="284700" y="282296"/>
            <a:ext cx="8859300" cy="102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fresh water?</a:t>
            </a:r>
            <a:endParaRPr/>
          </a:p>
        </p:txBody>
      </p:sp>
      <p:sp>
        <p:nvSpPr>
          <p:cNvPr id="3423" name="Google Shape;3423;p33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24" name="Google Shape;3424;p338" descr="lake.jpg"/>
          <p:cNvPicPr preferRelativeResize="0">
            <a:picLocks noGrp="1"/>
          </p:cNvPicPr>
          <p:nvPr>
            <p:ph type="body" idx="1"/>
          </p:nvPr>
        </p:nvPicPr>
        <p:blipFill rotWithShape="1">
          <a:blip r:embed="rId4">
            <a:alphaModFix/>
          </a:blip>
          <a:srcRect l="-10342" r="-10342"/>
          <a:stretch/>
        </p:blipFill>
        <p:spPr>
          <a:xfrm>
            <a:off x="11" y="1714235"/>
            <a:ext cx="9144000" cy="45108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Shape 3429"/>
        <p:cNvGrpSpPr/>
        <p:nvPr/>
      </p:nvGrpSpPr>
      <p:grpSpPr>
        <a:xfrm>
          <a:off x="0" y="0"/>
          <a:ext cx="0" cy="0"/>
          <a:chOff x="0" y="0"/>
          <a:chExt cx="0" cy="0"/>
        </a:xfrm>
      </p:grpSpPr>
      <p:pic>
        <p:nvPicPr>
          <p:cNvPr id="3430" name="Google Shape;3430;p26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431" name="Google Shape;3431;p26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33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38" name="Google Shape;3438;p336"/>
          <p:cNvPicPr preferRelativeResize="0"/>
          <p:nvPr/>
        </p:nvPicPr>
        <p:blipFill>
          <a:blip r:embed="rId4">
            <a:alphaModFix/>
          </a:blip>
          <a:stretch>
            <a:fillRect/>
          </a:stretch>
        </p:blipFill>
        <p:spPr>
          <a:xfrm>
            <a:off x="2113525" y="735223"/>
            <a:ext cx="4916941" cy="5562600"/>
          </a:xfrm>
          <a:prstGeom prst="rect">
            <a:avLst/>
          </a:prstGeom>
          <a:noFill/>
          <a:ln>
            <a:noFill/>
          </a:ln>
        </p:spPr>
      </p:pic>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3444" name="Google Shape;3444;p270"/>
          <p:cNvSpPr txBox="1"/>
          <p:nvPr/>
        </p:nvSpPr>
        <p:spPr>
          <a:xfrm>
            <a:off x="2334142" y="271100"/>
            <a:ext cx="531868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a:solidFill>
                  <a:schemeClr val="dk1"/>
                </a:solidFill>
                <a:latin typeface="Calibri"/>
                <a:ea typeface="Calibri"/>
                <a:cs typeface="Calibri"/>
                <a:sym typeface="Calibri"/>
              </a:rPr>
              <a:t>Fresh Water Species</a:t>
            </a:r>
            <a:endParaRPr sz="1400" b="0" i="0" u="none" strike="noStrike" cap="none">
              <a:solidFill>
                <a:srgbClr val="000000"/>
              </a:solidFill>
              <a:latin typeface="Arial"/>
              <a:ea typeface="Arial"/>
              <a:cs typeface="Arial"/>
              <a:sym typeface="Arial"/>
            </a:endParaRPr>
          </a:p>
        </p:txBody>
      </p:sp>
      <p:pic>
        <p:nvPicPr>
          <p:cNvPr id="3445" name="Google Shape;3445;p270"/>
          <p:cNvPicPr preferRelativeResize="0"/>
          <p:nvPr/>
        </p:nvPicPr>
        <p:blipFill rotWithShape="1">
          <a:blip r:embed="rId3">
            <a:alphaModFix/>
          </a:blip>
          <a:srcRect/>
          <a:stretch/>
        </p:blipFill>
        <p:spPr>
          <a:xfrm>
            <a:off x="3516421" y="5119205"/>
            <a:ext cx="2207579" cy="1467695"/>
          </a:xfrm>
          <a:prstGeom prst="rect">
            <a:avLst/>
          </a:prstGeom>
          <a:noFill/>
          <a:ln>
            <a:noFill/>
          </a:ln>
        </p:spPr>
      </p:pic>
      <p:sp>
        <p:nvSpPr>
          <p:cNvPr id="3446" name="Google Shape;3446;p270"/>
          <p:cNvSpPr txBox="1"/>
          <p:nvPr/>
        </p:nvSpPr>
        <p:spPr>
          <a:xfrm>
            <a:off x="2172424" y="5519674"/>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Marsh</a:t>
            </a:r>
            <a:endParaRPr sz="1400" b="0" i="0" u="none" strike="noStrike" cap="none">
              <a:solidFill>
                <a:srgbClr val="000000"/>
              </a:solidFill>
              <a:latin typeface="Arial"/>
              <a:ea typeface="Arial"/>
              <a:cs typeface="Arial"/>
              <a:sym typeface="Arial"/>
            </a:endParaRPr>
          </a:p>
        </p:txBody>
      </p:sp>
      <p:pic>
        <p:nvPicPr>
          <p:cNvPr id="3447" name="Google Shape;3447;p270"/>
          <p:cNvPicPr preferRelativeResize="0"/>
          <p:nvPr/>
        </p:nvPicPr>
        <p:blipFill rotWithShape="1">
          <a:blip r:embed="rId4">
            <a:alphaModFix/>
          </a:blip>
          <a:srcRect/>
          <a:stretch/>
        </p:blipFill>
        <p:spPr>
          <a:xfrm>
            <a:off x="1060973" y="3282726"/>
            <a:ext cx="2222901" cy="1565148"/>
          </a:xfrm>
          <a:prstGeom prst="rect">
            <a:avLst/>
          </a:prstGeom>
          <a:noFill/>
          <a:ln>
            <a:noFill/>
          </a:ln>
        </p:spPr>
      </p:pic>
      <p:sp>
        <p:nvSpPr>
          <p:cNvPr id="3448" name="Google Shape;3448;p270"/>
          <p:cNvSpPr txBox="1"/>
          <p:nvPr/>
        </p:nvSpPr>
        <p:spPr>
          <a:xfrm>
            <a:off x="1471384" y="2799232"/>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Salmon</a:t>
            </a:r>
            <a:endParaRPr sz="1400" b="0" i="0" u="none" strike="noStrike" cap="none">
              <a:solidFill>
                <a:srgbClr val="000000"/>
              </a:solidFill>
              <a:latin typeface="Arial"/>
              <a:ea typeface="Arial"/>
              <a:cs typeface="Arial"/>
              <a:sym typeface="Arial"/>
            </a:endParaRPr>
          </a:p>
        </p:txBody>
      </p:sp>
      <p:pic>
        <p:nvPicPr>
          <p:cNvPr id="3449" name="Google Shape;3449;p270"/>
          <p:cNvPicPr preferRelativeResize="0"/>
          <p:nvPr/>
        </p:nvPicPr>
        <p:blipFill rotWithShape="1">
          <a:blip r:embed="rId5">
            <a:alphaModFix/>
          </a:blip>
          <a:srcRect/>
          <a:stretch/>
        </p:blipFill>
        <p:spPr>
          <a:xfrm>
            <a:off x="5767378" y="3920328"/>
            <a:ext cx="3134613" cy="1110175"/>
          </a:xfrm>
          <a:prstGeom prst="rect">
            <a:avLst/>
          </a:prstGeom>
          <a:noFill/>
          <a:ln>
            <a:noFill/>
          </a:ln>
        </p:spPr>
      </p:pic>
      <p:sp>
        <p:nvSpPr>
          <p:cNvPr id="3450" name="Google Shape;3450;p270"/>
          <p:cNvSpPr txBox="1"/>
          <p:nvPr/>
        </p:nvSpPr>
        <p:spPr>
          <a:xfrm>
            <a:off x="6680947" y="3218372"/>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Trout</a:t>
            </a:r>
            <a:endParaRPr sz="1400" b="0" i="0" u="none" strike="noStrike" cap="none">
              <a:solidFill>
                <a:srgbClr val="000000"/>
              </a:solidFill>
              <a:latin typeface="Arial"/>
              <a:ea typeface="Arial"/>
              <a:cs typeface="Arial"/>
              <a:sym typeface="Arial"/>
            </a:endParaRPr>
          </a:p>
        </p:txBody>
      </p:sp>
      <p:pic>
        <p:nvPicPr>
          <p:cNvPr id="3451" name="Google Shape;3451;p270"/>
          <p:cNvPicPr preferRelativeResize="0"/>
          <p:nvPr/>
        </p:nvPicPr>
        <p:blipFill rotWithShape="1">
          <a:blip r:embed="rId6">
            <a:alphaModFix/>
          </a:blip>
          <a:srcRect/>
          <a:stretch/>
        </p:blipFill>
        <p:spPr>
          <a:xfrm>
            <a:off x="3968569" y="2576853"/>
            <a:ext cx="1755431" cy="1569660"/>
          </a:xfrm>
          <a:prstGeom prst="rect">
            <a:avLst/>
          </a:prstGeom>
          <a:noFill/>
          <a:ln>
            <a:noFill/>
          </a:ln>
        </p:spPr>
      </p:pic>
      <p:sp>
        <p:nvSpPr>
          <p:cNvPr id="3452" name="Google Shape;3452;p270"/>
          <p:cNvSpPr txBox="1"/>
          <p:nvPr/>
        </p:nvSpPr>
        <p:spPr>
          <a:xfrm>
            <a:off x="3968569" y="2074789"/>
            <a:ext cx="206795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River Otter</a:t>
            </a:r>
            <a:endParaRPr sz="1400" b="0" i="0" u="none" strike="noStrike" cap="none">
              <a:solidFill>
                <a:srgbClr val="000000"/>
              </a:solidFill>
              <a:latin typeface="Arial"/>
              <a:ea typeface="Arial"/>
              <a:cs typeface="Arial"/>
              <a:sym typeface="Arial"/>
            </a:endParaRPr>
          </a:p>
        </p:txBody>
      </p:sp>
      <p:sp>
        <p:nvSpPr>
          <p:cNvPr id="3453" name="Google Shape;3453;p270" descr="Artificial Intelligence"/>
          <p:cNvSpPr/>
          <p:nvPr/>
        </p:nvSpPr>
        <p:spPr>
          <a:xfrm>
            <a:off x="0"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Shape 3458"/>
        <p:cNvGrpSpPr/>
        <p:nvPr/>
      </p:nvGrpSpPr>
      <p:grpSpPr>
        <a:xfrm>
          <a:off x="0" y="0"/>
          <a:ext cx="0" cy="0"/>
          <a:chOff x="0" y="0"/>
          <a:chExt cx="0" cy="0"/>
        </a:xfrm>
      </p:grpSpPr>
      <p:pic>
        <p:nvPicPr>
          <p:cNvPr id="3459" name="Google Shape;3459;p271"/>
          <p:cNvPicPr preferRelativeResize="0"/>
          <p:nvPr/>
        </p:nvPicPr>
        <p:blipFill rotWithShape="1">
          <a:blip r:embed="rId3">
            <a:alphaModFix/>
          </a:blip>
          <a:srcRect/>
          <a:stretch/>
        </p:blipFill>
        <p:spPr>
          <a:xfrm>
            <a:off x="0" y="984738"/>
            <a:ext cx="9144000" cy="5492262"/>
          </a:xfrm>
          <a:prstGeom prst="rect">
            <a:avLst/>
          </a:prstGeom>
          <a:noFill/>
          <a:ln>
            <a:noFill/>
          </a:ln>
        </p:spPr>
      </p:pic>
      <p:sp>
        <p:nvSpPr>
          <p:cNvPr id="3460" name="Google Shape;3460;p27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Shape 3465"/>
        <p:cNvGrpSpPr/>
        <p:nvPr/>
      </p:nvGrpSpPr>
      <p:grpSpPr>
        <a:xfrm>
          <a:off x="0" y="0"/>
          <a:ext cx="0" cy="0"/>
          <a:chOff x="0" y="0"/>
          <a:chExt cx="0" cy="0"/>
        </a:xfrm>
      </p:grpSpPr>
      <p:sp>
        <p:nvSpPr>
          <p:cNvPr id="3466" name="Google Shape;3466;p33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Shape 3471"/>
        <p:cNvGrpSpPr/>
        <p:nvPr/>
      </p:nvGrpSpPr>
      <p:grpSpPr>
        <a:xfrm>
          <a:off x="0" y="0"/>
          <a:ext cx="0" cy="0"/>
          <a:chOff x="0" y="0"/>
          <a:chExt cx="0" cy="0"/>
        </a:xfrm>
      </p:grpSpPr>
      <p:sp>
        <p:nvSpPr>
          <p:cNvPr id="3472" name="Google Shape;3472;gdc3f8a6b60_0_0"/>
          <p:cNvSpPr txBox="1">
            <a:spLocks noGrp="1"/>
          </p:cNvSpPr>
          <p:nvPr>
            <p:ph type="title"/>
          </p:nvPr>
        </p:nvSpPr>
        <p:spPr>
          <a:xfrm>
            <a:off x="503925" y="282300"/>
            <a:ext cx="8640000" cy="102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are some fresh water species?</a:t>
            </a:r>
            <a:endParaRPr/>
          </a:p>
        </p:txBody>
      </p:sp>
      <p:sp>
        <p:nvSpPr>
          <p:cNvPr id="3473" name="Google Shape;3473;gdc3f8a6b60_0_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4" name="Google Shape;3474;gdc3f8a6b60_0_0"/>
          <p:cNvPicPr preferRelativeResize="0"/>
          <p:nvPr/>
        </p:nvPicPr>
        <p:blipFill rotWithShape="1">
          <a:blip r:embed="rId4">
            <a:alphaModFix/>
          </a:blip>
          <a:srcRect/>
          <a:stretch/>
        </p:blipFill>
        <p:spPr>
          <a:xfrm>
            <a:off x="3106934" y="4532130"/>
            <a:ext cx="2207578" cy="1467694"/>
          </a:xfrm>
          <a:prstGeom prst="rect">
            <a:avLst/>
          </a:prstGeom>
          <a:noFill/>
          <a:ln>
            <a:noFill/>
          </a:ln>
        </p:spPr>
      </p:pic>
      <p:pic>
        <p:nvPicPr>
          <p:cNvPr id="3475" name="Google Shape;3475;gdc3f8a6b60_0_0"/>
          <p:cNvPicPr preferRelativeResize="0"/>
          <p:nvPr/>
        </p:nvPicPr>
        <p:blipFill rotWithShape="1">
          <a:blip r:embed="rId5">
            <a:alphaModFix/>
          </a:blip>
          <a:srcRect/>
          <a:stretch/>
        </p:blipFill>
        <p:spPr>
          <a:xfrm>
            <a:off x="651486" y="2695651"/>
            <a:ext cx="2222902" cy="1565149"/>
          </a:xfrm>
          <a:prstGeom prst="rect">
            <a:avLst/>
          </a:prstGeom>
          <a:noFill/>
          <a:ln>
            <a:noFill/>
          </a:ln>
        </p:spPr>
      </p:pic>
      <p:pic>
        <p:nvPicPr>
          <p:cNvPr id="3476" name="Google Shape;3476;gdc3f8a6b60_0_0"/>
          <p:cNvPicPr preferRelativeResize="0"/>
          <p:nvPr/>
        </p:nvPicPr>
        <p:blipFill rotWithShape="1">
          <a:blip r:embed="rId6">
            <a:alphaModFix/>
          </a:blip>
          <a:srcRect/>
          <a:stretch/>
        </p:blipFill>
        <p:spPr>
          <a:xfrm>
            <a:off x="5357891" y="3333253"/>
            <a:ext cx="3134614" cy="1110175"/>
          </a:xfrm>
          <a:prstGeom prst="rect">
            <a:avLst/>
          </a:prstGeom>
          <a:noFill/>
          <a:ln>
            <a:noFill/>
          </a:ln>
        </p:spPr>
      </p:pic>
      <p:pic>
        <p:nvPicPr>
          <p:cNvPr id="3477" name="Google Shape;3477;gdc3f8a6b60_0_0"/>
          <p:cNvPicPr preferRelativeResize="0"/>
          <p:nvPr/>
        </p:nvPicPr>
        <p:blipFill rotWithShape="1">
          <a:blip r:embed="rId7">
            <a:alphaModFix/>
          </a:blip>
          <a:srcRect/>
          <a:stretch/>
        </p:blipFill>
        <p:spPr>
          <a:xfrm>
            <a:off x="3559082" y="1989778"/>
            <a:ext cx="1755431" cy="15696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4" name="Google Shape;494;p2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sp>
        <p:nvSpPr>
          <p:cNvPr id="3483" name="Google Shape;3483;p27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84" name="Google Shape;3484;p27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Shape 3489"/>
        <p:cNvGrpSpPr/>
        <p:nvPr/>
      </p:nvGrpSpPr>
      <p:grpSpPr>
        <a:xfrm>
          <a:off x="0" y="0"/>
          <a:ext cx="0" cy="0"/>
          <a:chOff x="0" y="0"/>
          <a:chExt cx="0" cy="0"/>
        </a:xfrm>
      </p:grpSpPr>
      <p:pic>
        <p:nvPicPr>
          <p:cNvPr id="3490" name="Google Shape;3490;p273"/>
          <p:cNvPicPr preferRelativeResize="0">
            <a:picLocks noGrp="1"/>
          </p:cNvPicPr>
          <p:nvPr>
            <p:ph type="body" idx="1"/>
          </p:nvPr>
        </p:nvPicPr>
        <p:blipFill rotWithShape="1">
          <a:blip r:embed="rId3">
            <a:alphaModFix/>
          </a:blip>
          <a:srcRect/>
          <a:stretch/>
        </p:blipFill>
        <p:spPr>
          <a:xfrm>
            <a:off x="560109" y="762000"/>
            <a:ext cx="8023781" cy="5364163"/>
          </a:xfrm>
          <a:prstGeom prst="rect">
            <a:avLst/>
          </a:prstGeom>
          <a:noFill/>
          <a:ln>
            <a:noFill/>
          </a:ln>
        </p:spPr>
      </p:pic>
      <p:sp>
        <p:nvSpPr>
          <p:cNvPr id="3491" name="Google Shape;3491;p27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2" name="Google Shape;3492;p27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Shape 3497"/>
        <p:cNvGrpSpPr/>
        <p:nvPr/>
      </p:nvGrpSpPr>
      <p:grpSpPr>
        <a:xfrm>
          <a:off x="0" y="0"/>
          <a:ext cx="0" cy="0"/>
          <a:chOff x="0" y="0"/>
          <a:chExt cx="0" cy="0"/>
        </a:xfrm>
      </p:grpSpPr>
      <p:pic>
        <p:nvPicPr>
          <p:cNvPr id="3498" name="Google Shape;3498;p274" descr="rivers.jpg"/>
          <p:cNvPicPr preferRelativeResize="0">
            <a:picLocks noGrp="1"/>
          </p:cNvPicPr>
          <p:nvPr>
            <p:ph type="body" idx="1"/>
          </p:nvPr>
        </p:nvPicPr>
        <p:blipFill rotWithShape="1">
          <a:blip r:embed="rId3">
            <a:alphaModFix/>
          </a:blip>
          <a:srcRect l="-972" r="-970"/>
          <a:stretch/>
        </p:blipFill>
        <p:spPr>
          <a:xfrm>
            <a:off x="457200" y="747713"/>
            <a:ext cx="8229600" cy="5378450"/>
          </a:xfrm>
          <a:prstGeom prst="rect">
            <a:avLst/>
          </a:prstGeom>
          <a:noFill/>
          <a:ln w="9525" cap="flat" cmpd="sng">
            <a:solidFill>
              <a:schemeClr val="lt1"/>
            </a:solidFill>
            <a:prstDash val="solid"/>
            <a:round/>
            <a:headEnd type="none" w="sm" len="sm"/>
            <a:tailEnd type="none" w="sm" len="sm"/>
          </a:ln>
        </p:spPr>
      </p:pic>
      <p:sp>
        <p:nvSpPr>
          <p:cNvPr id="3499" name="Google Shape;3499;p27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00" name="Google Shape;3500;p27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Shape 3505"/>
        <p:cNvGrpSpPr/>
        <p:nvPr/>
      </p:nvGrpSpPr>
      <p:grpSpPr>
        <a:xfrm>
          <a:off x="0" y="0"/>
          <a:ext cx="0" cy="0"/>
          <a:chOff x="0" y="0"/>
          <a:chExt cx="0" cy="0"/>
        </a:xfrm>
      </p:grpSpPr>
      <p:sp>
        <p:nvSpPr>
          <p:cNvPr id="3506" name="Google Shape;3506;p33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Shape 3511"/>
        <p:cNvGrpSpPr/>
        <p:nvPr/>
      </p:nvGrpSpPr>
      <p:grpSpPr>
        <a:xfrm>
          <a:off x="0" y="0"/>
          <a:ext cx="0" cy="0"/>
          <a:chOff x="0" y="0"/>
          <a:chExt cx="0" cy="0"/>
        </a:xfrm>
      </p:grpSpPr>
      <p:pic>
        <p:nvPicPr>
          <p:cNvPr id="3512" name="Google Shape;3512;p340" descr="lake.jpg"/>
          <p:cNvPicPr preferRelativeResize="0">
            <a:picLocks noGrp="1"/>
          </p:cNvPicPr>
          <p:nvPr>
            <p:ph type="body" idx="1"/>
          </p:nvPr>
        </p:nvPicPr>
        <p:blipFill rotWithShape="1">
          <a:blip r:embed="rId3">
            <a:alphaModFix/>
          </a:blip>
          <a:srcRect l="-10342" r="-10342"/>
          <a:stretch/>
        </p:blipFill>
        <p:spPr>
          <a:xfrm>
            <a:off x="4053055" y="4133280"/>
            <a:ext cx="4997700" cy="2465400"/>
          </a:xfrm>
          <a:prstGeom prst="rect">
            <a:avLst/>
          </a:prstGeom>
          <a:noFill/>
          <a:ln w="9525" cap="flat" cmpd="sng">
            <a:solidFill>
              <a:schemeClr val="lt1"/>
            </a:solidFill>
            <a:prstDash val="solid"/>
            <a:round/>
            <a:headEnd type="none" w="sm" len="sm"/>
            <a:tailEnd type="none" w="sm" len="sm"/>
          </a:ln>
        </p:spPr>
      </p:pic>
      <p:sp>
        <p:nvSpPr>
          <p:cNvPr id="3513" name="Google Shape;3513;p34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4" name="Google Shape;3514;p340"/>
          <p:cNvSpPr txBox="1"/>
          <p:nvPr/>
        </p:nvSpPr>
        <p:spPr>
          <a:xfrm>
            <a:off x="743975" y="596050"/>
            <a:ext cx="80604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Do you know of any examples of fresh water that you may have seen? (Lakes, Rivers)</a:t>
            </a:r>
            <a:endParaRPr sz="1400" b="0" i="0" u="none" strike="noStrike" cap="none">
              <a:solidFill>
                <a:srgbClr val="000000"/>
              </a:solidFill>
              <a:latin typeface="Arial"/>
              <a:ea typeface="Arial"/>
              <a:cs typeface="Arial"/>
              <a:sym typeface="Arial"/>
            </a:endParaRPr>
          </a:p>
        </p:txBody>
      </p:sp>
      <p:pic>
        <p:nvPicPr>
          <p:cNvPr id="3515" name="Google Shape;3515;p340" descr="rivers.jpg"/>
          <p:cNvPicPr preferRelativeResize="0">
            <a:picLocks noGrp="1"/>
          </p:cNvPicPr>
          <p:nvPr>
            <p:ph type="body" idx="1"/>
          </p:nvPr>
        </p:nvPicPr>
        <p:blipFill rotWithShape="1">
          <a:blip r:embed="rId5">
            <a:alphaModFix/>
          </a:blip>
          <a:srcRect l="-968" r="-978"/>
          <a:stretch/>
        </p:blipFill>
        <p:spPr>
          <a:xfrm>
            <a:off x="190350" y="1772199"/>
            <a:ext cx="4289700" cy="28035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Shape 3520"/>
        <p:cNvGrpSpPr/>
        <p:nvPr/>
      </p:nvGrpSpPr>
      <p:grpSpPr>
        <a:xfrm>
          <a:off x="0" y="0"/>
          <a:ext cx="0" cy="0"/>
          <a:chOff x="0" y="0"/>
          <a:chExt cx="0" cy="0"/>
        </a:xfrm>
      </p:grpSpPr>
      <p:sp>
        <p:nvSpPr>
          <p:cNvPr id="3521" name="Google Shape;3521;p27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2" name="Google Shape;3522;p275"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Shape 3527"/>
        <p:cNvGrpSpPr/>
        <p:nvPr/>
      </p:nvGrpSpPr>
      <p:grpSpPr>
        <a:xfrm>
          <a:off x="0" y="0"/>
          <a:ext cx="0" cy="0"/>
          <a:chOff x="0" y="0"/>
          <a:chExt cx="0" cy="0"/>
        </a:xfrm>
      </p:grpSpPr>
      <p:pic>
        <p:nvPicPr>
          <p:cNvPr id="3528" name="Google Shape;3528;p276" descr="ocean2.jpg"/>
          <p:cNvPicPr preferRelativeResize="0">
            <a:picLocks noGrp="1"/>
          </p:cNvPicPr>
          <p:nvPr>
            <p:ph type="body" idx="1"/>
          </p:nvPr>
        </p:nvPicPr>
        <p:blipFill rotWithShape="1">
          <a:blip r:embed="rId3">
            <a:alphaModFix/>
          </a:blip>
          <a:srcRect l="-1107" r="-1107"/>
          <a:stretch/>
        </p:blipFill>
        <p:spPr>
          <a:xfrm>
            <a:off x="457200" y="762000"/>
            <a:ext cx="8229600" cy="5364163"/>
          </a:xfrm>
          <a:prstGeom prst="rect">
            <a:avLst/>
          </a:prstGeom>
          <a:noFill/>
          <a:ln w="9525" cap="flat" cmpd="sng">
            <a:solidFill>
              <a:schemeClr val="lt1"/>
            </a:solidFill>
            <a:prstDash val="solid"/>
            <a:round/>
            <a:headEnd type="none" w="sm" len="sm"/>
            <a:tailEnd type="none" w="sm" len="sm"/>
          </a:ln>
        </p:spPr>
      </p:pic>
      <p:sp>
        <p:nvSpPr>
          <p:cNvPr id="3529" name="Google Shape;3529;p27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30" name="Google Shape;3530;p276"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Shape 3535"/>
        <p:cNvGrpSpPr/>
        <p:nvPr/>
      </p:nvGrpSpPr>
      <p:grpSpPr>
        <a:xfrm>
          <a:off x="0" y="0"/>
          <a:ext cx="0" cy="0"/>
          <a:chOff x="0" y="0"/>
          <a:chExt cx="0" cy="0"/>
        </a:xfrm>
      </p:grpSpPr>
      <p:sp>
        <p:nvSpPr>
          <p:cNvPr id="3536" name="Google Shape;3536;p34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Shape 3541"/>
        <p:cNvGrpSpPr/>
        <p:nvPr/>
      </p:nvGrpSpPr>
      <p:grpSpPr>
        <a:xfrm>
          <a:off x="0" y="0"/>
          <a:ext cx="0" cy="0"/>
          <a:chOff x="0" y="0"/>
          <a:chExt cx="0" cy="0"/>
        </a:xfrm>
      </p:grpSpPr>
      <p:pic>
        <p:nvPicPr>
          <p:cNvPr id="3542" name="Google Shape;3542;p342" descr="ocean2.jpg"/>
          <p:cNvPicPr preferRelativeResize="0">
            <a:picLocks noGrp="1"/>
          </p:cNvPicPr>
          <p:nvPr>
            <p:ph type="body" idx="1"/>
          </p:nvPr>
        </p:nvPicPr>
        <p:blipFill rotWithShape="1">
          <a:blip r:embed="rId3">
            <a:alphaModFix/>
          </a:blip>
          <a:srcRect l="-1107" r="-1107"/>
          <a:stretch/>
        </p:blipFill>
        <p:spPr>
          <a:xfrm>
            <a:off x="1097280" y="2256886"/>
            <a:ext cx="6949440" cy="3944666"/>
          </a:xfrm>
          <a:prstGeom prst="rect">
            <a:avLst/>
          </a:prstGeom>
          <a:noFill/>
          <a:ln w="9525" cap="flat" cmpd="sng">
            <a:solidFill>
              <a:schemeClr val="lt1"/>
            </a:solidFill>
            <a:prstDash val="solid"/>
            <a:round/>
            <a:headEnd type="none" w="sm" len="sm"/>
            <a:tailEnd type="none" w="sm" len="sm"/>
          </a:ln>
        </p:spPr>
      </p:pic>
      <p:sp>
        <p:nvSpPr>
          <p:cNvPr id="3543" name="Google Shape;3543;p342"/>
          <p:cNvSpPr txBox="1"/>
          <p:nvPr/>
        </p:nvSpPr>
        <p:spPr>
          <a:xfrm>
            <a:off x="1097275" y="521750"/>
            <a:ext cx="73917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4000" b="0" i="0" u="none" strike="noStrike" cap="none">
                <a:solidFill>
                  <a:srgbClr val="000000"/>
                </a:solidFill>
                <a:latin typeface="Calibri"/>
                <a:ea typeface="Calibri"/>
                <a:cs typeface="Calibri"/>
                <a:sym typeface="Calibri"/>
              </a:rPr>
              <a:t>Why are oceans not considered fresh water? </a:t>
            </a:r>
            <a:endParaRPr sz="4000" b="0" i="0" u="none" strike="noStrike" cap="none">
              <a:solidFill>
                <a:srgbClr val="000000"/>
              </a:solidFill>
              <a:latin typeface="Arial"/>
              <a:ea typeface="Arial"/>
              <a:cs typeface="Arial"/>
              <a:sym typeface="Arial"/>
            </a:endParaRPr>
          </a:p>
        </p:txBody>
      </p:sp>
      <p:sp>
        <p:nvSpPr>
          <p:cNvPr id="3544" name="Google Shape;3544;p34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Shape 3549"/>
        <p:cNvGrpSpPr/>
        <p:nvPr/>
      </p:nvGrpSpPr>
      <p:grpSpPr>
        <a:xfrm>
          <a:off x="0" y="0"/>
          <a:ext cx="0" cy="0"/>
          <a:chOff x="0" y="0"/>
          <a:chExt cx="0" cy="0"/>
        </a:xfrm>
      </p:grpSpPr>
      <p:sp>
        <p:nvSpPr>
          <p:cNvPr id="3550" name="Google Shape;3550;p279"/>
          <p:cNvSpPr txBox="1">
            <a:spLocks noGrp="1"/>
          </p:cNvSpPr>
          <p:nvPr>
            <p:ph type="title"/>
          </p:nvPr>
        </p:nvSpPr>
        <p:spPr>
          <a:xfrm>
            <a:off x="457200" y="432670"/>
            <a:ext cx="8229600" cy="992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fresh water? </a:t>
            </a:r>
            <a:endParaRPr/>
          </a:p>
        </p:txBody>
      </p:sp>
      <p:pic>
        <p:nvPicPr>
          <p:cNvPr id="3551" name="Google Shape;3551;p279" descr="lake.jpg"/>
          <p:cNvPicPr preferRelativeResize="0">
            <a:picLocks noGrp="1"/>
          </p:cNvPicPr>
          <p:nvPr>
            <p:ph type="body" idx="1"/>
          </p:nvPr>
        </p:nvPicPr>
        <p:blipFill rotWithShape="1">
          <a:blip r:embed="rId3">
            <a:alphaModFix/>
          </a:blip>
          <a:srcRect l="-10344" r="-10345"/>
          <a:stretch/>
        </p:blipFill>
        <p:spPr>
          <a:xfrm>
            <a:off x="-26" y="1540785"/>
            <a:ext cx="9144000" cy="4510800"/>
          </a:xfrm>
          <a:prstGeom prst="rect">
            <a:avLst/>
          </a:prstGeom>
          <a:noFill/>
          <a:ln w="9525" cap="flat" cmpd="sng">
            <a:solidFill>
              <a:schemeClr val="lt1"/>
            </a:solidFill>
            <a:prstDash val="solid"/>
            <a:round/>
            <a:headEnd type="none" w="sm" len="sm"/>
            <a:tailEnd type="none" w="sm" len="sm"/>
          </a:ln>
        </p:spPr>
      </p:pic>
      <p:sp>
        <p:nvSpPr>
          <p:cNvPr id="3552" name="Google Shape;3552;p27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29" descr="Molecule.jpg"/>
          <p:cNvPicPr preferRelativeResize="0"/>
          <p:nvPr/>
        </p:nvPicPr>
        <p:blipFill rotWithShape="1">
          <a:blip r:embed="rId3">
            <a:alphaModFix/>
          </a:blip>
          <a:srcRect l="-40782" r="-40779"/>
          <a:stretch/>
        </p:blipFill>
        <p:spPr>
          <a:xfrm>
            <a:off x="3896751" y="1131440"/>
            <a:ext cx="5427015" cy="2031110"/>
          </a:xfrm>
          <a:prstGeom prst="rect">
            <a:avLst/>
          </a:prstGeom>
          <a:noFill/>
          <a:ln>
            <a:noFill/>
          </a:ln>
        </p:spPr>
      </p:pic>
      <p:sp>
        <p:nvSpPr>
          <p:cNvPr id="501" name="Google Shape;501;p29"/>
          <p:cNvSpPr txBox="1"/>
          <p:nvPr/>
        </p:nvSpPr>
        <p:spPr>
          <a:xfrm>
            <a:off x="6953163" y="715888"/>
            <a:ext cx="48290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502" name="Google Shape;502;p29"/>
          <p:cNvSpPr txBox="1"/>
          <p:nvPr/>
        </p:nvSpPr>
        <p:spPr>
          <a:xfrm>
            <a:off x="7623132" y="2393109"/>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503" name="Google Shape;503;p29"/>
          <p:cNvSpPr txBox="1"/>
          <p:nvPr/>
        </p:nvSpPr>
        <p:spPr>
          <a:xfrm>
            <a:off x="6119604" y="2559576"/>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504" name="Google Shape;504;p29"/>
          <p:cNvSpPr/>
          <p:nvPr/>
        </p:nvSpPr>
        <p:spPr>
          <a:xfrm rot="-1693346">
            <a:off x="3936113" y="2040414"/>
            <a:ext cx="1757751" cy="24258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5" name="Google Shape;505;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6" name="Google Shape;506;p2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pic>
        <p:nvPicPr>
          <p:cNvPr id="507" name="Google Shape;507;p29"/>
          <p:cNvPicPr preferRelativeResize="0"/>
          <p:nvPr/>
        </p:nvPicPr>
        <p:blipFill>
          <a:blip r:embed="rId6">
            <a:alphaModFix/>
          </a:blip>
          <a:stretch>
            <a:fillRect/>
          </a:stretch>
        </p:blipFill>
        <p:spPr>
          <a:xfrm>
            <a:off x="391275" y="2257930"/>
            <a:ext cx="3591952" cy="3663791"/>
          </a:xfrm>
          <a:prstGeom prst="rect">
            <a:avLst/>
          </a:prstGeom>
          <a:noFill/>
          <a:ln>
            <a:noFill/>
          </a:ln>
        </p:spPr>
      </p:pic>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Shape 3557"/>
        <p:cNvGrpSpPr/>
        <p:nvPr/>
      </p:nvGrpSpPr>
      <p:grpSpPr>
        <a:xfrm>
          <a:off x="0" y="0"/>
          <a:ext cx="0" cy="0"/>
          <a:chOff x="0" y="0"/>
          <a:chExt cx="0" cy="0"/>
        </a:xfrm>
      </p:grpSpPr>
      <p:sp>
        <p:nvSpPr>
          <p:cNvPr id="3558" name="Google Shape;3558;p280"/>
          <p:cNvSpPr txBox="1"/>
          <p:nvPr/>
        </p:nvSpPr>
        <p:spPr>
          <a:xfrm>
            <a:off x="1546898" y="202723"/>
            <a:ext cx="72174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Name an example of a fresh water species.</a:t>
            </a:r>
            <a:endParaRPr sz="1400" b="0" i="0" u="none" strike="noStrike" cap="none">
              <a:solidFill>
                <a:srgbClr val="000000"/>
              </a:solidFill>
              <a:latin typeface="Arial"/>
              <a:ea typeface="Arial"/>
              <a:cs typeface="Arial"/>
              <a:sym typeface="Arial"/>
            </a:endParaRPr>
          </a:p>
        </p:txBody>
      </p:sp>
      <p:pic>
        <p:nvPicPr>
          <p:cNvPr id="3559" name="Google Shape;3559;p280"/>
          <p:cNvPicPr preferRelativeResize="0"/>
          <p:nvPr/>
        </p:nvPicPr>
        <p:blipFill rotWithShape="1">
          <a:blip r:embed="rId3">
            <a:alphaModFix/>
          </a:blip>
          <a:srcRect/>
          <a:stretch/>
        </p:blipFill>
        <p:spPr>
          <a:xfrm>
            <a:off x="667078" y="4475415"/>
            <a:ext cx="2222901" cy="1565148"/>
          </a:xfrm>
          <a:prstGeom prst="rect">
            <a:avLst/>
          </a:prstGeom>
          <a:noFill/>
          <a:ln>
            <a:noFill/>
          </a:ln>
        </p:spPr>
      </p:pic>
      <p:pic>
        <p:nvPicPr>
          <p:cNvPr id="3560" name="Google Shape;3560;p280"/>
          <p:cNvPicPr preferRelativeResize="0"/>
          <p:nvPr/>
        </p:nvPicPr>
        <p:blipFill rotWithShape="1">
          <a:blip r:embed="rId4">
            <a:alphaModFix/>
          </a:blip>
          <a:srcRect/>
          <a:stretch/>
        </p:blipFill>
        <p:spPr>
          <a:xfrm>
            <a:off x="5155535" y="4702901"/>
            <a:ext cx="3134613" cy="1110175"/>
          </a:xfrm>
          <a:prstGeom prst="rect">
            <a:avLst/>
          </a:prstGeom>
          <a:noFill/>
          <a:ln>
            <a:noFill/>
          </a:ln>
        </p:spPr>
      </p:pic>
      <p:pic>
        <p:nvPicPr>
          <p:cNvPr id="3561" name="Google Shape;3561;p280"/>
          <p:cNvPicPr preferRelativeResize="0"/>
          <p:nvPr/>
        </p:nvPicPr>
        <p:blipFill rotWithShape="1">
          <a:blip r:embed="rId5">
            <a:alphaModFix/>
          </a:blip>
          <a:srcRect/>
          <a:stretch/>
        </p:blipFill>
        <p:spPr>
          <a:xfrm>
            <a:off x="3647910" y="2644170"/>
            <a:ext cx="1755431" cy="1569660"/>
          </a:xfrm>
          <a:prstGeom prst="rect">
            <a:avLst/>
          </a:prstGeom>
          <a:noFill/>
          <a:ln>
            <a:noFill/>
          </a:ln>
        </p:spPr>
      </p:pic>
      <p:sp>
        <p:nvSpPr>
          <p:cNvPr id="3562" name="Google Shape;3562;p280"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Shape 3567"/>
        <p:cNvGrpSpPr/>
        <p:nvPr/>
      </p:nvGrpSpPr>
      <p:grpSpPr>
        <a:xfrm>
          <a:off x="0" y="0"/>
          <a:ext cx="0" cy="0"/>
          <a:chOff x="0" y="0"/>
          <a:chExt cx="0" cy="0"/>
        </a:xfrm>
      </p:grpSpPr>
      <p:sp>
        <p:nvSpPr>
          <p:cNvPr id="3568" name="Google Shape;3568;p281"/>
          <p:cNvSpPr txBox="1"/>
          <p:nvPr/>
        </p:nvSpPr>
        <p:spPr>
          <a:xfrm>
            <a:off x="1060973" y="271100"/>
            <a:ext cx="761879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What role does fresh water play in the environment?</a:t>
            </a:r>
            <a:endParaRPr sz="1400" b="0" i="0" u="none" strike="noStrike" cap="none">
              <a:solidFill>
                <a:srgbClr val="000000"/>
              </a:solidFill>
              <a:latin typeface="Arial"/>
              <a:ea typeface="Arial"/>
              <a:cs typeface="Arial"/>
              <a:sym typeface="Arial"/>
            </a:endParaRPr>
          </a:p>
        </p:txBody>
      </p:sp>
      <p:pic>
        <p:nvPicPr>
          <p:cNvPr id="3569" name="Google Shape;3569;p281"/>
          <p:cNvPicPr preferRelativeResize="0"/>
          <p:nvPr/>
        </p:nvPicPr>
        <p:blipFill rotWithShape="1">
          <a:blip r:embed="rId3">
            <a:alphaModFix/>
          </a:blip>
          <a:srcRect/>
          <a:stretch/>
        </p:blipFill>
        <p:spPr>
          <a:xfrm>
            <a:off x="1060973" y="3282726"/>
            <a:ext cx="2222901" cy="1565148"/>
          </a:xfrm>
          <a:prstGeom prst="rect">
            <a:avLst/>
          </a:prstGeom>
          <a:noFill/>
          <a:ln>
            <a:noFill/>
          </a:ln>
        </p:spPr>
      </p:pic>
      <p:sp>
        <p:nvSpPr>
          <p:cNvPr id="3570" name="Google Shape;3570;p281"/>
          <p:cNvSpPr txBox="1"/>
          <p:nvPr/>
        </p:nvSpPr>
        <p:spPr>
          <a:xfrm>
            <a:off x="1471384" y="2799232"/>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Salmon</a:t>
            </a:r>
            <a:endParaRPr sz="1400" b="0" i="0" u="none" strike="noStrike" cap="none">
              <a:solidFill>
                <a:srgbClr val="000000"/>
              </a:solidFill>
              <a:latin typeface="Arial"/>
              <a:ea typeface="Arial"/>
              <a:cs typeface="Arial"/>
              <a:sym typeface="Arial"/>
            </a:endParaRPr>
          </a:p>
        </p:txBody>
      </p:sp>
      <p:pic>
        <p:nvPicPr>
          <p:cNvPr id="3571" name="Google Shape;3571;p281"/>
          <p:cNvPicPr preferRelativeResize="0"/>
          <p:nvPr/>
        </p:nvPicPr>
        <p:blipFill rotWithShape="1">
          <a:blip r:embed="rId4">
            <a:alphaModFix/>
          </a:blip>
          <a:srcRect/>
          <a:stretch/>
        </p:blipFill>
        <p:spPr>
          <a:xfrm>
            <a:off x="5767378" y="3920328"/>
            <a:ext cx="3134613" cy="1110175"/>
          </a:xfrm>
          <a:prstGeom prst="rect">
            <a:avLst/>
          </a:prstGeom>
          <a:noFill/>
          <a:ln>
            <a:noFill/>
          </a:ln>
        </p:spPr>
      </p:pic>
      <p:sp>
        <p:nvSpPr>
          <p:cNvPr id="3572" name="Google Shape;3572;p281"/>
          <p:cNvSpPr txBox="1"/>
          <p:nvPr/>
        </p:nvSpPr>
        <p:spPr>
          <a:xfrm>
            <a:off x="6680947" y="3218372"/>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Trout</a:t>
            </a:r>
            <a:endParaRPr sz="1400" b="0" i="0" u="none" strike="noStrike" cap="none">
              <a:solidFill>
                <a:srgbClr val="000000"/>
              </a:solidFill>
              <a:latin typeface="Arial"/>
              <a:ea typeface="Arial"/>
              <a:cs typeface="Arial"/>
              <a:sym typeface="Arial"/>
            </a:endParaRPr>
          </a:p>
        </p:txBody>
      </p:sp>
      <p:pic>
        <p:nvPicPr>
          <p:cNvPr id="3573" name="Google Shape;3573;p281"/>
          <p:cNvPicPr preferRelativeResize="0"/>
          <p:nvPr/>
        </p:nvPicPr>
        <p:blipFill rotWithShape="1">
          <a:blip r:embed="rId5">
            <a:alphaModFix/>
          </a:blip>
          <a:srcRect/>
          <a:stretch/>
        </p:blipFill>
        <p:spPr>
          <a:xfrm>
            <a:off x="3968569" y="2576853"/>
            <a:ext cx="1755431" cy="1569660"/>
          </a:xfrm>
          <a:prstGeom prst="rect">
            <a:avLst/>
          </a:prstGeom>
          <a:noFill/>
          <a:ln>
            <a:noFill/>
          </a:ln>
        </p:spPr>
      </p:pic>
      <p:sp>
        <p:nvSpPr>
          <p:cNvPr id="3574" name="Google Shape;3574;p281"/>
          <p:cNvSpPr txBox="1"/>
          <p:nvPr/>
        </p:nvSpPr>
        <p:spPr>
          <a:xfrm>
            <a:off x="3968569" y="2074789"/>
            <a:ext cx="206795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River Otter</a:t>
            </a:r>
            <a:endParaRPr sz="1400" b="0" i="0" u="none" strike="noStrike" cap="none">
              <a:solidFill>
                <a:srgbClr val="000000"/>
              </a:solidFill>
              <a:latin typeface="Arial"/>
              <a:ea typeface="Arial"/>
              <a:cs typeface="Arial"/>
              <a:sym typeface="Arial"/>
            </a:endParaRPr>
          </a:p>
        </p:txBody>
      </p:sp>
      <p:pic>
        <p:nvPicPr>
          <p:cNvPr id="3575" name="Google Shape;3575;p281"/>
          <p:cNvPicPr preferRelativeResize="0"/>
          <p:nvPr/>
        </p:nvPicPr>
        <p:blipFill rotWithShape="1">
          <a:blip r:embed="rId6">
            <a:alphaModFix/>
          </a:blip>
          <a:srcRect/>
          <a:stretch/>
        </p:blipFill>
        <p:spPr>
          <a:xfrm>
            <a:off x="2412775" y="4449995"/>
            <a:ext cx="3111587" cy="2045677"/>
          </a:xfrm>
          <a:prstGeom prst="rect">
            <a:avLst/>
          </a:prstGeom>
          <a:noFill/>
          <a:ln>
            <a:noFill/>
          </a:ln>
        </p:spPr>
      </p:pic>
      <p:sp>
        <p:nvSpPr>
          <p:cNvPr id="3576" name="Google Shape;3576;p281"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Shape 3581"/>
        <p:cNvGrpSpPr/>
        <p:nvPr/>
      </p:nvGrpSpPr>
      <p:grpSpPr>
        <a:xfrm>
          <a:off x="0" y="0"/>
          <a:ext cx="0" cy="0"/>
          <a:chOff x="0" y="0"/>
          <a:chExt cx="0" cy="0"/>
        </a:xfrm>
      </p:grpSpPr>
      <p:sp>
        <p:nvSpPr>
          <p:cNvPr id="3582" name="Google Shape;3582;p28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583" name="Google Shape;3583;p28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Shape 3588"/>
        <p:cNvGrpSpPr/>
        <p:nvPr/>
      </p:nvGrpSpPr>
      <p:grpSpPr>
        <a:xfrm>
          <a:off x="0" y="0"/>
          <a:ext cx="0" cy="0"/>
          <a:chOff x="0" y="0"/>
          <a:chExt cx="0" cy="0"/>
        </a:xfrm>
      </p:grpSpPr>
      <p:sp>
        <p:nvSpPr>
          <p:cNvPr id="3589" name="Google Shape;3589;p283"/>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Fresh Water</a:t>
            </a:r>
            <a:r>
              <a:rPr lang="en-US"/>
              <a:t>: water that does not have salt in it.</a:t>
            </a:r>
            <a:endParaRPr/>
          </a:p>
        </p:txBody>
      </p:sp>
      <p:pic>
        <p:nvPicPr>
          <p:cNvPr id="3590" name="Google Shape;3590;p283" descr="lake.jpg"/>
          <p:cNvPicPr preferRelativeResize="0">
            <a:picLocks noGrp="1"/>
          </p:cNvPicPr>
          <p:nvPr>
            <p:ph type="body" idx="1"/>
          </p:nvPr>
        </p:nvPicPr>
        <p:blipFill rotWithShape="1">
          <a:blip r:embed="rId3">
            <a:alphaModFix/>
          </a:blip>
          <a:srcRect l="-10344" r="-10345"/>
          <a:stretch/>
        </p:blipFill>
        <p:spPr>
          <a:xfrm>
            <a:off x="-64" y="2194560"/>
            <a:ext cx="9144064" cy="4510723"/>
          </a:xfrm>
          <a:prstGeom prst="rect">
            <a:avLst/>
          </a:prstGeom>
          <a:noFill/>
          <a:ln w="9525" cap="flat" cmpd="sng">
            <a:solidFill>
              <a:schemeClr val="lt1"/>
            </a:solidFill>
            <a:prstDash val="solid"/>
            <a:round/>
            <a:headEnd type="none" w="sm" len="sm"/>
            <a:tailEnd type="none" w="sm" len="sm"/>
          </a:ln>
        </p:spPr>
      </p:pic>
      <p:sp>
        <p:nvSpPr>
          <p:cNvPr id="3591" name="Google Shape;3591;p28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Shape 3596"/>
        <p:cNvGrpSpPr/>
        <p:nvPr/>
      </p:nvGrpSpPr>
      <p:grpSpPr>
        <a:xfrm>
          <a:off x="0" y="0"/>
          <a:ext cx="0" cy="0"/>
          <a:chOff x="0" y="0"/>
          <a:chExt cx="0" cy="0"/>
        </a:xfrm>
      </p:grpSpPr>
      <p:sp>
        <p:nvSpPr>
          <p:cNvPr id="3597" name="Google Shape;3597;p28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3598" name="Google Shape;3598;p284"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9" name="Google Shape;3599;p284"/>
          <p:cNvSpPr txBox="1"/>
          <p:nvPr/>
        </p:nvSpPr>
        <p:spPr>
          <a:xfrm>
            <a:off x="1939953" y="1544594"/>
            <a:ext cx="5264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Availability of Fresh Water</a:t>
            </a:r>
            <a:endParaRPr sz="2800" b="0" i="0" u="none" strike="noStrike" cap="none">
              <a:solidFill>
                <a:schemeClr val="dk1"/>
              </a:solidFill>
              <a:latin typeface="Calibri"/>
              <a:ea typeface="Calibri"/>
              <a:cs typeface="Calibri"/>
              <a:sym typeface="Calibri"/>
            </a:endParaRPr>
          </a:p>
        </p:txBody>
      </p:sp>
      <p:sp>
        <p:nvSpPr>
          <p:cNvPr id="3600" name="Google Shape;3600;p284"/>
          <p:cNvSpPr txBox="1"/>
          <p:nvPr/>
        </p:nvSpPr>
        <p:spPr>
          <a:xfrm>
            <a:off x="779597" y="2284200"/>
            <a:ext cx="7289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i="1">
                <a:latin typeface="Calibri"/>
                <a:ea typeface="Calibri"/>
                <a:cs typeface="Calibri"/>
                <a:sym typeface="Calibri"/>
              </a:rPr>
              <a:t>In this simulation, students explore how water moves above and below Earth’s surface by using interactive computational models. Students will examine the supply and demand issues around local water sources and meet a hydrogeologist who introduces some of the issues around the sustainability of freshwater resources around the world.</a:t>
            </a:r>
            <a:endParaRPr sz="1400" b="0" i="0" u="none" strike="noStrike" cap="none">
              <a:solidFill>
                <a:srgbClr val="000000"/>
              </a:solidFill>
              <a:latin typeface="Arial"/>
              <a:ea typeface="Arial"/>
              <a:cs typeface="Arial"/>
              <a:sym typeface="Arial"/>
            </a:endParaRPr>
          </a:p>
        </p:txBody>
      </p:sp>
      <p:pic>
        <p:nvPicPr>
          <p:cNvPr id="3601" name="Google Shape;3601;p284"/>
          <p:cNvPicPr preferRelativeResize="0"/>
          <p:nvPr/>
        </p:nvPicPr>
        <p:blipFill>
          <a:blip r:embed="rId5">
            <a:alphaModFix/>
          </a:blip>
          <a:stretch>
            <a:fillRect/>
          </a:stretch>
        </p:blipFill>
        <p:spPr>
          <a:xfrm>
            <a:off x="1917763" y="3492875"/>
            <a:ext cx="5013073" cy="3191700"/>
          </a:xfrm>
          <a:prstGeom prst="rect">
            <a:avLst/>
          </a:prstGeom>
          <a:noFill/>
          <a:ln>
            <a:noFill/>
          </a:ln>
        </p:spPr>
      </p:pic>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Shape 3606"/>
        <p:cNvGrpSpPr/>
        <p:nvPr/>
      </p:nvGrpSpPr>
      <p:grpSpPr>
        <a:xfrm>
          <a:off x="0" y="0"/>
          <a:ext cx="0" cy="0"/>
          <a:chOff x="0" y="0"/>
          <a:chExt cx="0" cy="0"/>
        </a:xfrm>
      </p:grpSpPr>
      <p:sp>
        <p:nvSpPr>
          <p:cNvPr id="3607" name="Google Shape;3607;gdb579429e5_3_35"/>
          <p:cNvSpPr txBox="1"/>
          <p:nvPr/>
        </p:nvSpPr>
        <p:spPr>
          <a:xfrm>
            <a:off x="1768509" y="111160"/>
            <a:ext cx="5607000" cy="95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3608" name="Google Shape;3608;gdb579429e5_3_35"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9" name="Google Shape;3609;gdb579429e5_3_35"/>
          <p:cNvSpPr txBox="1"/>
          <p:nvPr/>
        </p:nvSpPr>
        <p:spPr>
          <a:xfrm>
            <a:off x="1939953" y="1544594"/>
            <a:ext cx="5264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u="sng">
                <a:solidFill>
                  <a:schemeClr val="dk1"/>
                </a:solidFill>
                <a:highlight>
                  <a:schemeClr val="lt1"/>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 Using Fresh Water</a:t>
            </a:r>
            <a:endParaRPr sz="2800" b="0" i="0" u="none" strike="noStrike" cap="none">
              <a:solidFill>
                <a:schemeClr val="dk1"/>
              </a:solidFill>
              <a:highlight>
                <a:schemeClr val="lt1"/>
              </a:highlight>
              <a:latin typeface="Calibri"/>
              <a:ea typeface="Calibri"/>
              <a:cs typeface="Calibri"/>
              <a:sym typeface="Calibri"/>
            </a:endParaRPr>
          </a:p>
        </p:txBody>
      </p:sp>
      <p:sp>
        <p:nvSpPr>
          <p:cNvPr id="3610" name="Google Shape;3610;gdb579429e5_3_35"/>
          <p:cNvSpPr txBox="1"/>
          <p:nvPr/>
        </p:nvSpPr>
        <p:spPr>
          <a:xfrm>
            <a:off x="779597" y="2284200"/>
            <a:ext cx="72894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i="1">
                <a:latin typeface="Calibri"/>
                <a:ea typeface="Calibri"/>
                <a:cs typeface="Calibri"/>
                <a:sym typeface="Calibri"/>
              </a:rPr>
              <a:t>In this simulation, students explore maps to discover the distribution of fresh water resources on Earth, and examine graphs to discover how fresh water supplies are used by humans.</a:t>
            </a:r>
            <a:endParaRPr sz="1400" b="0" i="0" u="none" strike="noStrike" cap="none">
              <a:solidFill>
                <a:srgbClr val="000000"/>
              </a:solidFill>
              <a:latin typeface="Arial"/>
              <a:ea typeface="Arial"/>
              <a:cs typeface="Arial"/>
              <a:sym typeface="Arial"/>
            </a:endParaRPr>
          </a:p>
        </p:txBody>
      </p:sp>
      <p:pic>
        <p:nvPicPr>
          <p:cNvPr id="3611" name="Google Shape;3611;gdb579429e5_3_35" descr="&lt;resource_carousel.datastructures.RCItem object at 0x7f251af59828&gt;"/>
          <p:cNvPicPr preferRelativeResize="0"/>
          <p:nvPr/>
        </p:nvPicPr>
        <p:blipFill>
          <a:blip r:embed="rId5">
            <a:alphaModFix/>
          </a:blip>
          <a:stretch>
            <a:fillRect/>
          </a:stretch>
        </p:blipFill>
        <p:spPr>
          <a:xfrm>
            <a:off x="2164650" y="3182575"/>
            <a:ext cx="4814704" cy="3438000"/>
          </a:xfrm>
          <a:prstGeom prst="rect">
            <a:avLst/>
          </a:prstGeom>
          <a:noFill/>
          <a:ln>
            <a:noFill/>
          </a:ln>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Shape 3616"/>
        <p:cNvGrpSpPr/>
        <p:nvPr/>
      </p:nvGrpSpPr>
      <p:grpSpPr>
        <a:xfrm>
          <a:off x="0" y="0"/>
          <a:ext cx="0" cy="0"/>
          <a:chOff x="0" y="0"/>
          <a:chExt cx="0" cy="0"/>
        </a:xfrm>
      </p:grpSpPr>
      <p:sp>
        <p:nvSpPr>
          <p:cNvPr id="3617" name="Google Shape;3617;p28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8" name="Google Shape;3618;p285"/>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3619" name="Google Shape;3619;p285"/>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3620" name="Google Shape;3620;p285"/>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Shape 3625"/>
        <p:cNvGrpSpPr/>
        <p:nvPr/>
      </p:nvGrpSpPr>
      <p:grpSpPr>
        <a:xfrm>
          <a:off x="0" y="0"/>
          <a:ext cx="0" cy="0"/>
          <a:chOff x="0" y="0"/>
          <a:chExt cx="0" cy="0"/>
        </a:xfrm>
      </p:grpSpPr>
      <p:pic>
        <p:nvPicPr>
          <p:cNvPr id="3626" name="Google Shape;3626;p28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30" descr="drop.jpg"/>
          <p:cNvPicPr preferRelativeResize="0"/>
          <p:nvPr/>
        </p:nvPicPr>
        <p:blipFill rotWithShape="1">
          <a:blip r:embed="rId3">
            <a:alphaModFix/>
          </a:blip>
          <a:srcRect t="-5975" b="-5973"/>
          <a:stretch/>
        </p:blipFill>
        <p:spPr>
          <a:xfrm>
            <a:off x="332926" y="2332038"/>
            <a:ext cx="5427015" cy="4525962"/>
          </a:xfrm>
          <a:prstGeom prst="rect">
            <a:avLst/>
          </a:prstGeom>
          <a:noFill/>
          <a:ln>
            <a:noFill/>
          </a:ln>
        </p:spPr>
      </p:pic>
      <p:pic>
        <p:nvPicPr>
          <p:cNvPr id="514" name="Google Shape;514;p30" descr="Molecule.jpg"/>
          <p:cNvPicPr preferRelativeResize="0"/>
          <p:nvPr/>
        </p:nvPicPr>
        <p:blipFill rotWithShape="1">
          <a:blip r:embed="rId4">
            <a:alphaModFix/>
          </a:blip>
          <a:srcRect l="-40782" r="-40779"/>
          <a:stretch/>
        </p:blipFill>
        <p:spPr>
          <a:xfrm>
            <a:off x="3896751" y="1131440"/>
            <a:ext cx="5427015" cy="2031110"/>
          </a:xfrm>
          <a:prstGeom prst="rect">
            <a:avLst/>
          </a:prstGeom>
          <a:noFill/>
          <a:ln>
            <a:noFill/>
          </a:ln>
        </p:spPr>
      </p:pic>
      <p:sp>
        <p:nvSpPr>
          <p:cNvPr id="515" name="Google Shape;515;p30"/>
          <p:cNvSpPr txBox="1"/>
          <p:nvPr/>
        </p:nvSpPr>
        <p:spPr>
          <a:xfrm>
            <a:off x="6953163" y="715888"/>
            <a:ext cx="48290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516" name="Google Shape;516;p30"/>
          <p:cNvSpPr txBox="1"/>
          <p:nvPr/>
        </p:nvSpPr>
        <p:spPr>
          <a:xfrm>
            <a:off x="7623132" y="2393109"/>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517" name="Google Shape;517;p30"/>
          <p:cNvSpPr txBox="1"/>
          <p:nvPr/>
        </p:nvSpPr>
        <p:spPr>
          <a:xfrm>
            <a:off x="6119604" y="2559576"/>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518" name="Google Shape;518;p30"/>
          <p:cNvSpPr/>
          <p:nvPr/>
        </p:nvSpPr>
        <p:spPr>
          <a:xfrm rot="-1693346">
            <a:off x="3936113" y="2040414"/>
            <a:ext cx="1757751" cy="24258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9" name="Google Shape;519;p30"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0" name="Google Shape;520;p30" descr="Comment Like"/>
          <p:cNvPicPr preferRelativeResize="0"/>
          <p:nvPr/>
        </p:nvPicPr>
        <p:blipFill rotWithShape="1">
          <a:blip r:embed="rId6">
            <a:alphaModFix/>
          </a:blip>
          <a:srcRect/>
          <a:stretch/>
        </p:blipFill>
        <p:spPr>
          <a:xfrm>
            <a:off x="735230" y="146272"/>
            <a:ext cx="571056" cy="57105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31"/>
          <p:cNvPicPr preferRelativeResize="0">
            <a:picLocks noGrp="1"/>
          </p:cNvPicPr>
          <p:nvPr>
            <p:ph type="body" idx="1"/>
          </p:nvPr>
        </p:nvPicPr>
        <p:blipFill rotWithShape="1">
          <a:blip r:embed="rId3">
            <a:alphaModFix/>
          </a:blip>
          <a:srcRect l="23403"/>
          <a:stretch/>
        </p:blipFill>
        <p:spPr>
          <a:xfrm>
            <a:off x="367615" y="2393109"/>
            <a:ext cx="5373858" cy="4037427"/>
          </a:xfrm>
          <a:prstGeom prst="rect">
            <a:avLst/>
          </a:prstGeom>
          <a:noFill/>
          <a:ln>
            <a:noFill/>
          </a:ln>
        </p:spPr>
      </p:pic>
      <p:sp>
        <p:nvSpPr>
          <p:cNvPr id="527" name="Google Shape;527;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8" name="Google Shape;528;p3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pic>
        <p:nvPicPr>
          <p:cNvPr id="529" name="Google Shape;529;p31" descr="Molecule.jpg"/>
          <p:cNvPicPr preferRelativeResize="0"/>
          <p:nvPr/>
        </p:nvPicPr>
        <p:blipFill rotWithShape="1">
          <a:blip r:embed="rId6">
            <a:alphaModFix/>
          </a:blip>
          <a:srcRect l="-40782" r="-40779"/>
          <a:stretch/>
        </p:blipFill>
        <p:spPr>
          <a:xfrm>
            <a:off x="3896751" y="1131440"/>
            <a:ext cx="5427015" cy="2031110"/>
          </a:xfrm>
          <a:prstGeom prst="rect">
            <a:avLst/>
          </a:prstGeom>
          <a:noFill/>
          <a:ln>
            <a:noFill/>
          </a:ln>
        </p:spPr>
      </p:pic>
      <p:sp>
        <p:nvSpPr>
          <p:cNvPr id="530" name="Google Shape;530;p31"/>
          <p:cNvSpPr txBox="1"/>
          <p:nvPr/>
        </p:nvSpPr>
        <p:spPr>
          <a:xfrm>
            <a:off x="6953163" y="715888"/>
            <a:ext cx="48290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531" name="Google Shape;531;p31"/>
          <p:cNvSpPr txBox="1"/>
          <p:nvPr/>
        </p:nvSpPr>
        <p:spPr>
          <a:xfrm>
            <a:off x="7623132" y="2393109"/>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532" name="Google Shape;532;p31"/>
          <p:cNvSpPr txBox="1"/>
          <p:nvPr/>
        </p:nvSpPr>
        <p:spPr>
          <a:xfrm>
            <a:off x="6119604" y="2559576"/>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533" name="Google Shape;533;p31"/>
          <p:cNvSpPr/>
          <p:nvPr/>
        </p:nvSpPr>
        <p:spPr>
          <a:xfrm rot="-1693346">
            <a:off x="3936113" y="2040414"/>
            <a:ext cx="1757751" cy="24258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1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160" descr="Molecule.jpg"/>
          <p:cNvPicPr preferRelativeResize="0"/>
          <p:nvPr/>
        </p:nvPicPr>
        <p:blipFill rotWithShape="1">
          <a:blip r:embed="rId3">
            <a:alphaModFix/>
          </a:blip>
          <a:srcRect l="-40782" r="-40779"/>
          <a:stretch/>
        </p:blipFill>
        <p:spPr>
          <a:xfrm>
            <a:off x="3896751" y="1131440"/>
            <a:ext cx="5427015" cy="2031110"/>
          </a:xfrm>
          <a:prstGeom prst="rect">
            <a:avLst/>
          </a:prstGeom>
          <a:noFill/>
          <a:ln>
            <a:noFill/>
          </a:ln>
        </p:spPr>
      </p:pic>
      <p:sp>
        <p:nvSpPr>
          <p:cNvPr id="546" name="Google Shape;546;p160"/>
          <p:cNvSpPr txBox="1"/>
          <p:nvPr/>
        </p:nvSpPr>
        <p:spPr>
          <a:xfrm>
            <a:off x="6953163" y="715888"/>
            <a:ext cx="48290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547" name="Google Shape;547;p160"/>
          <p:cNvSpPr txBox="1"/>
          <p:nvPr/>
        </p:nvSpPr>
        <p:spPr>
          <a:xfrm>
            <a:off x="7623132" y="2393109"/>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548" name="Google Shape;548;p160"/>
          <p:cNvSpPr txBox="1"/>
          <p:nvPr/>
        </p:nvSpPr>
        <p:spPr>
          <a:xfrm>
            <a:off x="6119604" y="2559576"/>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549" name="Google Shape;549;p160"/>
          <p:cNvSpPr/>
          <p:nvPr/>
        </p:nvSpPr>
        <p:spPr>
          <a:xfrm rot="-1693346">
            <a:off x="3936113" y="2040414"/>
            <a:ext cx="1757751" cy="24258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0" name="Google Shape;550;p160" descr="Questions"/>
          <p:cNvSpPr/>
          <p:nvPr/>
        </p:nvSpPr>
        <p:spPr>
          <a:xfrm>
            <a:off x="87330" y="185042"/>
            <a:ext cx="714054" cy="704834"/>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160"/>
          <p:cNvSpPr txBox="1"/>
          <p:nvPr/>
        </p:nvSpPr>
        <p:spPr>
          <a:xfrm>
            <a:off x="1319349" y="556057"/>
            <a:ext cx="575234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This is a solid, how is it an example of water? </a:t>
            </a:r>
            <a:endParaRPr sz="1400" b="0" i="0" u="none" strike="noStrike" cap="none">
              <a:solidFill>
                <a:srgbClr val="000000"/>
              </a:solidFill>
              <a:latin typeface="Arial"/>
              <a:ea typeface="Arial"/>
              <a:cs typeface="Arial"/>
              <a:sym typeface="Arial"/>
            </a:endParaRPr>
          </a:p>
        </p:txBody>
      </p:sp>
      <p:pic>
        <p:nvPicPr>
          <p:cNvPr id="552" name="Google Shape;552;p160"/>
          <p:cNvPicPr preferRelativeResize="0"/>
          <p:nvPr/>
        </p:nvPicPr>
        <p:blipFill>
          <a:blip r:embed="rId5">
            <a:alphaModFix/>
          </a:blip>
          <a:stretch>
            <a:fillRect/>
          </a:stretch>
        </p:blipFill>
        <p:spPr>
          <a:xfrm>
            <a:off x="684900" y="2195239"/>
            <a:ext cx="3298334" cy="3364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
          <p:cNvSpPr txBox="1"/>
          <p:nvPr/>
        </p:nvSpPr>
        <p:spPr>
          <a:xfrm>
            <a:off x="2301072" y="693336"/>
            <a:ext cx="467346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213" name="Google Shape;213;p4"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
          <p:cNvSpPr txBox="1"/>
          <p:nvPr/>
        </p:nvSpPr>
        <p:spPr>
          <a:xfrm>
            <a:off x="814753" y="2848708"/>
            <a:ext cx="751449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215" name="Google Shape;215;p4"/>
          <p:cNvSpPr txBox="1"/>
          <p:nvPr/>
        </p:nvSpPr>
        <p:spPr>
          <a:xfrm>
            <a:off x="814753" y="2848708"/>
            <a:ext cx="7514492"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information about states of matter (solid, liquid, gas, what they remember about each phase, etc. Also ask them what they know about water.).  </a:t>
            </a: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these characteristics of both the states of matter and water.  Tell students that they are going to be learning more about water and the properties of water.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may also choose to do this experiment live for students (on video meeting platform or face-to-face).  You can set up the materials – bowl of ice, (show it melting but a have separate bowl of water for time purposes), then a pot to boil the water to show it changing to a gas. If doing this experiment real time, be sure to ask students questions to keep them engaged (eg What do you notice? Why do you think that is happening? What is happening to the water?). </a:t>
            </a:r>
            <a:endParaRPr sz="1400" b="0" i="0" u="none" strike="noStrike" cap="none">
              <a:solidFill>
                <a:srgbClr val="000000"/>
              </a:solidFill>
              <a:latin typeface="Arial"/>
              <a:ea typeface="Arial"/>
              <a:cs typeface="Arial"/>
              <a:sym typeface="Arial"/>
            </a:endParaRPr>
          </a:p>
        </p:txBody>
      </p:sp>
      <p:sp>
        <p:nvSpPr>
          <p:cNvPr id="216" name="Google Shape;216;p4"/>
          <p:cNvSpPr txBox="1"/>
          <p:nvPr/>
        </p:nvSpPr>
        <p:spPr>
          <a:xfrm>
            <a:off x="3088193" y="1924442"/>
            <a:ext cx="454185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Water Experiment</a:t>
            </a:r>
            <a:endParaRPr sz="3000" b="0" i="0" u="none" strike="noStrike" cap="none">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0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9" name="Google Shape;559;p20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gdb579429e5_2_6"/>
          <p:cNvPicPr preferRelativeResize="0"/>
          <p:nvPr/>
        </p:nvPicPr>
        <p:blipFill>
          <a:blip r:embed="rId3">
            <a:alphaModFix/>
          </a:blip>
          <a:stretch>
            <a:fillRect/>
          </a:stretch>
        </p:blipFill>
        <p:spPr>
          <a:xfrm>
            <a:off x="2000250" y="1357313"/>
            <a:ext cx="5143500" cy="4143375"/>
          </a:xfrm>
          <a:prstGeom prst="rect">
            <a:avLst/>
          </a:prstGeom>
          <a:noFill/>
          <a:ln>
            <a:noFill/>
          </a:ln>
        </p:spPr>
      </p:pic>
      <p:sp>
        <p:nvSpPr>
          <p:cNvPr id="566" name="Google Shape;566;gdb579429e5_2_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7" name="Google Shape;567;gdb579429e5_2_6" descr="Comment Dislike"/>
          <p:cNvPicPr preferRelativeResize="0"/>
          <p:nvPr/>
        </p:nvPicPr>
        <p:blipFill rotWithShape="1">
          <a:blip r:embed="rId5">
            <a:alphaModFix/>
          </a:blip>
          <a:srcRect/>
          <a:stretch/>
        </p:blipFill>
        <p:spPr>
          <a:xfrm>
            <a:off x="735300" y="39475"/>
            <a:ext cx="656350" cy="6563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db579429e5_2_1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db579429e5_2_20" descr="Questions"/>
          <p:cNvSpPr/>
          <p:nvPr/>
        </p:nvSpPr>
        <p:spPr>
          <a:xfrm>
            <a:off x="87330" y="185042"/>
            <a:ext cx="714000" cy="704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gdb579429e5_2_20"/>
          <p:cNvSpPr txBox="1"/>
          <p:nvPr/>
        </p:nvSpPr>
        <p:spPr>
          <a:xfrm>
            <a:off x="1602000" y="556050"/>
            <a:ext cx="59400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latin typeface="Calibri"/>
                <a:ea typeface="Calibri"/>
                <a:cs typeface="Calibri"/>
                <a:sym typeface="Calibri"/>
              </a:rPr>
              <a:t>Why is hydrogen peroxide a non-example of water?</a:t>
            </a:r>
            <a:endParaRPr sz="1400" b="0" i="0" u="none" strike="noStrike" cap="none">
              <a:solidFill>
                <a:srgbClr val="000000"/>
              </a:solidFill>
              <a:latin typeface="Arial"/>
              <a:ea typeface="Arial"/>
              <a:cs typeface="Arial"/>
              <a:sym typeface="Arial"/>
            </a:endParaRPr>
          </a:p>
        </p:txBody>
      </p:sp>
      <p:pic>
        <p:nvPicPr>
          <p:cNvPr id="581" name="Google Shape;581;gdb579429e5_2_20"/>
          <p:cNvPicPr preferRelativeResize="0"/>
          <p:nvPr/>
        </p:nvPicPr>
        <p:blipFill>
          <a:blip r:embed="rId4">
            <a:alphaModFix/>
          </a:blip>
          <a:stretch>
            <a:fillRect/>
          </a:stretch>
        </p:blipFill>
        <p:spPr>
          <a:xfrm>
            <a:off x="2000250" y="2009263"/>
            <a:ext cx="5143500" cy="4143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35"/>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atoms make up water?</a:t>
            </a:r>
            <a:endParaRPr/>
          </a:p>
        </p:txBody>
      </p:sp>
      <p:sp>
        <p:nvSpPr>
          <p:cNvPr id="588" name="Google Shape;588;p3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9" name="Google Shape;589;p35" descr="Molecule.jpg"/>
          <p:cNvPicPr preferRelativeResize="0"/>
          <p:nvPr/>
        </p:nvPicPr>
        <p:blipFill rotWithShape="1">
          <a:blip r:embed="rId4">
            <a:alphaModFix/>
          </a:blip>
          <a:srcRect l="1448" t="3247" r="2008" b="4228"/>
          <a:stretch/>
        </p:blipFill>
        <p:spPr>
          <a:xfrm>
            <a:off x="2206600" y="2331975"/>
            <a:ext cx="4375575" cy="4187525"/>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36" descr="Solid Liquid Gas Plasma.jpg"/>
          <p:cNvPicPr preferRelativeResize="0"/>
          <p:nvPr/>
        </p:nvPicPr>
        <p:blipFill rotWithShape="1">
          <a:blip r:embed="rId3">
            <a:alphaModFix/>
          </a:blip>
          <a:srcRect/>
          <a:stretch/>
        </p:blipFill>
        <p:spPr>
          <a:xfrm>
            <a:off x="1235081" y="2045215"/>
            <a:ext cx="6673837" cy="4907742"/>
          </a:xfrm>
          <a:prstGeom prst="rect">
            <a:avLst/>
          </a:prstGeom>
          <a:noFill/>
          <a:ln>
            <a:noFill/>
          </a:ln>
        </p:spPr>
      </p:pic>
      <p:sp>
        <p:nvSpPr>
          <p:cNvPr id="596" name="Google Shape;596;p36"/>
          <p:cNvSpPr txBox="1">
            <a:spLocks noGrp="1"/>
          </p:cNvSpPr>
          <p:nvPr>
            <p:ph type="title"/>
          </p:nvPr>
        </p:nvSpPr>
        <p:spPr>
          <a:xfrm>
            <a:off x="173991" y="424771"/>
            <a:ext cx="8796018"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True/False: Water is the only compound that exists in all three states of matter?</a:t>
            </a:r>
            <a:endParaRPr/>
          </a:p>
        </p:txBody>
      </p:sp>
      <p:sp>
        <p:nvSpPr>
          <p:cNvPr id="597" name="Google Shape;597;p3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36"/>
          <p:cNvSpPr txBox="1"/>
          <p:nvPr/>
        </p:nvSpPr>
        <p:spPr>
          <a:xfrm>
            <a:off x="6645450" y="2394625"/>
            <a:ext cx="1445400" cy="481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gdc20d58110_1_12" descr="Solid Liquid Gas Plasma.jpg"/>
          <p:cNvPicPr preferRelativeResize="0"/>
          <p:nvPr/>
        </p:nvPicPr>
        <p:blipFill rotWithShape="1">
          <a:blip r:embed="rId3">
            <a:alphaModFix/>
          </a:blip>
          <a:srcRect/>
          <a:stretch/>
        </p:blipFill>
        <p:spPr>
          <a:xfrm>
            <a:off x="1235081" y="2045215"/>
            <a:ext cx="6673838" cy="4907742"/>
          </a:xfrm>
          <a:prstGeom prst="rect">
            <a:avLst/>
          </a:prstGeom>
          <a:noFill/>
          <a:ln>
            <a:noFill/>
          </a:ln>
        </p:spPr>
      </p:pic>
      <p:sp>
        <p:nvSpPr>
          <p:cNvPr id="605" name="Google Shape;605;gdc20d58110_1_12"/>
          <p:cNvSpPr txBox="1">
            <a:spLocks noGrp="1"/>
          </p:cNvSpPr>
          <p:nvPr>
            <p:ph type="title"/>
          </p:nvPr>
        </p:nvSpPr>
        <p:spPr>
          <a:xfrm>
            <a:off x="173991" y="424771"/>
            <a:ext cx="8796000" cy="1910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solidFill>
                  <a:srgbClr val="FF0000"/>
                </a:solidFill>
              </a:rPr>
              <a:t>True</a:t>
            </a:r>
            <a:r>
              <a:rPr lang="en-US" sz="3959"/>
              <a:t>/False: Water is the only compound that exists in all three states of matter?</a:t>
            </a:r>
            <a:endParaRPr/>
          </a:p>
        </p:txBody>
      </p:sp>
      <p:sp>
        <p:nvSpPr>
          <p:cNvPr id="606" name="Google Shape;606;gdc20d58110_1_1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dc20d58110_1_12"/>
          <p:cNvSpPr txBox="1"/>
          <p:nvPr/>
        </p:nvSpPr>
        <p:spPr>
          <a:xfrm>
            <a:off x="6645450" y="2394625"/>
            <a:ext cx="1445400" cy="4818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7"/>
          <p:cNvSpPr txBox="1">
            <a:spLocks noGrp="1"/>
          </p:cNvSpPr>
          <p:nvPr>
            <p:ph type="title"/>
          </p:nvPr>
        </p:nvSpPr>
        <p:spPr>
          <a:xfrm>
            <a:off x="735230" y="285880"/>
            <a:ext cx="8229600" cy="1910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a:t>Is water more dense in liquid or solid form?</a:t>
            </a:r>
            <a:endParaRPr/>
          </a:p>
        </p:txBody>
      </p:sp>
      <p:sp>
        <p:nvSpPr>
          <p:cNvPr id="614" name="Google Shape;614;p37" descr="Questions"/>
          <p:cNvSpPr/>
          <p:nvPr/>
        </p:nvSpPr>
        <p:spPr>
          <a:xfrm>
            <a:off x="0" y="8135"/>
            <a:ext cx="798000" cy="72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5" name="Google Shape;615;p37"/>
          <p:cNvPicPr preferRelativeResize="0"/>
          <p:nvPr/>
        </p:nvPicPr>
        <p:blipFill rotWithShape="1">
          <a:blip r:embed="rId4">
            <a:alphaModFix/>
          </a:blip>
          <a:srcRect/>
          <a:stretch/>
        </p:blipFill>
        <p:spPr>
          <a:xfrm>
            <a:off x="4681219" y="2195964"/>
            <a:ext cx="4283613" cy="3570458"/>
          </a:xfrm>
          <a:prstGeom prst="rect">
            <a:avLst/>
          </a:prstGeom>
          <a:noFill/>
          <a:ln>
            <a:noFill/>
          </a:ln>
        </p:spPr>
      </p:pic>
      <p:pic>
        <p:nvPicPr>
          <p:cNvPr id="616" name="Google Shape;616;p37"/>
          <p:cNvPicPr preferRelativeResize="0"/>
          <p:nvPr/>
        </p:nvPicPr>
        <p:blipFill rotWithShape="1">
          <a:blip r:embed="rId5">
            <a:alphaModFix/>
          </a:blip>
          <a:srcRect/>
          <a:stretch/>
        </p:blipFill>
        <p:spPr>
          <a:xfrm>
            <a:off x="396968" y="2534664"/>
            <a:ext cx="3903784" cy="3523956"/>
          </a:xfrm>
          <a:prstGeom prst="rect">
            <a:avLst/>
          </a:prstGeom>
          <a:noFill/>
          <a:ln>
            <a:noFill/>
          </a:ln>
        </p:spPr>
      </p:pic>
      <p:pic>
        <p:nvPicPr>
          <p:cNvPr id="617" name="Google Shape;617;p37"/>
          <p:cNvPicPr preferRelativeResize="0"/>
          <p:nvPr/>
        </p:nvPicPr>
        <p:blipFill>
          <a:blip r:embed="rId6">
            <a:alphaModFix/>
          </a:blip>
          <a:stretch>
            <a:fillRect/>
          </a:stretch>
        </p:blipFill>
        <p:spPr>
          <a:xfrm>
            <a:off x="205775" y="1809050"/>
            <a:ext cx="4286175" cy="4975200"/>
          </a:xfrm>
          <a:prstGeom prst="rect">
            <a:avLst/>
          </a:prstGeom>
          <a:noFill/>
          <a:ln>
            <a:noFill/>
          </a:ln>
        </p:spPr>
      </p:pic>
      <p:pic>
        <p:nvPicPr>
          <p:cNvPr id="618" name="Google Shape;618;p37"/>
          <p:cNvPicPr preferRelativeResize="0"/>
          <p:nvPr/>
        </p:nvPicPr>
        <p:blipFill>
          <a:blip r:embed="rId6">
            <a:alphaModFix/>
          </a:blip>
          <a:stretch>
            <a:fillRect/>
          </a:stretch>
        </p:blipFill>
        <p:spPr>
          <a:xfrm>
            <a:off x="4679938" y="1809050"/>
            <a:ext cx="4286175" cy="4975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625" name="Google Shape;625;p3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39"/>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632" name="Google Shape;632;p39"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633" name="Google Shape;633;p3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4" name="Google Shape;634;p39"/>
          <p:cNvGrpSpPr/>
          <p:nvPr/>
        </p:nvGrpSpPr>
        <p:grpSpPr>
          <a:xfrm>
            <a:off x="3868773" y="2765821"/>
            <a:ext cx="2720780" cy="3206793"/>
            <a:chOff x="5697573" y="340477"/>
            <a:chExt cx="2720780" cy="3206793"/>
          </a:xfrm>
        </p:grpSpPr>
        <p:sp>
          <p:nvSpPr>
            <p:cNvPr id="635" name="Google Shape;635;p39"/>
            <p:cNvSpPr txBox="1"/>
            <p:nvPr/>
          </p:nvSpPr>
          <p:spPr>
            <a:xfrm>
              <a:off x="7140225" y="340477"/>
              <a:ext cx="48290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636" name="Google Shape;636;p39"/>
            <p:cNvSpPr txBox="1"/>
            <p:nvPr/>
          </p:nvSpPr>
          <p:spPr>
            <a:xfrm>
              <a:off x="8024140" y="2752713"/>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637" name="Google Shape;637;p39"/>
            <p:cNvSpPr txBox="1"/>
            <p:nvPr/>
          </p:nvSpPr>
          <p:spPr>
            <a:xfrm>
              <a:off x="5697573" y="2777829"/>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0"/>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644" name="Google Shape;644;p40"/>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Water Gizmo</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(Explore Learning)</a:t>
            </a:r>
            <a:endParaRPr sz="1400" b="0" i="0" u="none" strike="noStrike" cap="none">
              <a:solidFill>
                <a:srgbClr val="000000"/>
              </a:solidFill>
              <a:latin typeface="Arial"/>
              <a:ea typeface="Arial"/>
              <a:cs typeface="Arial"/>
              <a:sym typeface="Arial"/>
            </a:endParaRPr>
          </a:p>
        </p:txBody>
      </p:sp>
      <p:pic>
        <p:nvPicPr>
          <p:cNvPr id="645" name="Google Shape;645;p40"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646" name="Google Shape;646;p40"/>
          <p:cNvSpPr txBox="1"/>
          <p:nvPr/>
        </p:nvSpPr>
        <p:spPr>
          <a:xfrm>
            <a:off x="411982" y="2230734"/>
            <a:ext cx="25524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how water can change its state.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In this simulation activity, you’ll see what happens to water to change it into a solid, liquid, and gas. You can also use the magnifying glass to look at the molecules of each state of matter to determine if it is a solid, liquid, or gas. </a:t>
            </a:r>
            <a:endParaRPr sz="1400" b="0" i="0" u="none" strike="noStrike" cap="none">
              <a:solidFill>
                <a:srgbClr val="000000"/>
              </a:solidFill>
              <a:latin typeface="Arial"/>
              <a:ea typeface="Arial"/>
              <a:cs typeface="Arial"/>
              <a:sym typeface="Arial"/>
            </a:endParaRPr>
          </a:p>
        </p:txBody>
      </p:sp>
      <p:sp>
        <p:nvSpPr>
          <p:cNvPr id="647" name="Google Shape;647;p40"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8" name="Google Shape;648;p40"/>
          <p:cNvPicPr preferRelativeResize="0"/>
          <p:nvPr/>
        </p:nvPicPr>
        <p:blipFill rotWithShape="1">
          <a:blip r:embed="rId6">
            <a:alphaModFix/>
          </a:blip>
          <a:srcRect l="32418" t="26758" r="17330" b="15477"/>
          <a:stretch/>
        </p:blipFill>
        <p:spPr>
          <a:xfrm>
            <a:off x="3635951" y="2504576"/>
            <a:ext cx="5087573" cy="397031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41"/>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 around us?</a:t>
            </a:r>
            <a:endParaRPr sz="1400" b="0" i="0" u="none" strike="noStrike" cap="none">
              <a:solidFill>
                <a:srgbClr val="000000"/>
              </a:solidFill>
              <a:latin typeface="Arial"/>
              <a:ea typeface="Arial"/>
              <a:cs typeface="Arial"/>
              <a:sym typeface="Arial"/>
            </a:endParaRPr>
          </a:p>
        </p:txBody>
      </p:sp>
      <p:pic>
        <p:nvPicPr>
          <p:cNvPr id="656" name="Google Shape;656;p41"/>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657" name="Google Shape;657;p41"/>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p4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grpSp>
        <p:nvGrpSpPr>
          <p:cNvPr id="678" name="Google Shape;678;p44"/>
          <p:cNvGrpSpPr/>
          <p:nvPr/>
        </p:nvGrpSpPr>
        <p:grpSpPr>
          <a:xfrm>
            <a:off x="1505008" y="297180"/>
            <a:ext cx="5828913" cy="6262953"/>
            <a:chOff x="814636" y="0"/>
            <a:chExt cx="5828913" cy="6262953"/>
          </a:xfrm>
        </p:grpSpPr>
        <p:sp>
          <p:nvSpPr>
            <p:cNvPr id="679" name="Google Shape;679;p44"/>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44"/>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681" name="Google Shape;681;p44"/>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44"/>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44"/>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684" name="Google Shape;684;p44"/>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44"/>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44"/>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687" name="Google Shape;687;p44"/>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44"/>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44"/>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690" name="Google Shape;690;p44"/>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44"/>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44"/>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693" name="Google Shape;693;p44"/>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44"/>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44"/>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696" name="Google Shape;696;p44"/>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97" name="Google Shape;697;p44"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698" name="Google Shape;698;p44"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699" name="Google Shape;699;p44"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700" name="Google Shape;700;p44"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701" name="Google Shape;701;p4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2" name="Google Shape;702;p4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45"/>
          <p:cNvSpPr txBox="1"/>
          <p:nvPr/>
        </p:nvSpPr>
        <p:spPr>
          <a:xfrm>
            <a:off x="1776025" y="1"/>
            <a:ext cx="5486400" cy="1723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Polarity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9" name="Google Shape;709;p4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0" name="Google Shape;710;p4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711" name="Google Shape;711;p45"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712" name="Google Shape;712;p45"/>
          <p:cNvSpPr txBox="1"/>
          <p:nvPr/>
        </p:nvSpPr>
        <p:spPr>
          <a:xfrm>
            <a:off x="337329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713" name="Google Shape;713;p45"/>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714" name="Google Shape;714;p45"/>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715" name="Google Shape;715;p45"/>
          <p:cNvSpPr txBox="1"/>
          <p:nvPr/>
        </p:nvSpPr>
        <p:spPr>
          <a:xfrm>
            <a:off x="2561042" y="1610677"/>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16" name="Google Shape;716;p45"/>
          <p:cNvSpPr txBox="1"/>
          <p:nvPr/>
        </p:nvSpPr>
        <p:spPr>
          <a:xfrm>
            <a:off x="1703744" y="48881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17" name="Google Shape;717;p45"/>
          <p:cNvSpPr txBox="1"/>
          <p:nvPr/>
        </p:nvSpPr>
        <p:spPr>
          <a:xfrm>
            <a:off x="6691377" y="372058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4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46"/>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 around us?</a:t>
            </a:r>
            <a:endParaRPr sz="1400" b="0" i="0" u="none" strike="noStrike" cap="none">
              <a:solidFill>
                <a:srgbClr val="000000"/>
              </a:solidFill>
              <a:latin typeface="Arial"/>
              <a:ea typeface="Arial"/>
              <a:cs typeface="Arial"/>
              <a:sym typeface="Arial"/>
            </a:endParaRPr>
          </a:p>
        </p:txBody>
      </p:sp>
      <p:pic>
        <p:nvPicPr>
          <p:cNvPr id="725" name="Google Shape;725;p46"/>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726" name="Google Shape;726;p46"/>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47"/>
          <p:cNvSpPr txBox="1"/>
          <p:nvPr/>
        </p:nvSpPr>
        <p:spPr>
          <a:xfrm>
            <a:off x="2145618" y="648125"/>
            <a:ext cx="4852762"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733" name="Google Shape;733;p47"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47"/>
          <p:cNvSpPr txBox="1"/>
          <p:nvPr/>
        </p:nvSpPr>
        <p:spPr>
          <a:xfrm>
            <a:off x="814753" y="2848708"/>
            <a:ext cx="751449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735" name="Google Shape;735;p47"/>
          <p:cNvSpPr txBox="1"/>
          <p:nvPr/>
        </p:nvSpPr>
        <p:spPr>
          <a:xfrm>
            <a:off x="814753" y="2848708"/>
            <a:ext cx="7514492"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p:txBody>
      </p:sp>
      <p:sp>
        <p:nvSpPr>
          <p:cNvPr id="736" name="Google Shape;736;p47"/>
          <p:cNvSpPr txBox="1"/>
          <p:nvPr/>
        </p:nvSpPr>
        <p:spPr>
          <a:xfrm>
            <a:off x="3088193" y="1924442"/>
            <a:ext cx="454185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Polarity Experiment</a:t>
            </a:r>
            <a:endParaRPr sz="1400" b="0" i="0" u="none" strike="noStrike" cap="none">
              <a:solidFill>
                <a:schemeClr val="dk1"/>
              </a:solidFill>
              <a:latin typeface="Arial"/>
              <a:ea typeface="Arial"/>
              <a:cs typeface="Arial"/>
              <a:sym typeface="Arial"/>
            </a:endParaRPr>
          </a:p>
        </p:txBody>
      </p:sp>
      <p:sp>
        <p:nvSpPr>
          <p:cNvPr id="737" name="Google Shape;737;p47"/>
          <p:cNvSpPr txBox="1"/>
          <p:nvPr/>
        </p:nvSpPr>
        <p:spPr>
          <a:xfrm>
            <a:off x="814753" y="2848708"/>
            <a:ext cx="75144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information about water. </a:t>
            </a: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relating those observations back to what they know about water.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may also choose to do this experiment live for students (on video meeting platform or face-to-face).  You can set up the materials – stream of water an a a charged balloon (rubbing it on shirt, etc to get it full of electrons. Once you do that, you will move the balloon towards the water, and the stream will bend.  Tell students that the reason the water looks like it bends is because of a term we will learn called polarity.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48"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49"/>
          <p:cNvSpPr txBox="1"/>
          <p:nvPr/>
        </p:nvSpPr>
        <p:spPr>
          <a:xfrm>
            <a:off x="0" y="484212"/>
            <a:ext cx="9144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Smallest whole unit of matter</a:t>
            </a:r>
            <a:endParaRPr sz="1400" b="0" i="0" u="none" strike="noStrike" cap="none">
              <a:solidFill>
                <a:srgbClr val="000000"/>
              </a:solidFill>
              <a:latin typeface="Arial"/>
              <a:ea typeface="Arial"/>
              <a:cs typeface="Arial"/>
              <a:sym typeface="Arial"/>
            </a:endParaRPr>
          </a:p>
        </p:txBody>
      </p:sp>
      <p:pic>
        <p:nvPicPr>
          <p:cNvPr id="750" name="Google Shape;750;p49"/>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751" name="Google Shape;751;p4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6"/>
          <p:cNvSpPr txBox="1"/>
          <p:nvPr/>
        </p:nvSpPr>
        <p:spPr>
          <a:xfrm>
            <a:off x="0" y="484212"/>
            <a:ext cx="91440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Atom</a:t>
            </a:r>
            <a:r>
              <a:rPr lang="en-US" sz="4000" b="0" i="0" u="none" strike="noStrike" cap="none">
                <a:solidFill>
                  <a:schemeClr val="dk1"/>
                </a:solidFill>
                <a:latin typeface="Calibri"/>
                <a:ea typeface="Calibri"/>
                <a:cs typeface="Calibri"/>
                <a:sym typeface="Calibri"/>
              </a:rPr>
              <a:t>: Smallest whole unit of matter</a:t>
            </a:r>
            <a:endParaRPr sz="1400" b="0" i="0" u="none" strike="noStrike" cap="none">
              <a:solidFill>
                <a:srgbClr val="000000"/>
              </a:solidFill>
              <a:latin typeface="Arial"/>
              <a:ea typeface="Arial"/>
              <a:cs typeface="Arial"/>
              <a:sym typeface="Arial"/>
            </a:endParaRPr>
          </a:p>
        </p:txBody>
      </p:sp>
      <p:pic>
        <p:nvPicPr>
          <p:cNvPr id="229" name="Google Shape;229;p6"/>
          <p:cNvPicPr preferRelativeResize="0"/>
          <p:nvPr/>
        </p:nvPicPr>
        <p:blipFill rotWithShape="1">
          <a:blip r:embed="rId3">
            <a:alphaModFix/>
          </a:blip>
          <a:srcRect l="13938" t="12281" r="15692" b="12281"/>
          <a:stretch/>
        </p:blipFill>
        <p:spPr>
          <a:xfrm>
            <a:off x="1991894" y="1472208"/>
            <a:ext cx="4826000" cy="5173579"/>
          </a:xfrm>
          <a:prstGeom prst="rect">
            <a:avLst/>
          </a:prstGeom>
          <a:noFill/>
          <a:ln>
            <a:noFill/>
          </a:ln>
        </p:spPr>
      </p:pic>
      <p:sp>
        <p:nvSpPr>
          <p:cNvPr id="230" name="Google Shape;230;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50"/>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758" name="Google Shape;758;p50"/>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759" name="Google Shape;759;p50"/>
          <p:cNvSpPr txBox="1"/>
          <p:nvPr/>
        </p:nvSpPr>
        <p:spPr>
          <a:xfrm>
            <a:off x="733703" y="559689"/>
            <a:ext cx="809566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Matter</a:t>
            </a:r>
            <a:r>
              <a:rPr lang="en-US" sz="4000" b="0" i="0" u="none" strike="noStrike" cap="none">
                <a:solidFill>
                  <a:schemeClr val="dk1"/>
                </a:solidFill>
                <a:latin typeface="Calibri"/>
                <a:ea typeface="Calibri"/>
                <a:cs typeface="Calibri"/>
                <a:sym typeface="Calibri"/>
              </a:rPr>
              <a:t>: has mass and takes up space</a:t>
            </a:r>
            <a:endParaRPr sz="1400" b="0" i="0" u="none" strike="noStrike" cap="none">
              <a:solidFill>
                <a:srgbClr val="000000"/>
              </a:solidFill>
              <a:latin typeface="Arial"/>
              <a:ea typeface="Arial"/>
              <a:cs typeface="Arial"/>
              <a:sym typeface="Arial"/>
            </a:endParaRPr>
          </a:p>
        </p:txBody>
      </p:sp>
      <p:sp>
        <p:nvSpPr>
          <p:cNvPr id="760" name="Google Shape;760;p50"/>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61" name="Google Shape;761;p50"/>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762" name="Google Shape;762;p50"/>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763" name="Google Shape;763;p50"/>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764" name="Google Shape;764;p50"/>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765" name="Google Shape;765;p50"/>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766" name="Google Shape;766;p5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1"/>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773" name="Google Shape;773;p51"/>
          <p:cNvSpPr/>
          <p:nvPr/>
        </p:nvSpPr>
        <p:spPr>
          <a:xfrm>
            <a:off x="619391" y="811673"/>
            <a:ext cx="841558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Element:</a:t>
            </a:r>
            <a:r>
              <a:rPr lang="en-US" sz="4000" b="0" i="0" u="none" strike="noStrike" cap="none">
                <a:solidFill>
                  <a:schemeClr val="dk1"/>
                </a:solidFill>
                <a:latin typeface="Calibri"/>
                <a:ea typeface="Calibri"/>
                <a:cs typeface="Calibri"/>
                <a:sym typeface="Calibri"/>
              </a:rPr>
              <a:t> a pure substance containing only one type of atom</a:t>
            </a:r>
            <a:endParaRPr sz="1400" b="0" i="0" u="none" strike="noStrike" cap="none">
              <a:solidFill>
                <a:srgbClr val="000000"/>
              </a:solidFill>
              <a:latin typeface="Arial"/>
              <a:ea typeface="Arial"/>
              <a:cs typeface="Arial"/>
              <a:sym typeface="Arial"/>
            </a:endParaRPr>
          </a:p>
        </p:txBody>
      </p:sp>
      <p:pic>
        <p:nvPicPr>
          <p:cNvPr id="774" name="Google Shape;774;p51" descr="gold.jpg"/>
          <p:cNvPicPr preferRelativeResize="0"/>
          <p:nvPr/>
        </p:nvPicPr>
        <p:blipFill rotWithShape="1">
          <a:blip r:embed="rId3">
            <a:alphaModFix/>
          </a:blip>
          <a:srcRect/>
          <a:stretch/>
        </p:blipFill>
        <p:spPr>
          <a:xfrm>
            <a:off x="1208621" y="2182993"/>
            <a:ext cx="7011498" cy="4675007"/>
          </a:xfrm>
          <a:prstGeom prst="rect">
            <a:avLst/>
          </a:prstGeom>
          <a:noFill/>
          <a:ln>
            <a:noFill/>
          </a:ln>
        </p:spPr>
      </p:pic>
      <p:sp>
        <p:nvSpPr>
          <p:cNvPr id="775" name="Google Shape;775;p5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52"/>
          <p:cNvSpPr txBox="1"/>
          <p:nvPr/>
        </p:nvSpPr>
        <p:spPr>
          <a:xfrm>
            <a:off x="134912" y="717037"/>
            <a:ext cx="91440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two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pic>
        <p:nvPicPr>
          <p:cNvPr id="782" name="Google Shape;782;p52"/>
          <p:cNvPicPr preferRelativeResize="0"/>
          <p:nvPr/>
        </p:nvPicPr>
        <p:blipFill rotWithShape="1">
          <a:blip r:embed="rId3">
            <a:alphaModFix/>
          </a:blip>
          <a:srcRect/>
          <a:stretch/>
        </p:blipFill>
        <p:spPr>
          <a:xfrm>
            <a:off x="1524000" y="2233908"/>
            <a:ext cx="6096000" cy="4051300"/>
          </a:xfrm>
          <a:prstGeom prst="rect">
            <a:avLst/>
          </a:prstGeom>
          <a:noFill/>
          <a:ln>
            <a:noFill/>
          </a:ln>
        </p:spPr>
      </p:pic>
      <p:sp>
        <p:nvSpPr>
          <p:cNvPr id="783" name="Google Shape;783;p5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53"/>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790" name="Google Shape;790;p53"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791" name="Google Shape;791;p5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92" name="Google Shape;792;p53"/>
          <p:cNvGrpSpPr/>
          <p:nvPr/>
        </p:nvGrpSpPr>
        <p:grpSpPr>
          <a:xfrm>
            <a:off x="3868773" y="2765821"/>
            <a:ext cx="2720780" cy="3206793"/>
            <a:chOff x="5697573" y="340477"/>
            <a:chExt cx="2720780" cy="3206793"/>
          </a:xfrm>
        </p:grpSpPr>
        <p:sp>
          <p:nvSpPr>
            <p:cNvPr id="793" name="Google Shape;793;p53"/>
            <p:cNvSpPr txBox="1"/>
            <p:nvPr/>
          </p:nvSpPr>
          <p:spPr>
            <a:xfrm>
              <a:off x="7140225" y="340477"/>
              <a:ext cx="48290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794" name="Google Shape;794;p53"/>
            <p:cNvSpPr txBox="1"/>
            <p:nvPr/>
          </p:nvSpPr>
          <p:spPr>
            <a:xfrm>
              <a:off x="8024140" y="2752713"/>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795" name="Google Shape;795;p53"/>
            <p:cNvSpPr txBox="1"/>
            <p:nvPr/>
          </p:nvSpPr>
          <p:spPr>
            <a:xfrm>
              <a:off x="5697573" y="2777829"/>
              <a:ext cx="39421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54"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802" name="Google Shape;802;p54"/>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803" name="Google Shape;803;p54"/>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000000"/>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804" name="Google Shape;804;p54"/>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805" name="Google Shape;805;p54"/>
          <p:cNvSpPr/>
          <p:nvPr/>
        </p:nvSpPr>
        <p:spPr>
          <a:xfrm rot="-2254293">
            <a:off x="5420249" y="3091644"/>
            <a:ext cx="1757751" cy="24258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6" name="Google Shape;806;p54"/>
          <p:cNvSpPr/>
          <p:nvPr/>
        </p:nvSpPr>
        <p:spPr>
          <a:xfrm rot="-9750991">
            <a:off x="1585265" y="3723677"/>
            <a:ext cx="1757751" cy="242589"/>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7" name="Google Shape;807;p54"/>
          <p:cNvSpPr txBox="1"/>
          <p:nvPr/>
        </p:nvSpPr>
        <p:spPr>
          <a:xfrm>
            <a:off x="6953163" y="2320051"/>
            <a:ext cx="14540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latin typeface="Calibri"/>
                <a:ea typeface="Calibri"/>
                <a:cs typeface="Calibri"/>
                <a:sym typeface="Calibri"/>
              </a:rPr>
              <a:t>bond</a:t>
            </a:r>
            <a:endParaRPr sz="1400" b="0" i="0" u="none" strike="noStrike" cap="none">
              <a:solidFill>
                <a:srgbClr val="000000"/>
              </a:solidFill>
              <a:latin typeface="Arial"/>
              <a:ea typeface="Arial"/>
              <a:cs typeface="Arial"/>
              <a:sym typeface="Arial"/>
            </a:endParaRPr>
          </a:p>
        </p:txBody>
      </p:sp>
      <p:sp>
        <p:nvSpPr>
          <p:cNvPr id="808" name="Google Shape;808;p54"/>
          <p:cNvSpPr txBox="1"/>
          <p:nvPr/>
        </p:nvSpPr>
        <p:spPr>
          <a:xfrm>
            <a:off x="569301" y="2858995"/>
            <a:ext cx="14540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latin typeface="Calibri"/>
                <a:ea typeface="Calibri"/>
                <a:cs typeface="Calibri"/>
                <a:sym typeface="Calibri"/>
              </a:rPr>
              <a:t>bond</a:t>
            </a:r>
            <a:endParaRPr sz="1400" b="0" i="0" u="none" strike="noStrike" cap="none">
              <a:solidFill>
                <a:srgbClr val="000000"/>
              </a:solidFill>
              <a:latin typeface="Arial"/>
              <a:ea typeface="Arial"/>
              <a:cs typeface="Arial"/>
              <a:sym typeface="Arial"/>
            </a:endParaRPr>
          </a:p>
        </p:txBody>
      </p:sp>
      <p:sp>
        <p:nvSpPr>
          <p:cNvPr id="809" name="Google Shape;809;p5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5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5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22" name="Google Shape;822;p5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23" name="Google Shape;823;p56"/>
          <p:cNvSpPr txBox="1"/>
          <p:nvPr/>
        </p:nvSpPr>
        <p:spPr>
          <a:xfrm>
            <a:off x="733703" y="268480"/>
            <a:ext cx="8095664"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matter and atoms?</a:t>
            </a:r>
            <a:endParaRPr sz="1400" b="0" i="0" u="none" strike="noStrike" cap="none">
              <a:solidFill>
                <a:srgbClr val="000000"/>
              </a:solidFill>
              <a:latin typeface="Arial"/>
              <a:ea typeface="Arial"/>
              <a:cs typeface="Arial"/>
              <a:sym typeface="Arial"/>
            </a:endParaRPr>
          </a:p>
        </p:txBody>
      </p:sp>
      <p:sp>
        <p:nvSpPr>
          <p:cNvPr id="824" name="Google Shape;824;p56"/>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25" name="Google Shape;825;p56"/>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826" name="Google Shape;826;p56"/>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827" name="Google Shape;827;p56"/>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828" name="Google Shape;828;p56"/>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829" name="Google Shape;829;p56"/>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830" name="Google Shape;830;p5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57"/>
          <p:cNvPicPr preferRelativeResize="0"/>
          <p:nvPr/>
        </p:nvPicPr>
        <p:blipFill rotWithShape="1">
          <a:blip r:embed="rId3">
            <a:alphaModFix/>
          </a:blip>
          <a:srcRect/>
          <a:stretch/>
        </p:blipFill>
        <p:spPr>
          <a:xfrm>
            <a:off x="4749774" y="2495524"/>
            <a:ext cx="3953550" cy="3012250"/>
          </a:xfrm>
          <a:prstGeom prst="rect">
            <a:avLst/>
          </a:prstGeom>
          <a:noFill/>
          <a:ln>
            <a:noFill/>
          </a:ln>
        </p:spPr>
      </p:pic>
      <p:sp>
        <p:nvSpPr>
          <p:cNvPr id="837" name="Google Shape;837;p57"/>
          <p:cNvSpPr txBox="1"/>
          <p:nvPr/>
        </p:nvSpPr>
        <p:spPr>
          <a:xfrm>
            <a:off x="804656" y="728259"/>
            <a:ext cx="74154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838" name="Google Shape;838;p57"/>
          <p:cNvSpPr/>
          <p:nvPr/>
        </p:nvSpPr>
        <p:spPr>
          <a:xfrm>
            <a:off x="619391" y="197923"/>
            <a:ext cx="8415600" cy="132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an element and a molecule?</a:t>
            </a:r>
            <a:endParaRPr sz="1400" b="0" i="0" u="none" strike="noStrike" cap="none">
              <a:solidFill>
                <a:srgbClr val="000000"/>
              </a:solidFill>
              <a:latin typeface="Arial"/>
              <a:ea typeface="Arial"/>
              <a:cs typeface="Arial"/>
              <a:sym typeface="Arial"/>
            </a:endParaRPr>
          </a:p>
        </p:txBody>
      </p:sp>
      <p:pic>
        <p:nvPicPr>
          <p:cNvPr id="839" name="Google Shape;839;p57" descr="gold.jpg"/>
          <p:cNvPicPr preferRelativeResize="0"/>
          <p:nvPr/>
        </p:nvPicPr>
        <p:blipFill rotWithShape="1">
          <a:blip r:embed="rId4">
            <a:alphaModFix/>
          </a:blip>
          <a:srcRect t="-18694" r="-18694"/>
          <a:stretch/>
        </p:blipFill>
        <p:spPr>
          <a:xfrm>
            <a:off x="440275" y="2129963"/>
            <a:ext cx="4572000" cy="3743361"/>
          </a:xfrm>
          <a:prstGeom prst="rect">
            <a:avLst/>
          </a:prstGeom>
          <a:noFill/>
          <a:ln>
            <a:noFill/>
          </a:ln>
        </p:spPr>
      </p:pic>
      <p:sp>
        <p:nvSpPr>
          <p:cNvPr id="840" name="Google Shape;840;p57"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1" name="Google Shape;841;p57"/>
          <p:cNvPicPr preferRelativeResize="0"/>
          <p:nvPr/>
        </p:nvPicPr>
        <p:blipFill>
          <a:blip r:embed="rId6">
            <a:alphaModFix/>
          </a:blip>
          <a:stretch>
            <a:fillRect/>
          </a:stretch>
        </p:blipFill>
        <p:spPr>
          <a:xfrm>
            <a:off x="152400" y="1673625"/>
            <a:ext cx="4286175" cy="4975200"/>
          </a:xfrm>
          <a:prstGeom prst="rect">
            <a:avLst/>
          </a:prstGeom>
          <a:noFill/>
          <a:ln>
            <a:noFill/>
          </a:ln>
        </p:spPr>
      </p:pic>
      <p:pic>
        <p:nvPicPr>
          <p:cNvPr id="842" name="Google Shape;842;p57"/>
          <p:cNvPicPr preferRelativeResize="0"/>
          <p:nvPr/>
        </p:nvPicPr>
        <p:blipFill>
          <a:blip r:embed="rId6">
            <a:alphaModFix/>
          </a:blip>
          <a:stretch>
            <a:fillRect/>
          </a:stretch>
        </p:blipFill>
        <p:spPr>
          <a:xfrm>
            <a:off x="4516757" y="1673625"/>
            <a:ext cx="4419594" cy="49752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58"/>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atoms bond to make water?</a:t>
            </a:r>
            <a:endParaRPr/>
          </a:p>
        </p:txBody>
      </p:sp>
      <p:pic>
        <p:nvPicPr>
          <p:cNvPr id="849" name="Google Shape;849;p58" descr="Molecule.jpg"/>
          <p:cNvPicPr preferRelativeResize="0">
            <a:picLocks noGrp="1"/>
          </p:cNvPicPr>
          <p:nvPr>
            <p:ph type="body" idx="1"/>
          </p:nvPr>
        </p:nvPicPr>
        <p:blipFill rotWithShape="1">
          <a:blip r:embed="rId3">
            <a:alphaModFix/>
          </a:blip>
          <a:srcRect l="2784" t="5264" r="2813" b="5201"/>
          <a:stretch/>
        </p:blipFill>
        <p:spPr>
          <a:xfrm>
            <a:off x="2267100" y="2422975"/>
            <a:ext cx="4279200" cy="4052400"/>
          </a:xfrm>
          <a:prstGeom prst="rect">
            <a:avLst/>
          </a:prstGeom>
          <a:noFill/>
          <a:ln w="9525" cap="flat" cmpd="sng">
            <a:solidFill>
              <a:schemeClr val="lt1"/>
            </a:solidFill>
            <a:prstDash val="solid"/>
            <a:round/>
            <a:headEnd type="none" w="sm" len="sm"/>
            <a:tailEnd type="none" w="sm" len="sm"/>
          </a:ln>
        </p:spPr>
      </p:pic>
      <p:sp>
        <p:nvSpPr>
          <p:cNvPr id="850" name="Google Shape;850;p5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59"/>
          <p:cNvSpPr txBox="1"/>
          <p:nvPr/>
        </p:nvSpPr>
        <p:spPr>
          <a:xfrm>
            <a:off x="3151800" y="1000575"/>
            <a:ext cx="30093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Polarity</a:t>
            </a:r>
            <a:endParaRPr sz="1400" b="0" i="0" u="none" strike="noStrike" cap="none">
              <a:solidFill>
                <a:srgbClr val="000000"/>
              </a:solidFill>
              <a:latin typeface="Arial"/>
              <a:ea typeface="Arial"/>
              <a:cs typeface="Arial"/>
              <a:sym typeface="Arial"/>
            </a:endParaRPr>
          </a:p>
        </p:txBody>
      </p:sp>
      <p:sp>
        <p:nvSpPr>
          <p:cNvPr id="857" name="Google Shape;857;p5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8" name="Google Shape;858;p5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7"/>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37" name="Google Shape;237;p7"/>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38" name="Google Shape;238;p7"/>
          <p:cNvSpPr txBox="1"/>
          <p:nvPr/>
        </p:nvSpPr>
        <p:spPr>
          <a:xfrm>
            <a:off x="733703" y="559689"/>
            <a:ext cx="809566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Matter</a:t>
            </a:r>
            <a:r>
              <a:rPr lang="en-US" sz="4000" b="0" i="0" u="none" strike="noStrike" cap="none">
                <a:solidFill>
                  <a:schemeClr val="dk1"/>
                </a:solidFill>
                <a:latin typeface="Calibri"/>
                <a:ea typeface="Calibri"/>
                <a:cs typeface="Calibri"/>
                <a:sym typeface="Calibri"/>
              </a:rPr>
              <a:t>: has mass and takes up space</a:t>
            </a:r>
            <a:endParaRPr sz="1400" b="0" i="0" u="none" strike="noStrike" cap="none">
              <a:solidFill>
                <a:srgbClr val="000000"/>
              </a:solidFill>
              <a:latin typeface="Arial"/>
              <a:ea typeface="Arial"/>
              <a:cs typeface="Arial"/>
              <a:sym typeface="Arial"/>
            </a:endParaRPr>
          </a:p>
        </p:txBody>
      </p:sp>
      <p:sp>
        <p:nvSpPr>
          <p:cNvPr id="239" name="Google Shape;239;p7"/>
          <p:cNvSpPr/>
          <p:nvPr/>
        </p:nvSpPr>
        <p:spPr>
          <a:xfrm>
            <a:off x="1757040" y="1930851"/>
            <a:ext cx="5253722" cy="4735803"/>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0" name="Google Shape;240;p7"/>
          <p:cNvPicPr preferRelativeResize="0"/>
          <p:nvPr/>
        </p:nvPicPr>
        <p:blipFill rotWithShape="1">
          <a:blip r:embed="rId3">
            <a:alphaModFix/>
          </a:blip>
          <a:srcRect l="13938" t="12281" r="15692" b="12281"/>
          <a:stretch/>
        </p:blipFill>
        <p:spPr>
          <a:xfrm>
            <a:off x="2722544" y="2476967"/>
            <a:ext cx="1487393" cy="1594518"/>
          </a:xfrm>
          <a:prstGeom prst="rect">
            <a:avLst/>
          </a:prstGeom>
          <a:noFill/>
          <a:ln>
            <a:noFill/>
          </a:ln>
        </p:spPr>
      </p:pic>
      <p:pic>
        <p:nvPicPr>
          <p:cNvPr id="241" name="Google Shape;241;p7"/>
          <p:cNvPicPr preferRelativeResize="0"/>
          <p:nvPr/>
        </p:nvPicPr>
        <p:blipFill rotWithShape="1">
          <a:blip r:embed="rId3">
            <a:alphaModFix/>
          </a:blip>
          <a:srcRect l="13938" t="12281" r="15692" b="12281"/>
          <a:stretch/>
        </p:blipFill>
        <p:spPr>
          <a:xfrm>
            <a:off x="4209937" y="2268226"/>
            <a:ext cx="1487393" cy="1594518"/>
          </a:xfrm>
          <a:prstGeom prst="rect">
            <a:avLst/>
          </a:prstGeom>
          <a:noFill/>
          <a:ln>
            <a:noFill/>
          </a:ln>
        </p:spPr>
      </p:pic>
      <p:pic>
        <p:nvPicPr>
          <p:cNvPr id="242" name="Google Shape;242;p7"/>
          <p:cNvPicPr preferRelativeResize="0"/>
          <p:nvPr/>
        </p:nvPicPr>
        <p:blipFill rotWithShape="1">
          <a:blip r:embed="rId3">
            <a:alphaModFix/>
          </a:blip>
          <a:srcRect l="13938" t="12281" r="15692" b="12281"/>
          <a:stretch/>
        </p:blipFill>
        <p:spPr>
          <a:xfrm>
            <a:off x="2305030" y="4071485"/>
            <a:ext cx="1487393" cy="1594518"/>
          </a:xfrm>
          <a:prstGeom prst="rect">
            <a:avLst/>
          </a:prstGeom>
          <a:noFill/>
          <a:ln>
            <a:noFill/>
          </a:ln>
        </p:spPr>
      </p:pic>
      <p:pic>
        <p:nvPicPr>
          <p:cNvPr id="243" name="Google Shape;243;p7"/>
          <p:cNvPicPr preferRelativeResize="0"/>
          <p:nvPr/>
        </p:nvPicPr>
        <p:blipFill rotWithShape="1">
          <a:blip r:embed="rId3">
            <a:alphaModFix/>
          </a:blip>
          <a:srcRect l="13938" t="12281" r="15692" b="12281"/>
          <a:stretch/>
        </p:blipFill>
        <p:spPr>
          <a:xfrm>
            <a:off x="3792423" y="4660003"/>
            <a:ext cx="1487393" cy="1594518"/>
          </a:xfrm>
          <a:prstGeom prst="rect">
            <a:avLst/>
          </a:prstGeom>
          <a:noFill/>
          <a:ln>
            <a:noFill/>
          </a:ln>
        </p:spPr>
      </p:pic>
      <p:pic>
        <p:nvPicPr>
          <p:cNvPr id="244" name="Google Shape;244;p7"/>
          <p:cNvPicPr preferRelativeResize="0"/>
          <p:nvPr/>
        </p:nvPicPr>
        <p:blipFill rotWithShape="1">
          <a:blip r:embed="rId3">
            <a:alphaModFix/>
          </a:blip>
          <a:srcRect l="13938" t="12281" r="15692" b="12281"/>
          <a:stretch/>
        </p:blipFill>
        <p:spPr>
          <a:xfrm>
            <a:off x="5279816" y="3559615"/>
            <a:ext cx="1487393" cy="1594518"/>
          </a:xfrm>
          <a:prstGeom prst="rect">
            <a:avLst/>
          </a:prstGeom>
          <a:noFill/>
          <a:ln>
            <a:noFill/>
          </a:ln>
        </p:spPr>
      </p:pic>
      <p:sp>
        <p:nvSpPr>
          <p:cNvPr id="245" name="Google Shape;245;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60"/>
          <p:cNvSpPr txBox="1">
            <a:spLocks noGrp="1"/>
          </p:cNvSpPr>
          <p:nvPr>
            <p:ph type="title"/>
          </p:nvPr>
        </p:nvSpPr>
        <p:spPr>
          <a:xfrm>
            <a:off x="283802" y="415718"/>
            <a:ext cx="8859187" cy="221372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has a negative charge and the other has a positive charge </a:t>
            </a:r>
            <a:endParaRPr/>
          </a:p>
        </p:txBody>
      </p:sp>
      <p:pic>
        <p:nvPicPr>
          <p:cNvPr id="865" name="Google Shape;865;p60"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866" name="Google Shape;866;p60" descr="Molecule.jpg"/>
          <p:cNvPicPr preferRelativeResize="0"/>
          <p:nvPr/>
        </p:nvPicPr>
        <p:blipFill rotWithShape="1">
          <a:blip r:embed="rId4">
            <a:alphaModFix/>
          </a:blip>
          <a:srcRect l="2431"/>
          <a:stretch/>
        </p:blipFill>
        <p:spPr>
          <a:xfrm>
            <a:off x="185451" y="2557123"/>
            <a:ext cx="4783686" cy="4281070"/>
          </a:xfrm>
          <a:prstGeom prst="rect">
            <a:avLst/>
          </a:prstGeom>
          <a:noFill/>
          <a:ln w="9525" cap="flat" cmpd="sng">
            <a:solidFill>
              <a:schemeClr val="lt1"/>
            </a:solidFill>
            <a:prstDash val="solid"/>
            <a:round/>
            <a:headEnd type="none" w="sm" len="sm"/>
            <a:tailEnd type="none" w="sm" len="sm"/>
          </a:ln>
        </p:spPr>
      </p:pic>
      <p:sp>
        <p:nvSpPr>
          <p:cNvPr id="867" name="Google Shape;867;p60"/>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868" name="Google Shape;868;p60"/>
          <p:cNvSpPr txBox="1"/>
          <p:nvPr/>
        </p:nvSpPr>
        <p:spPr>
          <a:xfrm>
            <a:off x="4213907" y="5317550"/>
            <a:ext cx="9990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869" name="Google Shape;869;p60"/>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870" name="Google Shape;870;p60"/>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71" name="Google Shape;871;p60"/>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72" name="Google Shape;872;p60"/>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73" name="Google Shape;873;p60"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4" name="Google Shape;874;p60" descr="Blog"/>
          <p:cNvPicPr preferRelativeResize="0"/>
          <p:nvPr/>
        </p:nvPicPr>
        <p:blipFill rotWithShape="1">
          <a:blip r:embed="rId6">
            <a:alphaModFix/>
          </a:blip>
          <a:srcRect/>
          <a:stretch/>
        </p:blipFill>
        <p:spPr>
          <a:xfrm>
            <a:off x="735230" y="135869"/>
            <a:ext cx="463492" cy="46349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gdc20d58110_1_2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287"/>
          <p:cNvSpPr txBox="1">
            <a:spLocks noGrp="1"/>
          </p:cNvSpPr>
          <p:nvPr>
            <p:ph type="title"/>
          </p:nvPr>
        </p:nvSpPr>
        <p:spPr>
          <a:xfrm>
            <a:off x="283800" y="415723"/>
            <a:ext cx="8859300" cy="1569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does polarity mean?</a:t>
            </a:r>
            <a:endParaRPr/>
          </a:p>
        </p:txBody>
      </p:sp>
      <p:pic>
        <p:nvPicPr>
          <p:cNvPr id="887" name="Google Shape;887;p287"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888" name="Google Shape;888;p287"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889" name="Google Shape;889;p287"/>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890" name="Google Shape;890;p287"/>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891" name="Google Shape;891;p287"/>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892" name="Google Shape;892;p287"/>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93" name="Google Shape;893;p287"/>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94" name="Google Shape;894;p287"/>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895" name="Google Shape;895;p287" descr="Questions"/>
          <p:cNvSpPr/>
          <p:nvPr/>
        </p:nvSpPr>
        <p:spPr>
          <a:xfrm>
            <a:off x="18332" y="55954"/>
            <a:ext cx="791565" cy="727818"/>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901" name="Google Shape;901;p61"/>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902" name="Google Shape;902;p6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62"/>
          <p:cNvSpPr txBox="1">
            <a:spLocks noGrp="1"/>
          </p:cNvSpPr>
          <p:nvPr>
            <p:ph type="title"/>
          </p:nvPr>
        </p:nvSpPr>
        <p:spPr>
          <a:xfrm>
            <a:off x="260452" y="3514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1"/>
              <a:buFont typeface="Calibri"/>
              <a:buNone/>
            </a:pPr>
            <a:r>
              <a:rPr lang="en-US" sz="5400"/>
              <a:t>Water Molecule  </a:t>
            </a:r>
            <a:r>
              <a:rPr lang="en-US" sz="8010"/>
              <a:t>=</a:t>
            </a:r>
            <a:r>
              <a:rPr lang="en-US" sz="3959"/>
              <a:t>   </a:t>
            </a:r>
            <a:r>
              <a:rPr lang="en-US" sz="5400"/>
              <a:t>Polar</a:t>
            </a:r>
            <a:endParaRPr/>
          </a:p>
        </p:txBody>
      </p:sp>
      <p:pic>
        <p:nvPicPr>
          <p:cNvPr id="909" name="Google Shape;909;p62" descr="Molecule.jpg"/>
          <p:cNvPicPr preferRelativeResize="0"/>
          <p:nvPr/>
        </p:nvPicPr>
        <p:blipFill rotWithShape="1">
          <a:blip r:embed="rId3">
            <a:alphaModFix/>
          </a:blip>
          <a:srcRect l="2431"/>
          <a:stretch/>
        </p:blipFill>
        <p:spPr>
          <a:xfrm>
            <a:off x="2309673" y="1994415"/>
            <a:ext cx="4783686" cy="4281070"/>
          </a:xfrm>
          <a:prstGeom prst="rect">
            <a:avLst/>
          </a:prstGeom>
          <a:noFill/>
          <a:ln>
            <a:noFill/>
          </a:ln>
        </p:spPr>
      </p:pic>
      <p:sp>
        <p:nvSpPr>
          <p:cNvPr id="910" name="Google Shape;910;p62"/>
          <p:cNvSpPr txBox="1"/>
          <p:nvPr/>
        </p:nvSpPr>
        <p:spPr>
          <a:xfrm>
            <a:off x="3915572" y="4553935"/>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11" name="Google Shape;911;p62"/>
          <p:cNvSpPr txBox="1"/>
          <p:nvPr/>
        </p:nvSpPr>
        <p:spPr>
          <a:xfrm>
            <a:off x="6481341" y="475507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12" name="Google Shape;912;p62"/>
          <p:cNvSpPr txBox="1"/>
          <p:nvPr/>
        </p:nvSpPr>
        <p:spPr>
          <a:xfrm>
            <a:off x="5269247" y="1670828"/>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913" name="Google Shape;913;p62"/>
          <p:cNvSpPr txBox="1"/>
          <p:nvPr/>
        </p:nvSpPr>
        <p:spPr>
          <a:xfrm>
            <a:off x="2786126" y="1670828"/>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14" name="Google Shape;914;p62"/>
          <p:cNvSpPr txBox="1"/>
          <p:nvPr/>
        </p:nvSpPr>
        <p:spPr>
          <a:xfrm>
            <a:off x="2044594" y="3654613"/>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15" name="Google Shape;915;p62"/>
          <p:cNvSpPr txBox="1"/>
          <p:nvPr/>
        </p:nvSpPr>
        <p:spPr>
          <a:xfrm>
            <a:off x="6307495" y="3091832"/>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16" name="Google Shape;916;p6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24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gdc20d58110_1_25"/>
          <p:cNvSpPr txBox="1">
            <a:spLocks noGrp="1"/>
          </p:cNvSpPr>
          <p:nvPr>
            <p:ph type="title"/>
          </p:nvPr>
        </p:nvSpPr>
        <p:spPr>
          <a:xfrm>
            <a:off x="283802" y="415718"/>
            <a:ext cx="8859300" cy="2213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has a _____ charge and the other has a _____ charge </a:t>
            </a:r>
            <a:endParaRPr/>
          </a:p>
        </p:txBody>
      </p:sp>
      <p:pic>
        <p:nvPicPr>
          <p:cNvPr id="929" name="Google Shape;929;gdc20d58110_1_25" descr="magnet.jpg"/>
          <p:cNvPicPr preferRelativeResize="0"/>
          <p:nvPr/>
        </p:nvPicPr>
        <p:blipFill rotWithShape="1">
          <a:blip r:embed="rId3">
            <a:alphaModFix/>
          </a:blip>
          <a:srcRect l="-48551" r="-48570"/>
          <a:stretch/>
        </p:blipFill>
        <p:spPr>
          <a:xfrm>
            <a:off x="3981157" y="2361484"/>
            <a:ext cx="6639952" cy="4525962"/>
          </a:xfrm>
          <a:prstGeom prst="rect">
            <a:avLst/>
          </a:prstGeom>
          <a:noFill/>
          <a:ln>
            <a:noFill/>
          </a:ln>
        </p:spPr>
      </p:pic>
      <p:pic>
        <p:nvPicPr>
          <p:cNvPr id="930" name="Google Shape;930;gdc20d58110_1_25" descr="Molecule.jpg"/>
          <p:cNvPicPr preferRelativeResize="0"/>
          <p:nvPr/>
        </p:nvPicPr>
        <p:blipFill rotWithShape="1">
          <a:blip r:embed="rId4">
            <a:alphaModFix/>
          </a:blip>
          <a:srcRect l="2429"/>
          <a:stretch/>
        </p:blipFill>
        <p:spPr>
          <a:xfrm>
            <a:off x="185451" y="2557123"/>
            <a:ext cx="4783688" cy="4281069"/>
          </a:xfrm>
          <a:prstGeom prst="rect">
            <a:avLst/>
          </a:prstGeom>
          <a:noFill/>
          <a:ln>
            <a:noFill/>
          </a:ln>
        </p:spPr>
      </p:pic>
      <p:sp>
        <p:nvSpPr>
          <p:cNvPr id="931" name="Google Shape;931;gdc20d58110_1_25"/>
          <p:cNvSpPr txBox="1"/>
          <p:nvPr/>
        </p:nvSpPr>
        <p:spPr>
          <a:xfrm>
            <a:off x="1791350" y="5116643"/>
            <a:ext cx="4596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32" name="Google Shape;932;gdc20d58110_1_25"/>
          <p:cNvSpPr txBox="1"/>
          <p:nvPr/>
        </p:nvSpPr>
        <p:spPr>
          <a:xfrm>
            <a:off x="4357119" y="5317786"/>
            <a:ext cx="4596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33" name="Google Shape;933;gdc20d58110_1_25"/>
          <p:cNvSpPr txBox="1"/>
          <p:nvPr/>
        </p:nvSpPr>
        <p:spPr>
          <a:xfrm>
            <a:off x="3145025" y="2233536"/>
            <a:ext cx="4830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934" name="Google Shape;934;gdc20d58110_1_25"/>
          <p:cNvSpPr txBox="1"/>
          <p:nvPr/>
        </p:nvSpPr>
        <p:spPr>
          <a:xfrm>
            <a:off x="661904" y="2233536"/>
            <a:ext cx="5301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35" name="Google Shape;935;gdc20d58110_1_25"/>
          <p:cNvSpPr txBox="1"/>
          <p:nvPr/>
        </p:nvSpPr>
        <p:spPr>
          <a:xfrm>
            <a:off x="-79628" y="4217321"/>
            <a:ext cx="5301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36" name="Google Shape;936;gdc20d58110_1_25"/>
          <p:cNvSpPr txBox="1"/>
          <p:nvPr/>
        </p:nvSpPr>
        <p:spPr>
          <a:xfrm>
            <a:off x="4183273" y="3654540"/>
            <a:ext cx="5301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37" name="Google Shape;937;gdc20d58110_1_25" descr="Questions"/>
          <p:cNvSpPr/>
          <p:nvPr/>
        </p:nvSpPr>
        <p:spPr>
          <a:xfrm>
            <a:off x="18332" y="55954"/>
            <a:ext cx="791700" cy="7278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00"/>
          <p:cNvSpPr txBox="1">
            <a:spLocks noGrp="1"/>
          </p:cNvSpPr>
          <p:nvPr>
            <p:ph type="title"/>
          </p:nvPr>
        </p:nvSpPr>
        <p:spPr>
          <a:xfrm>
            <a:off x="283802" y="415718"/>
            <a:ext cx="8859187" cy="221372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has a </a:t>
            </a:r>
            <a:r>
              <a:rPr lang="en-US">
                <a:solidFill>
                  <a:srgbClr val="FF0000"/>
                </a:solidFill>
              </a:rPr>
              <a:t>negative</a:t>
            </a:r>
            <a:r>
              <a:rPr lang="en-US"/>
              <a:t> charge and the other has a </a:t>
            </a:r>
            <a:r>
              <a:rPr lang="en-US">
                <a:solidFill>
                  <a:srgbClr val="FF0000"/>
                </a:solidFill>
              </a:rPr>
              <a:t>positive</a:t>
            </a:r>
            <a:r>
              <a:rPr lang="en-US"/>
              <a:t> charge </a:t>
            </a:r>
            <a:endParaRPr/>
          </a:p>
        </p:txBody>
      </p:sp>
      <p:pic>
        <p:nvPicPr>
          <p:cNvPr id="944" name="Google Shape;944;p300"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945" name="Google Shape;945;p300"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946" name="Google Shape;946;p300"/>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47" name="Google Shape;947;p300"/>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48" name="Google Shape;948;p300"/>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949" name="Google Shape;949;p300"/>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50" name="Google Shape;950;p300"/>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51" name="Google Shape;951;p300"/>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52" name="Google Shape;952;p300" descr="Questions"/>
          <p:cNvSpPr/>
          <p:nvPr/>
        </p:nvSpPr>
        <p:spPr>
          <a:xfrm>
            <a:off x="18332" y="55954"/>
            <a:ext cx="791565" cy="727818"/>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gdc20d58110_1_39"/>
          <p:cNvSpPr txBox="1">
            <a:spLocks noGrp="1"/>
          </p:cNvSpPr>
          <p:nvPr>
            <p:ph type="title"/>
          </p:nvPr>
        </p:nvSpPr>
        <p:spPr>
          <a:xfrm>
            <a:off x="260452" y="35144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11110"/>
              <a:buFont typeface="Calibri"/>
              <a:buNone/>
            </a:pPr>
            <a:r>
              <a:rPr lang="en-US" sz="5400"/>
              <a:t>How is a water molecule polar?</a:t>
            </a:r>
            <a:endParaRPr/>
          </a:p>
        </p:txBody>
      </p:sp>
      <p:pic>
        <p:nvPicPr>
          <p:cNvPr id="959" name="Google Shape;959;gdc20d58110_1_39" descr="Molecule.jpg"/>
          <p:cNvPicPr preferRelativeResize="0"/>
          <p:nvPr/>
        </p:nvPicPr>
        <p:blipFill rotWithShape="1">
          <a:blip r:embed="rId3">
            <a:alphaModFix/>
          </a:blip>
          <a:srcRect l="2429"/>
          <a:stretch/>
        </p:blipFill>
        <p:spPr>
          <a:xfrm>
            <a:off x="2309673" y="1994415"/>
            <a:ext cx="4783688" cy="4281069"/>
          </a:xfrm>
          <a:prstGeom prst="rect">
            <a:avLst/>
          </a:prstGeom>
          <a:noFill/>
          <a:ln>
            <a:noFill/>
          </a:ln>
        </p:spPr>
      </p:pic>
      <p:sp>
        <p:nvSpPr>
          <p:cNvPr id="960" name="Google Shape;960;gdc20d58110_1_39"/>
          <p:cNvSpPr txBox="1"/>
          <p:nvPr/>
        </p:nvSpPr>
        <p:spPr>
          <a:xfrm>
            <a:off x="3915572" y="4553935"/>
            <a:ext cx="4596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61" name="Google Shape;961;gdc20d58110_1_39"/>
          <p:cNvSpPr txBox="1"/>
          <p:nvPr/>
        </p:nvSpPr>
        <p:spPr>
          <a:xfrm>
            <a:off x="6481341" y="4755078"/>
            <a:ext cx="4596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62" name="Google Shape;962;gdc20d58110_1_39"/>
          <p:cNvSpPr txBox="1"/>
          <p:nvPr/>
        </p:nvSpPr>
        <p:spPr>
          <a:xfrm>
            <a:off x="5269247" y="1670828"/>
            <a:ext cx="4830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963" name="Google Shape;963;gdc20d58110_1_39"/>
          <p:cNvSpPr txBox="1"/>
          <p:nvPr/>
        </p:nvSpPr>
        <p:spPr>
          <a:xfrm>
            <a:off x="2786126" y="1670828"/>
            <a:ext cx="5301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64" name="Google Shape;964;gdc20d58110_1_39"/>
          <p:cNvSpPr txBox="1"/>
          <p:nvPr/>
        </p:nvSpPr>
        <p:spPr>
          <a:xfrm>
            <a:off x="2044594" y="3654613"/>
            <a:ext cx="5301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65" name="Google Shape;965;gdc20d58110_1_39"/>
          <p:cNvSpPr txBox="1"/>
          <p:nvPr/>
        </p:nvSpPr>
        <p:spPr>
          <a:xfrm>
            <a:off x="6307495" y="3091832"/>
            <a:ext cx="530100" cy="15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66" name="Google Shape;966;gdc20d58110_1_39" descr="Questions"/>
          <p:cNvSpPr/>
          <p:nvPr/>
        </p:nvSpPr>
        <p:spPr>
          <a:xfrm>
            <a:off x="18332" y="55954"/>
            <a:ext cx="791700" cy="7278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6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3" name="Google Shape;973;p6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8"/>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52" name="Google Shape;252;p8"/>
          <p:cNvSpPr/>
          <p:nvPr/>
        </p:nvSpPr>
        <p:spPr>
          <a:xfrm>
            <a:off x="619391" y="811673"/>
            <a:ext cx="841558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Element:</a:t>
            </a:r>
            <a:r>
              <a:rPr lang="en-US" sz="4000" b="0" i="0" u="none" strike="noStrike" cap="none">
                <a:solidFill>
                  <a:schemeClr val="dk1"/>
                </a:solidFill>
                <a:latin typeface="Calibri"/>
                <a:ea typeface="Calibri"/>
                <a:cs typeface="Calibri"/>
                <a:sym typeface="Calibri"/>
              </a:rPr>
              <a:t> a pure substance containing only one type of atom</a:t>
            </a:r>
            <a:endParaRPr sz="1400" b="0" i="0" u="none" strike="noStrike" cap="none">
              <a:solidFill>
                <a:srgbClr val="000000"/>
              </a:solidFill>
              <a:latin typeface="Arial"/>
              <a:ea typeface="Arial"/>
              <a:cs typeface="Arial"/>
              <a:sym typeface="Arial"/>
            </a:endParaRPr>
          </a:p>
        </p:txBody>
      </p:sp>
      <p:pic>
        <p:nvPicPr>
          <p:cNvPr id="253" name="Google Shape;253;p8" descr="gold.jpg"/>
          <p:cNvPicPr preferRelativeResize="0"/>
          <p:nvPr/>
        </p:nvPicPr>
        <p:blipFill rotWithShape="1">
          <a:blip r:embed="rId3">
            <a:alphaModFix/>
          </a:blip>
          <a:srcRect/>
          <a:stretch/>
        </p:blipFill>
        <p:spPr>
          <a:xfrm>
            <a:off x="1208621" y="2182993"/>
            <a:ext cx="7011498" cy="4675007"/>
          </a:xfrm>
          <a:prstGeom prst="rect">
            <a:avLst/>
          </a:prstGeom>
          <a:noFill/>
          <a:ln>
            <a:noFill/>
          </a:ln>
        </p:spPr>
      </p:pic>
      <p:sp>
        <p:nvSpPr>
          <p:cNvPr id="254" name="Google Shape;254;p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pic>
        <p:nvPicPr>
          <p:cNvPr id="979" name="Google Shape;979;p6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80" name="Google Shape;980;p6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1" name="Google Shape;981;p6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65" descr="battery1.jpg"/>
          <p:cNvPicPr preferRelativeResize="0"/>
          <p:nvPr/>
        </p:nvPicPr>
        <p:blipFill rotWithShape="1">
          <a:blip r:embed="rId3">
            <a:alphaModFix/>
          </a:blip>
          <a:srcRect t="9035" b="9035"/>
          <a:stretch/>
        </p:blipFill>
        <p:spPr>
          <a:xfrm>
            <a:off x="609600" y="1752600"/>
            <a:ext cx="8229600" cy="4525963"/>
          </a:xfrm>
          <a:prstGeom prst="rect">
            <a:avLst/>
          </a:prstGeom>
          <a:noFill/>
          <a:ln>
            <a:noFill/>
          </a:ln>
        </p:spPr>
      </p:pic>
      <p:sp>
        <p:nvSpPr>
          <p:cNvPr id="988" name="Google Shape;988;p65"/>
          <p:cNvSpPr txBox="1"/>
          <p:nvPr/>
        </p:nvSpPr>
        <p:spPr>
          <a:xfrm>
            <a:off x="7465102" y="4407108"/>
            <a:ext cx="71952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89" name="Google Shape;989;p65"/>
          <p:cNvSpPr txBox="1"/>
          <p:nvPr/>
        </p:nvSpPr>
        <p:spPr>
          <a:xfrm>
            <a:off x="6253397" y="5170567"/>
            <a:ext cx="719528"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990" name="Google Shape;990;p6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1" name="Google Shape;991;p6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66" descr="Molecule.jpg"/>
          <p:cNvPicPr preferRelativeResize="0"/>
          <p:nvPr/>
        </p:nvPicPr>
        <p:blipFill rotWithShape="1">
          <a:blip r:embed="rId3">
            <a:alphaModFix/>
          </a:blip>
          <a:srcRect l="2431"/>
          <a:stretch/>
        </p:blipFill>
        <p:spPr>
          <a:xfrm>
            <a:off x="2309673" y="1994415"/>
            <a:ext cx="4783686" cy="4281070"/>
          </a:xfrm>
          <a:prstGeom prst="rect">
            <a:avLst/>
          </a:prstGeom>
          <a:noFill/>
          <a:ln>
            <a:noFill/>
          </a:ln>
        </p:spPr>
      </p:pic>
      <p:sp>
        <p:nvSpPr>
          <p:cNvPr id="998" name="Google Shape;998;p66"/>
          <p:cNvSpPr txBox="1"/>
          <p:nvPr/>
        </p:nvSpPr>
        <p:spPr>
          <a:xfrm>
            <a:off x="3915572" y="4553935"/>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999" name="Google Shape;999;p66"/>
          <p:cNvSpPr txBox="1"/>
          <p:nvPr/>
        </p:nvSpPr>
        <p:spPr>
          <a:xfrm>
            <a:off x="6481341" y="475507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000" name="Google Shape;1000;p66"/>
          <p:cNvSpPr txBox="1"/>
          <p:nvPr/>
        </p:nvSpPr>
        <p:spPr>
          <a:xfrm>
            <a:off x="5269247" y="1670828"/>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001" name="Google Shape;1001;p66"/>
          <p:cNvSpPr txBox="1"/>
          <p:nvPr/>
        </p:nvSpPr>
        <p:spPr>
          <a:xfrm>
            <a:off x="2786126" y="1670828"/>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02" name="Google Shape;1002;p66"/>
          <p:cNvSpPr txBox="1"/>
          <p:nvPr/>
        </p:nvSpPr>
        <p:spPr>
          <a:xfrm>
            <a:off x="2044594" y="3654613"/>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03" name="Google Shape;1003;p66"/>
          <p:cNvSpPr txBox="1"/>
          <p:nvPr/>
        </p:nvSpPr>
        <p:spPr>
          <a:xfrm>
            <a:off x="6307495" y="3091832"/>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04" name="Google Shape;1004;p6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5" name="Google Shape;1005;p66"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dc20d58110_1_6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gdc20d58110_1_67"/>
          <p:cNvSpPr txBox="1"/>
          <p:nvPr/>
        </p:nvSpPr>
        <p:spPr>
          <a:xfrm>
            <a:off x="-1" y="766741"/>
            <a:ext cx="9144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some examples of polarity (other than water)?</a:t>
            </a:r>
            <a:endParaRPr sz="1400" b="0" i="0" u="none" strike="noStrike" cap="none">
              <a:solidFill>
                <a:srgbClr val="000000"/>
              </a:solidFill>
              <a:latin typeface="Arial"/>
              <a:ea typeface="Arial"/>
              <a:cs typeface="Arial"/>
              <a:sym typeface="Arial"/>
            </a:endParaRPr>
          </a:p>
        </p:txBody>
      </p:sp>
      <p:pic>
        <p:nvPicPr>
          <p:cNvPr id="1018" name="Google Shape;1018;gdc20d58110_1_67"/>
          <p:cNvPicPr preferRelativeResize="0"/>
          <p:nvPr/>
        </p:nvPicPr>
        <p:blipFill rotWithShape="1">
          <a:blip r:embed="rId3">
            <a:alphaModFix/>
          </a:blip>
          <a:srcRect/>
          <a:stretch/>
        </p:blipFill>
        <p:spPr>
          <a:xfrm>
            <a:off x="1146036" y="1998581"/>
            <a:ext cx="6410850" cy="4199893"/>
          </a:xfrm>
          <a:prstGeom prst="rect">
            <a:avLst/>
          </a:prstGeom>
          <a:noFill/>
          <a:ln>
            <a:noFill/>
          </a:ln>
        </p:spPr>
      </p:pic>
      <p:sp>
        <p:nvSpPr>
          <p:cNvPr id="1019" name="Google Shape;1019;gdc20d58110_1_67"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6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6" name="Google Shape;1026;p67"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30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3" name="Google Shape;1033;p301"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1034" name="Google Shape;1034;p301" descr="omparing oils: Olive, coconut, canola, and vegetable oil"/>
          <p:cNvPicPr preferRelativeResize="0"/>
          <p:nvPr/>
        </p:nvPicPr>
        <p:blipFill rotWithShape="1">
          <a:blip r:embed="rId5">
            <a:alphaModFix/>
          </a:blip>
          <a:srcRect/>
          <a:stretch/>
        </p:blipFill>
        <p:spPr>
          <a:xfrm>
            <a:off x="735230" y="1470454"/>
            <a:ext cx="7980733" cy="417658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6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1046" name="Google Shape;1046;p302" descr="omparing oils: Olive, coconut, canola, and vegetable oil"/>
          <p:cNvPicPr preferRelativeResize="0"/>
          <p:nvPr/>
        </p:nvPicPr>
        <p:blipFill rotWithShape="1">
          <a:blip r:embed="rId3">
            <a:alphaModFix/>
          </a:blip>
          <a:srcRect/>
          <a:stretch/>
        </p:blipFill>
        <p:spPr>
          <a:xfrm>
            <a:off x="4350077" y="2392679"/>
            <a:ext cx="4378947" cy="2291649"/>
          </a:xfrm>
          <a:prstGeom prst="rect">
            <a:avLst/>
          </a:prstGeom>
          <a:noFill/>
          <a:ln>
            <a:noFill/>
          </a:ln>
        </p:spPr>
      </p:pic>
      <p:pic>
        <p:nvPicPr>
          <p:cNvPr id="1047" name="Google Shape;1047;p302" descr="battery1.jpg"/>
          <p:cNvPicPr preferRelativeResize="0"/>
          <p:nvPr/>
        </p:nvPicPr>
        <p:blipFill rotWithShape="1">
          <a:blip r:embed="rId4">
            <a:alphaModFix/>
          </a:blip>
          <a:srcRect t="9035" b="9035"/>
          <a:stretch/>
        </p:blipFill>
        <p:spPr>
          <a:xfrm>
            <a:off x="367615" y="2392680"/>
            <a:ext cx="3191691" cy="2291649"/>
          </a:xfrm>
          <a:prstGeom prst="rect">
            <a:avLst/>
          </a:prstGeom>
          <a:noFill/>
          <a:ln>
            <a:noFill/>
          </a:ln>
        </p:spPr>
      </p:pic>
      <p:sp>
        <p:nvSpPr>
          <p:cNvPr id="1048" name="Google Shape;1048;p302"/>
          <p:cNvSpPr txBox="1"/>
          <p:nvPr/>
        </p:nvSpPr>
        <p:spPr>
          <a:xfrm>
            <a:off x="1090900" y="431800"/>
            <a:ext cx="7391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Which is not an example of a polar molecule? </a:t>
            </a:r>
            <a:endParaRPr sz="1400" b="0" i="0" u="none" strike="noStrike" cap="none">
              <a:solidFill>
                <a:srgbClr val="000000"/>
              </a:solidFill>
              <a:latin typeface="Arial"/>
              <a:ea typeface="Arial"/>
              <a:cs typeface="Arial"/>
              <a:sym typeface="Arial"/>
            </a:endParaRPr>
          </a:p>
        </p:txBody>
      </p:sp>
      <p:sp>
        <p:nvSpPr>
          <p:cNvPr id="1049" name="Google Shape;1049;p302" descr="Questions"/>
          <p:cNvSpPr/>
          <p:nvPr/>
        </p:nvSpPr>
        <p:spPr>
          <a:xfrm>
            <a:off x="0" y="76924"/>
            <a:ext cx="836023" cy="77216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pic>
        <p:nvPicPr>
          <p:cNvPr id="1055" name="Google Shape;1055;p303" descr="omparing oils: Olive, coconut, canola, and vegetable oil"/>
          <p:cNvPicPr preferRelativeResize="0"/>
          <p:nvPr/>
        </p:nvPicPr>
        <p:blipFill rotWithShape="1">
          <a:blip r:embed="rId3">
            <a:alphaModFix/>
          </a:blip>
          <a:srcRect/>
          <a:stretch/>
        </p:blipFill>
        <p:spPr>
          <a:xfrm>
            <a:off x="4350077" y="2392679"/>
            <a:ext cx="4378947" cy="2291649"/>
          </a:xfrm>
          <a:prstGeom prst="rect">
            <a:avLst/>
          </a:prstGeom>
          <a:noFill/>
          <a:ln w="76200" cap="flat" cmpd="sng">
            <a:solidFill>
              <a:srgbClr val="FF0000"/>
            </a:solidFill>
            <a:prstDash val="solid"/>
            <a:round/>
            <a:headEnd type="none" w="sm" len="sm"/>
            <a:tailEnd type="none" w="sm" len="sm"/>
          </a:ln>
        </p:spPr>
      </p:pic>
      <p:pic>
        <p:nvPicPr>
          <p:cNvPr id="1056" name="Google Shape;1056;p303" descr="battery1.jpg"/>
          <p:cNvPicPr preferRelativeResize="0"/>
          <p:nvPr/>
        </p:nvPicPr>
        <p:blipFill rotWithShape="1">
          <a:blip r:embed="rId4">
            <a:alphaModFix/>
          </a:blip>
          <a:srcRect t="9035" b="9035"/>
          <a:stretch/>
        </p:blipFill>
        <p:spPr>
          <a:xfrm>
            <a:off x="367615" y="2392680"/>
            <a:ext cx="3191691" cy="2291649"/>
          </a:xfrm>
          <a:prstGeom prst="rect">
            <a:avLst/>
          </a:prstGeom>
          <a:noFill/>
          <a:ln>
            <a:noFill/>
          </a:ln>
        </p:spPr>
      </p:pic>
      <p:sp>
        <p:nvSpPr>
          <p:cNvPr id="1057" name="Google Shape;1057;p303"/>
          <p:cNvSpPr txBox="1"/>
          <p:nvPr/>
        </p:nvSpPr>
        <p:spPr>
          <a:xfrm>
            <a:off x="1050875" y="431800"/>
            <a:ext cx="7511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Which is not an example of a polar molecule? </a:t>
            </a:r>
            <a:endParaRPr sz="1400" b="0" i="0" u="none" strike="noStrike" cap="none">
              <a:solidFill>
                <a:srgbClr val="000000"/>
              </a:solidFill>
              <a:latin typeface="Arial"/>
              <a:ea typeface="Arial"/>
              <a:cs typeface="Arial"/>
              <a:sym typeface="Arial"/>
            </a:endParaRPr>
          </a:p>
        </p:txBody>
      </p:sp>
      <p:sp>
        <p:nvSpPr>
          <p:cNvPr id="1058" name="Google Shape;1058;p303" descr="Questions"/>
          <p:cNvSpPr/>
          <p:nvPr/>
        </p:nvSpPr>
        <p:spPr>
          <a:xfrm>
            <a:off x="0" y="76924"/>
            <a:ext cx="836023" cy="77216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p:cNvSpPr txBox="1"/>
          <p:nvPr/>
        </p:nvSpPr>
        <p:spPr>
          <a:xfrm>
            <a:off x="134912" y="717037"/>
            <a:ext cx="91440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Molecule:</a:t>
            </a:r>
            <a:r>
              <a:rPr lang="en-US" sz="4000" b="0" i="0" u="none" strike="noStrike" cap="none">
                <a:solidFill>
                  <a:schemeClr val="dk1"/>
                </a:solidFill>
                <a:latin typeface="Calibri"/>
                <a:ea typeface="Calibri"/>
                <a:cs typeface="Calibri"/>
                <a:sym typeface="Calibri"/>
              </a:rPr>
              <a:t> particle containing two or more atoms of the same </a:t>
            </a:r>
            <a:r>
              <a:rPr lang="en-US" sz="4000" b="1" i="0" u="none" strike="noStrike" cap="none">
                <a:solidFill>
                  <a:schemeClr val="dk1"/>
                </a:solidFill>
                <a:latin typeface="Calibri"/>
                <a:ea typeface="Calibri"/>
                <a:cs typeface="Calibri"/>
                <a:sym typeface="Calibri"/>
              </a:rPr>
              <a:t>OR</a:t>
            </a:r>
            <a:r>
              <a:rPr lang="en-US" sz="4000" b="0" i="0" u="none" strike="noStrike" cap="none">
                <a:solidFill>
                  <a:schemeClr val="dk1"/>
                </a:solidFill>
                <a:latin typeface="Calibri"/>
                <a:ea typeface="Calibri"/>
                <a:cs typeface="Calibri"/>
                <a:sym typeface="Calibri"/>
              </a:rPr>
              <a:t> different elements</a:t>
            </a:r>
            <a:endParaRPr sz="1400" b="0" i="0" u="none" strike="noStrike" cap="none">
              <a:solidFill>
                <a:srgbClr val="000000"/>
              </a:solidFill>
              <a:latin typeface="Arial"/>
              <a:ea typeface="Arial"/>
              <a:cs typeface="Arial"/>
              <a:sym typeface="Arial"/>
            </a:endParaRPr>
          </a:p>
        </p:txBody>
      </p:sp>
      <p:pic>
        <p:nvPicPr>
          <p:cNvPr id="261" name="Google Shape;261;p9"/>
          <p:cNvPicPr preferRelativeResize="0"/>
          <p:nvPr/>
        </p:nvPicPr>
        <p:blipFill rotWithShape="1">
          <a:blip r:embed="rId3">
            <a:alphaModFix/>
          </a:blip>
          <a:srcRect/>
          <a:stretch/>
        </p:blipFill>
        <p:spPr>
          <a:xfrm>
            <a:off x="1524000" y="2233908"/>
            <a:ext cx="6096000" cy="4051300"/>
          </a:xfrm>
          <a:prstGeom prst="rect">
            <a:avLst/>
          </a:prstGeom>
          <a:noFill/>
          <a:ln>
            <a:noFill/>
          </a:ln>
        </p:spPr>
      </p:pic>
      <p:sp>
        <p:nvSpPr>
          <p:cNvPr id="262" name="Google Shape;262;p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70"/>
          <p:cNvSpPr txBox="1">
            <a:spLocks noGrp="1"/>
          </p:cNvSpPr>
          <p:nvPr>
            <p:ph type="title"/>
          </p:nvPr>
        </p:nvSpPr>
        <p:spPr>
          <a:xfrm>
            <a:off x="283800" y="415721"/>
            <a:ext cx="8859300" cy="10629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does polarity mean?</a:t>
            </a:r>
            <a:endParaRPr/>
          </a:p>
        </p:txBody>
      </p:sp>
      <p:pic>
        <p:nvPicPr>
          <p:cNvPr id="1065" name="Google Shape;1065;p70"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1066" name="Google Shape;1066;p70"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1067" name="Google Shape;1067;p70"/>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068" name="Google Shape;1068;p70"/>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069" name="Google Shape;1069;p70"/>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070" name="Google Shape;1070;p70"/>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71" name="Google Shape;1071;p70"/>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72" name="Google Shape;1072;p70"/>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73" name="Google Shape;1073;p70"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71"/>
          <p:cNvSpPr txBox="1">
            <a:spLocks noGrp="1"/>
          </p:cNvSpPr>
          <p:nvPr>
            <p:ph type="title"/>
          </p:nvPr>
        </p:nvSpPr>
        <p:spPr>
          <a:xfrm>
            <a:off x="283800" y="415722"/>
            <a:ext cx="8859300" cy="1343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water polar?</a:t>
            </a:r>
            <a:endParaRPr/>
          </a:p>
        </p:txBody>
      </p:sp>
      <p:pic>
        <p:nvPicPr>
          <p:cNvPr id="1080" name="Google Shape;1080;p71" descr="Molecule.jpg"/>
          <p:cNvPicPr preferRelativeResize="0"/>
          <p:nvPr/>
        </p:nvPicPr>
        <p:blipFill rotWithShape="1">
          <a:blip r:embed="rId3">
            <a:alphaModFix/>
          </a:blip>
          <a:srcRect l="2431"/>
          <a:stretch/>
        </p:blipFill>
        <p:spPr>
          <a:xfrm>
            <a:off x="2351876" y="2472717"/>
            <a:ext cx="4783686" cy="4281070"/>
          </a:xfrm>
          <a:prstGeom prst="rect">
            <a:avLst/>
          </a:prstGeom>
          <a:noFill/>
          <a:ln>
            <a:noFill/>
          </a:ln>
        </p:spPr>
      </p:pic>
      <p:sp>
        <p:nvSpPr>
          <p:cNvPr id="1081" name="Google Shape;1081;p71"/>
          <p:cNvSpPr txBox="1"/>
          <p:nvPr/>
        </p:nvSpPr>
        <p:spPr>
          <a:xfrm>
            <a:off x="3957775" y="503223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082" name="Google Shape;1082;p71"/>
          <p:cNvSpPr txBox="1"/>
          <p:nvPr/>
        </p:nvSpPr>
        <p:spPr>
          <a:xfrm>
            <a:off x="6523544" y="5233380"/>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083" name="Google Shape;1083;p71"/>
          <p:cNvSpPr txBox="1"/>
          <p:nvPr/>
        </p:nvSpPr>
        <p:spPr>
          <a:xfrm>
            <a:off x="5311450" y="2149130"/>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084" name="Google Shape;1084;p71"/>
          <p:cNvSpPr txBox="1"/>
          <p:nvPr/>
        </p:nvSpPr>
        <p:spPr>
          <a:xfrm>
            <a:off x="2828329" y="214913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85" name="Google Shape;1085;p71"/>
          <p:cNvSpPr txBox="1"/>
          <p:nvPr/>
        </p:nvSpPr>
        <p:spPr>
          <a:xfrm>
            <a:off x="2086797" y="4132915"/>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86" name="Google Shape;1086;p71"/>
          <p:cNvSpPr txBox="1"/>
          <p:nvPr/>
        </p:nvSpPr>
        <p:spPr>
          <a:xfrm>
            <a:off x="6349698" y="3570134"/>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087" name="Google Shape;1087;p7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72"/>
          <p:cNvSpPr txBox="1"/>
          <p:nvPr/>
        </p:nvSpPr>
        <p:spPr>
          <a:xfrm>
            <a:off x="-1" y="766741"/>
            <a:ext cx="9144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Name an example of something that is polar (other than water).</a:t>
            </a:r>
            <a:endParaRPr sz="1400" b="0" i="0" u="none" strike="noStrike" cap="none">
              <a:solidFill>
                <a:srgbClr val="000000"/>
              </a:solidFill>
              <a:latin typeface="Arial"/>
              <a:ea typeface="Arial"/>
              <a:cs typeface="Arial"/>
              <a:sym typeface="Arial"/>
            </a:endParaRPr>
          </a:p>
        </p:txBody>
      </p:sp>
      <p:pic>
        <p:nvPicPr>
          <p:cNvPr id="1094" name="Google Shape;1094;p72"/>
          <p:cNvPicPr preferRelativeResize="0"/>
          <p:nvPr/>
        </p:nvPicPr>
        <p:blipFill rotWithShape="1">
          <a:blip r:embed="rId3">
            <a:alphaModFix/>
          </a:blip>
          <a:srcRect/>
          <a:stretch/>
        </p:blipFill>
        <p:spPr>
          <a:xfrm>
            <a:off x="1146036" y="1998581"/>
            <a:ext cx="6410848" cy="4199894"/>
          </a:xfrm>
          <a:prstGeom prst="rect">
            <a:avLst/>
          </a:prstGeom>
          <a:noFill/>
          <a:ln>
            <a:noFill/>
          </a:ln>
        </p:spPr>
      </p:pic>
      <p:sp>
        <p:nvSpPr>
          <p:cNvPr id="1095" name="Google Shape;1095;p7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73"/>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102" name="Google Shape;1102;p73"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74"/>
          <p:cNvSpPr txBox="1">
            <a:spLocks noGrp="1"/>
          </p:cNvSpPr>
          <p:nvPr>
            <p:ph type="title"/>
          </p:nvPr>
        </p:nvSpPr>
        <p:spPr>
          <a:xfrm>
            <a:off x="661900" y="98525"/>
            <a:ext cx="8482200" cy="2213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Polarity</a:t>
            </a:r>
            <a:r>
              <a:rPr lang="en-US"/>
              <a:t>: one side that has a negative charge and another that has a positive charge </a:t>
            </a:r>
            <a:endParaRPr/>
          </a:p>
        </p:txBody>
      </p:sp>
      <p:pic>
        <p:nvPicPr>
          <p:cNvPr id="1109" name="Google Shape;1109;p74" descr="magnet.jpg"/>
          <p:cNvPicPr preferRelativeResize="0"/>
          <p:nvPr/>
        </p:nvPicPr>
        <p:blipFill rotWithShape="1">
          <a:blip r:embed="rId3">
            <a:alphaModFix/>
          </a:blip>
          <a:srcRect l="-48553" r="-48553"/>
          <a:stretch/>
        </p:blipFill>
        <p:spPr>
          <a:xfrm>
            <a:off x="3981157" y="2312234"/>
            <a:ext cx="6639952" cy="4525962"/>
          </a:xfrm>
          <a:prstGeom prst="rect">
            <a:avLst/>
          </a:prstGeom>
          <a:noFill/>
          <a:ln>
            <a:noFill/>
          </a:ln>
        </p:spPr>
      </p:pic>
      <p:pic>
        <p:nvPicPr>
          <p:cNvPr id="1110" name="Google Shape;1110;p74" descr="Molecule.jpg"/>
          <p:cNvPicPr preferRelativeResize="0"/>
          <p:nvPr/>
        </p:nvPicPr>
        <p:blipFill rotWithShape="1">
          <a:blip r:embed="rId4">
            <a:alphaModFix/>
          </a:blip>
          <a:srcRect l="2431"/>
          <a:stretch/>
        </p:blipFill>
        <p:spPr>
          <a:xfrm>
            <a:off x="185451" y="2557123"/>
            <a:ext cx="4783686" cy="4281070"/>
          </a:xfrm>
          <a:prstGeom prst="rect">
            <a:avLst/>
          </a:prstGeom>
          <a:noFill/>
          <a:ln>
            <a:noFill/>
          </a:ln>
        </p:spPr>
      </p:pic>
      <p:sp>
        <p:nvSpPr>
          <p:cNvPr id="1111" name="Google Shape;1111;p74"/>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112" name="Google Shape;1112;p74"/>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113" name="Google Shape;1113;p74"/>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114" name="Google Shape;1114;p74"/>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15" name="Google Shape;1115;p74"/>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16" name="Google Shape;1116;p74"/>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17" name="Google Shape;1117;p74"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7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76"/>
          <p:cNvSpPr txBox="1"/>
          <p:nvPr/>
        </p:nvSpPr>
        <p:spPr>
          <a:xfrm>
            <a:off x="467248" y="665133"/>
            <a:ext cx="8209504"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properties of water, and how does water play a role in the natural environment?</a:t>
            </a:r>
            <a:endParaRPr sz="1400" b="0" i="0" u="none" strike="noStrike" cap="none">
              <a:solidFill>
                <a:srgbClr val="000000"/>
              </a:solidFill>
              <a:latin typeface="Arial"/>
              <a:ea typeface="Arial"/>
              <a:cs typeface="Arial"/>
              <a:sym typeface="Arial"/>
            </a:endParaRPr>
          </a:p>
        </p:txBody>
      </p:sp>
      <p:pic>
        <p:nvPicPr>
          <p:cNvPr id="1125" name="Google Shape;1125;p76"/>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1126" name="Google Shape;1126;p76"/>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pic>
        <p:nvPicPr>
          <p:cNvPr id="1132" name="Google Shape;1132;p7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grpSp>
        <p:nvGrpSpPr>
          <p:cNvPr id="1147" name="Google Shape;1147;p79"/>
          <p:cNvGrpSpPr/>
          <p:nvPr/>
        </p:nvGrpSpPr>
        <p:grpSpPr>
          <a:xfrm>
            <a:off x="1505008" y="297180"/>
            <a:ext cx="5828913" cy="6262953"/>
            <a:chOff x="814636" y="0"/>
            <a:chExt cx="5828913" cy="6262953"/>
          </a:xfrm>
        </p:grpSpPr>
        <p:sp>
          <p:nvSpPr>
            <p:cNvPr id="1148" name="Google Shape;1148;p79"/>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79"/>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150" name="Google Shape;1150;p79"/>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79"/>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79"/>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153" name="Google Shape;1153;p79"/>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79"/>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79"/>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156" name="Google Shape;1156;p79"/>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79"/>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79"/>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159" name="Google Shape;1159;p79"/>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79"/>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79"/>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162" name="Google Shape;1162;p79"/>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79"/>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79"/>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165" name="Google Shape;1165;p79"/>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66" name="Google Shape;1166;p79"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167" name="Google Shape;1167;p79"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68" name="Google Shape;1168;p79"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69" name="Google Shape;1169;p79"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70" name="Google Shape;1170;p7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1" name="Google Shape;1171;p7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80"/>
          <p:cNvSpPr txBox="1"/>
          <p:nvPr/>
        </p:nvSpPr>
        <p:spPr>
          <a:xfrm>
            <a:off x="391258" y="894303"/>
            <a:ext cx="8361484" cy="56323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sng" strike="noStrike" cap="none">
                <a:solidFill>
                  <a:schemeClr val="dk1"/>
                </a:solidFill>
                <a:latin typeface="Calibri"/>
                <a:ea typeface="Calibri"/>
                <a:cs typeface="Calibri"/>
                <a:sym typeface="Calibri"/>
              </a:rPr>
              <a:t>Three Properties of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Surface tension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endParaRPr sz="6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Adhesion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endParaRPr sz="6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chemeClr val="dk1"/>
                </a:solidFill>
                <a:latin typeface="Calibri"/>
                <a:ea typeface="Calibri"/>
                <a:cs typeface="Calibri"/>
                <a:sym typeface="Calibri"/>
              </a:rPr>
              <a:t>- Cohesion</a:t>
            </a:r>
            <a:endParaRPr sz="1400" b="0" i="0" u="none" strike="noStrike" cap="none">
              <a:solidFill>
                <a:srgbClr val="000000"/>
              </a:solidFill>
              <a:latin typeface="Arial"/>
              <a:ea typeface="Arial"/>
              <a:cs typeface="Arial"/>
              <a:sym typeface="Arial"/>
            </a:endParaRPr>
          </a:p>
        </p:txBody>
      </p:sp>
      <p:sp>
        <p:nvSpPr>
          <p:cNvPr id="1178" name="Google Shape;1178;p8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9" name="Google Shape;1179;p8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12840</Words>
  <Application>Microsoft Office PowerPoint</Application>
  <PresentationFormat>On-screen Show (4:3)</PresentationFormat>
  <Paragraphs>1694</Paragraphs>
  <Slides>358</Slides>
  <Notes>358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358</vt:i4>
      </vt:variant>
    </vt:vector>
  </HeadingPairs>
  <TitlesOfParts>
    <vt:vector size="362" baseType="lpstr">
      <vt:lpstr>Arial</vt:lpstr>
      <vt:lpstr>Calibri</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Solid: has molecules that are tightly packed together in a fixed pattern </vt:lpstr>
      <vt:lpstr>Liquid: has molecules that are close together but can move around </vt:lpstr>
      <vt:lpstr>Gas: has molecules that are spread far apart and are constantly moving </vt:lpstr>
      <vt:lpstr>PowerPoint Presentation</vt:lpstr>
      <vt:lpstr>PowerPoint Presentation</vt:lpstr>
      <vt:lpstr>PowerPoint Presentation</vt:lpstr>
      <vt:lpstr>PowerPoint Presentation</vt:lpstr>
      <vt:lpstr>PowerPoint Presentation</vt:lpstr>
      <vt:lpstr>PowerPoint Presentation</vt:lpstr>
      <vt:lpstr>Describe the molecules in a solid.</vt:lpstr>
      <vt:lpstr>What is the difference between the molecules in a liquid and a gas?</vt:lpstr>
      <vt:lpstr>PowerPoint Presentation</vt:lpstr>
      <vt:lpstr>PowerPoint Presentation</vt:lpstr>
      <vt:lpstr>Water: Liquid made up of 2 hydrogen atoms and 1 oxygen atom</vt:lpstr>
      <vt:lpstr>PowerPoint Presentation</vt:lpstr>
      <vt:lpstr>What is the definition of water?</vt:lpstr>
      <vt:lpstr>PowerPoint Presentation</vt:lpstr>
      <vt:lpstr>PowerPoint Presentation</vt:lpstr>
      <vt:lpstr>PowerPoint Presentation</vt:lpstr>
      <vt:lpstr>Liquid water is more dense than solid water</vt:lpstr>
      <vt:lpstr>PowerPoint Presentation</vt:lpstr>
      <vt:lpstr>What is the definition of water?</vt:lpstr>
      <vt:lpstr>What makes water unique?</vt:lpstr>
      <vt:lpstr>Is water more dense in liquid or solid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atoms make up water?</vt:lpstr>
      <vt:lpstr>True/False: Water is the only compound that exists in all three states of matter?</vt:lpstr>
      <vt:lpstr>True/False: Water is the only compound that exists in all three states of matter?</vt:lpstr>
      <vt:lpstr>Is water more dense in liquid or solid form?</vt:lpstr>
      <vt:lpstr>PowerPoint Presentation</vt:lpstr>
      <vt:lpstr>Water: Liquid made up of 2 hydrogen atoms and 1 oxygen atom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Liquid made up of 2 hydrogen atoms and 1 oxygen atom</vt:lpstr>
      <vt:lpstr>PowerPoint Presentation</vt:lpstr>
      <vt:lpstr>PowerPoint Presentation</vt:lpstr>
      <vt:lpstr>PowerPoint Presentation</vt:lpstr>
      <vt:lpstr>PowerPoint Presentation</vt:lpstr>
      <vt:lpstr>What atoms bond to make water?</vt:lpstr>
      <vt:lpstr>PowerPoint Presentation</vt:lpstr>
      <vt:lpstr>Polarity: one side has a negative charge and the other has a positive charge </vt:lpstr>
      <vt:lpstr>PowerPoint Presentation</vt:lpstr>
      <vt:lpstr>What does polarity mean?</vt:lpstr>
      <vt:lpstr>PowerPoint Presentation</vt:lpstr>
      <vt:lpstr>Water Molecule  =   Polar</vt:lpstr>
      <vt:lpstr>PowerPoint Presentation</vt:lpstr>
      <vt:lpstr>Polarity: one side has a _____ charge and the other has a _____ charge </vt:lpstr>
      <vt:lpstr>Polarity: one side has a negative charge and the other has a positive charge </vt:lpstr>
      <vt:lpstr>How is a water molecule polar?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polarity mean?</vt:lpstr>
      <vt:lpstr>Why is water polar?</vt:lpstr>
      <vt:lpstr>PowerPoint Presentation</vt:lpstr>
      <vt:lpstr>PowerPoint Presentation</vt:lpstr>
      <vt:lpstr>Polarity: one side that has a negative charge and another that has a positive charge </vt:lpstr>
      <vt:lpstr>PowerPoint Presentation</vt:lpstr>
      <vt:lpstr>PowerPoint Presentation</vt:lpstr>
      <vt:lpstr>PowerPoint Presentation</vt:lpstr>
      <vt:lpstr>PowerPoint Presentation</vt:lpstr>
      <vt:lpstr>PowerPoint Presentation</vt:lpstr>
      <vt:lpstr>Surface 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Liquid made up of 2 hydrogen atoms and 1 oxygen atom</vt:lpstr>
      <vt:lpstr>Polarity: one side that has a negative charge and another that has a positive charge </vt:lpstr>
      <vt:lpstr>PowerPoint Presentation</vt:lpstr>
      <vt:lpstr>PowerPoint Presentation</vt:lpstr>
      <vt:lpstr>PowerPoint Presentation</vt:lpstr>
      <vt:lpstr>What atoms bond to make water?</vt:lpstr>
      <vt:lpstr>Why is water polar?</vt:lpstr>
      <vt:lpstr>PowerPoint Presentation</vt:lpstr>
      <vt:lpstr>PowerPoint Presentation</vt:lpstr>
      <vt:lpstr>PowerPoint Presentation</vt:lpstr>
      <vt:lpstr>PowerPoint Presentation</vt:lpstr>
      <vt:lpstr>PowerPoint Presentation</vt:lpstr>
      <vt:lpstr>Polar Molecules -&gt; Surface Tension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surface tension created?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Liquid made up of 2 hydrogen atoms and 1 oxygen atom</vt:lpstr>
      <vt:lpstr>Polarity: one side that has a negative charge and another that has a positive charge </vt:lpstr>
      <vt:lpstr>PowerPoint Presentation</vt:lpstr>
      <vt:lpstr>PowerPoint Presentation</vt:lpstr>
      <vt:lpstr>PowerPoint Presentation</vt:lpstr>
      <vt:lpstr>PowerPoint Presentation</vt:lpstr>
      <vt:lpstr>What atoms bond to make water?</vt:lpstr>
      <vt:lpstr>Why is water polar?</vt:lpstr>
      <vt:lpstr>PowerPoint Presentation</vt:lpstr>
      <vt:lpstr>How is surface tension created?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Liquid made up of 2 hydrogen atoms and 1 oxygen atom</vt:lpstr>
      <vt:lpstr>Polarity: one side that has a negative charge and another that has a positive charge </vt:lpstr>
      <vt:lpstr>PowerPoint Presentation</vt:lpstr>
      <vt:lpstr>PowerPoint Presentation</vt:lpstr>
      <vt:lpstr>PowerPoint Presentation</vt:lpstr>
      <vt:lpstr>PowerPoint Presentation</vt:lpstr>
      <vt:lpstr>PowerPoint Presentation</vt:lpstr>
      <vt:lpstr>What atoms bond to make water?</vt:lpstr>
      <vt:lpstr>Why is water polar?</vt:lpstr>
      <vt:lpstr>PowerPoint Presentation</vt:lpstr>
      <vt:lpstr>How is surface tension created?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Salt Water</vt:lpstr>
      <vt:lpstr>PowerPoint Presentation</vt:lpstr>
      <vt:lpstr>PowerPoint Presentation</vt:lpstr>
      <vt:lpstr>PowerPoint Presentation</vt:lpstr>
      <vt:lpstr>Water: Liquid made up of 2 hydrogen atoms and 1 oxygen atom</vt:lpstr>
      <vt:lpstr>Polarity: one side that has a negative charge and another that has a positive charge </vt:lpstr>
      <vt:lpstr>PowerPoint Presentation</vt:lpstr>
      <vt:lpstr>PowerPoint Presentation</vt:lpstr>
      <vt:lpstr>PowerPoint Presentation</vt:lpstr>
      <vt:lpstr>PowerPoint Presentation</vt:lpstr>
      <vt:lpstr>Why is water polar?</vt:lpstr>
      <vt:lpstr>PowerPoint Presentation</vt:lpstr>
      <vt:lpstr>How is surface tension created?</vt:lpstr>
      <vt:lpstr>PowerPoint Presentation</vt:lpstr>
      <vt:lpstr>PowerPoint Presentation</vt:lpstr>
      <vt:lpstr>PowerPoint Presentation</vt:lpstr>
      <vt:lpstr>PowerPoint Presentation</vt:lpstr>
      <vt:lpstr>Salt Water: water that has a very large amount of salt in it</vt:lpstr>
      <vt:lpstr>PowerPoint Presentation</vt:lpstr>
      <vt:lpstr>What is salt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salt water?</vt:lpstr>
      <vt:lpstr>PowerPoint Presentation</vt:lpstr>
      <vt:lpstr>PowerPoint Presentation</vt:lpstr>
      <vt:lpstr>PowerPoint Presentation</vt:lpstr>
      <vt:lpstr>Salt Water: water that has a very large amount of salt in it</vt:lpstr>
      <vt:lpstr>PowerPoint Presentation</vt:lpstr>
      <vt:lpstr>PowerPoint Presentation</vt:lpstr>
      <vt:lpstr>PowerPoint Presentation</vt:lpstr>
      <vt:lpstr>PowerPoint Presentation</vt:lpstr>
      <vt:lpstr>PowerPoint Presentation</vt:lpstr>
      <vt:lpstr>PowerPoint Presentation</vt:lpstr>
      <vt:lpstr>Fresh Water</vt:lpstr>
      <vt:lpstr>PowerPoint Presentation</vt:lpstr>
      <vt:lpstr>PowerPoint Presentation</vt:lpstr>
      <vt:lpstr>PowerPoint Presentation</vt:lpstr>
      <vt:lpstr>Water: Liquid made up of 2 hydrogen atoms and 1 oxygen atom</vt:lpstr>
      <vt:lpstr>Polarity: one side that has a negative charge and another that has a positive charge </vt:lpstr>
      <vt:lpstr>PowerPoint Presentation</vt:lpstr>
      <vt:lpstr>PowerPoint Presentation</vt:lpstr>
      <vt:lpstr>PowerPoint Presentation</vt:lpstr>
      <vt:lpstr>Salt Water: water that has a very large amount of salt in it</vt:lpstr>
      <vt:lpstr>PowerPoint Presentation</vt:lpstr>
      <vt:lpstr>Why is water polar?</vt:lpstr>
      <vt:lpstr>PowerPoint Presentation</vt:lpstr>
      <vt:lpstr>How is surface tension created?</vt:lpstr>
      <vt:lpstr>PowerPoint Presentation</vt:lpstr>
      <vt:lpstr>PowerPoint Presentation</vt:lpstr>
      <vt:lpstr>PowerPoint Presentation</vt:lpstr>
      <vt:lpstr>PowerPoint Presentation</vt:lpstr>
      <vt:lpstr>PowerPoint Presentation</vt:lpstr>
      <vt:lpstr>PowerPoint Presentation</vt:lpstr>
      <vt:lpstr>Fresh Water: water that does not have salt in it</vt:lpstr>
      <vt:lpstr>PowerPoint Presentation</vt:lpstr>
      <vt:lpstr>What is fresh water?</vt:lpstr>
      <vt:lpstr>PowerPoint Presentation</vt:lpstr>
      <vt:lpstr>PowerPoint Presentation</vt:lpstr>
      <vt:lpstr>PowerPoint Presentation</vt:lpstr>
      <vt:lpstr>PowerPoint Presentation</vt:lpstr>
      <vt:lpstr>PowerPoint Presentation</vt:lpstr>
      <vt:lpstr>What are some fresh water species?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fresh water? </vt:lpstr>
      <vt:lpstr>PowerPoint Presentation</vt:lpstr>
      <vt:lpstr>PowerPoint Presentation</vt:lpstr>
      <vt:lpstr>PowerPoint Presentation</vt:lpstr>
      <vt:lpstr>Fresh Water: water that does not have salt in it.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2</cp:revision>
  <dcterms:created xsi:type="dcterms:W3CDTF">2017-06-12T17:49:47Z</dcterms:created>
  <dcterms:modified xsi:type="dcterms:W3CDTF">2021-08-03T18:39:07Z</dcterms:modified>
</cp:coreProperties>
</file>