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Lst>
  <p:sldSz cx="9144000" cy="6858000" type="screen4x3"/>
  <p:notesSz cx="6858000" cy="9144000"/>
  <p:embeddedFontLst>
    <p:embeddedFont>
      <p:font typeface="Calibri" panose="020F0502020204030204" pitchFamily="34" charset="0"/>
      <p:regular r:id="rId95"/>
      <p:bold r:id="rId96"/>
      <p:italic r:id="rId97"/>
      <p:boldItalic r:id="rId98"/>
    </p:embeddedFont>
    <p:embeddedFont>
      <p:font typeface="Roboto" panose="02000000000000000000" pitchFamily="2"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3" roundtripDataSignature="AMtx7mhg3E4JpYdxQ0k5H8wG9LG1v3UF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cf3245e654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cf3245e65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cf3245e65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b3c4f4ee2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db3c4f4ee2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type of weather is shown in this bottle? (*Provide wait time and give specific feedback based on student responses.)</a:t>
            </a:r>
            <a:endParaRPr/>
          </a:p>
          <a:p>
            <a:pPr marL="0" lvl="0" indent="0" algn="l" rtl="0">
              <a:spcBef>
                <a:spcPts val="0"/>
              </a:spcBef>
              <a:spcAft>
                <a:spcPts val="0"/>
              </a:spcAft>
              <a:buNone/>
            </a:pPr>
            <a:endParaRPr/>
          </a:p>
          <a:p>
            <a:pPr marL="0" lvl="0" indent="0" algn="l" rtl="0">
              <a:spcBef>
                <a:spcPts val="0"/>
              </a:spcBef>
              <a:spcAft>
                <a:spcPts val="0"/>
              </a:spcAft>
              <a:buNone/>
            </a:pPr>
            <a:r>
              <a:rPr lang="en-US"/>
              <a:t>Windy</a:t>
            </a:r>
            <a:endParaRPr/>
          </a:p>
        </p:txBody>
      </p:sp>
      <p:sp>
        <p:nvSpPr>
          <p:cNvPr id="180" name="Google Shape;180;gdb3c4f4ee2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db3c4f4ee2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db3c4f4ee2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type of weather is shown in this bottle? (*Provide wait time and give specific feedback based on student responses.)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Snowy</a:t>
            </a:r>
            <a:endParaRPr/>
          </a:p>
          <a:p>
            <a:pPr marL="0" lvl="0" indent="0" algn="l" rtl="0">
              <a:spcBef>
                <a:spcPts val="0"/>
              </a:spcBef>
              <a:spcAft>
                <a:spcPts val="0"/>
              </a:spcAft>
              <a:buNone/>
            </a:pPr>
            <a:endParaRPr/>
          </a:p>
        </p:txBody>
      </p:sp>
      <p:sp>
        <p:nvSpPr>
          <p:cNvPr id="188" name="Google Shape;188;gdb3c4f4ee2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Reviewing key background knowledge helps lay the context and sets the students up to make sense of the new content you are introducing, it also reinforces previously learned material.</a:t>
            </a:r>
            <a:endParaRPr/>
          </a:p>
        </p:txBody>
      </p:sp>
      <p:sp>
        <p:nvSpPr>
          <p:cNvPr id="196" name="Google Shape;19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Latitude is a measure of the relative distance north or south of the equator. When we look at a globe or map, these lines are horizontal - like the rungs on a ladder.</a:t>
            </a:r>
            <a:endParaRPr/>
          </a:p>
        </p:txBody>
      </p:sp>
      <p:sp>
        <p:nvSpPr>
          <p:cNvPr id="202" name="Google Shape;20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equator is a latitudinal line that is equal distance from the north and south poles. </a:t>
            </a:r>
            <a:endParaRPr/>
          </a:p>
        </p:txBody>
      </p:sp>
      <p:sp>
        <p:nvSpPr>
          <p:cNvPr id="211" name="Google Shape;21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 Feedback: Monitoring understanding during review is an important step before moving on to new material.</a:t>
            </a:r>
            <a:endParaRPr/>
          </a:p>
        </p:txBody>
      </p:sp>
      <p:sp>
        <p:nvSpPr>
          <p:cNvPr id="219" name="Google Shape;21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The equator is a ___________ line. (*Provide wait time and give specific feedback based on student responses)</a:t>
            </a:r>
            <a:endParaRPr sz="1200"/>
          </a:p>
          <a:p>
            <a:pPr marL="0" lvl="0" indent="0" algn="l" rtl="0">
              <a:spcBef>
                <a:spcPts val="0"/>
              </a:spcBef>
              <a:spcAft>
                <a:spcPts val="0"/>
              </a:spcAft>
              <a:buNone/>
            </a:pPr>
            <a:endParaRPr/>
          </a:p>
        </p:txBody>
      </p:sp>
      <p:sp>
        <p:nvSpPr>
          <p:cNvPr id="225" name="Google Shape;22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The equator is a ___________ line.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[Latitudinal]</a:t>
            </a:r>
            <a:endParaRPr sz="1200"/>
          </a:p>
          <a:p>
            <a:pPr marL="0" lvl="0" indent="0" algn="l" rtl="0">
              <a:spcBef>
                <a:spcPts val="0"/>
              </a:spcBef>
              <a:spcAft>
                <a:spcPts val="0"/>
              </a:spcAft>
              <a:buNone/>
            </a:pPr>
            <a:endParaRPr/>
          </a:p>
        </p:txBody>
      </p:sp>
      <p:sp>
        <p:nvSpPr>
          <p:cNvPr id="234" name="Google Shape;23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latitude? (*Provide wait time and give specific feedback based on student responses)</a:t>
            </a:r>
            <a:endParaRPr/>
          </a:p>
          <a:p>
            <a:pPr marL="0" lvl="0" indent="0" algn="l" rtl="0">
              <a:spcBef>
                <a:spcPts val="0"/>
              </a:spcBef>
              <a:spcAft>
                <a:spcPts val="0"/>
              </a:spcAft>
              <a:buNone/>
            </a:pPr>
            <a:endParaRPr/>
          </a:p>
          <a:p>
            <a:pPr marL="0" lvl="0" indent="0" algn="l" rtl="0">
              <a:spcBef>
                <a:spcPts val="0"/>
              </a:spcBef>
              <a:spcAft>
                <a:spcPts val="0"/>
              </a:spcAft>
              <a:buNone/>
            </a:pPr>
            <a:r>
              <a:rPr lang="en-US"/>
              <a:t>[Latitude is a measure of the relative distance north or south of the equator. When we look at a globe or map, these lines are horizontal.]</a:t>
            </a:r>
            <a:endParaRPr/>
          </a:p>
        </p:txBody>
      </p:sp>
      <p:sp>
        <p:nvSpPr>
          <p:cNvPr id="243" name="Google Shape;24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weather.</a:t>
            </a:r>
            <a:endParaRPr/>
          </a:p>
        </p:txBody>
      </p:sp>
      <p:sp>
        <p:nvSpPr>
          <p:cNvPr id="252" name="Google Shape;25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weather.</a:t>
            </a:r>
            <a:endParaRPr/>
          </a:p>
        </p:txBody>
      </p:sp>
      <p:sp>
        <p:nvSpPr>
          <p:cNvPr id="115" name="Google Shape;11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Weather is the conditions of the atmosphere at a certain time and place.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Longer more formal definitions are tricky, use clear language when providing the new definition.</a:t>
            </a:r>
            <a:endParaRPr/>
          </a:p>
        </p:txBody>
      </p:sp>
      <p:sp>
        <p:nvSpPr>
          <p:cNvPr id="260" name="Google Shape;26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69" name="Google Shape;26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weather?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b="0"/>
              <a:t>[Weather is the conditions of the atmosphere at a certain time and place.]</a:t>
            </a:r>
            <a:endParaRPr b="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275" name="Google Shape;27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83" name="Google Shape;28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what factors affect weather?</a:t>
            </a:r>
            <a:endParaRPr/>
          </a:p>
        </p:txBody>
      </p:sp>
      <p:sp>
        <p:nvSpPr>
          <p:cNvPr id="290" name="Google Shape;29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Weather is affected by air pressure. Air pressure is the weight that presses down on everything that it touches. </a:t>
            </a:r>
            <a:endParaRPr/>
          </a:p>
        </p:txBody>
      </p:sp>
      <p:sp>
        <p:nvSpPr>
          <p:cNvPr id="297" name="Google Shape;29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Weather is also affected by air temperature. For example, if it is below 32 degrees it snows, but if it is above 32 degrees it rains. </a:t>
            </a:r>
            <a:endParaRPr/>
          </a:p>
        </p:txBody>
      </p:sp>
      <p:sp>
        <p:nvSpPr>
          <p:cNvPr id="305" name="Google Shape;30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Weather is also affected by wind patterns. This happens because wind patterns determine where hot and cold air blow. </a:t>
            </a:r>
            <a:endParaRPr/>
          </a:p>
        </p:txBody>
      </p:sp>
      <p:sp>
        <p:nvSpPr>
          <p:cNvPr id="313" name="Google Shape;31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Lastly, weather is also affected by humidity. Humidity is the moisture in the air. </a:t>
            </a:r>
            <a:endParaRPr/>
          </a:p>
        </p:txBody>
      </p:sp>
      <p:sp>
        <p:nvSpPr>
          <p:cNvPr id="321" name="Google Shape;32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create opportunities during this portion of the lesson monitor understanding. This is a key strategy to ensure everyone is on track.</a:t>
            </a:r>
            <a:endParaRPr/>
          </a:p>
        </p:txBody>
      </p:sp>
      <p:sp>
        <p:nvSpPr>
          <p:cNvPr id="329" name="Google Shape;32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is the difference between weather and climate?</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24" name="Google Shape;12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factors affect weather?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b="0"/>
              <a:t>[Air pressure, air temperature, wind patterns, and humidity]</a:t>
            </a:r>
            <a:endParaRPr sz="1200"/>
          </a:p>
          <a:p>
            <a:pPr marL="0" lvl="0" indent="0" algn="l" rtl="0">
              <a:spcBef>
                <a:spcPts val="0"/>
              </a:spcBef>
              <a:spcAft>
                <a:spcPts val="0"/>
              </a:spcAft>
              <a:buNone/>
            </a:pPr>
            <a:endParaRPr b="0"/>
          </a:p>
        </p:txBody>
      </p:sp>
      <p:sp>
        <p:nvSpPr>
          <p:cNvPr id="335" name="Google Shape;33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cf3245e654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cf3245e654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100"/>
              <a:t>Let’s brainstorm, why do you think these factors affect weather?</a:t>
            </a:r>
            <a:r>
              <a:rPr lang="en-US" sz="1200"/>
              <a:t>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Encourage students to come up with their own thoughts and ideas.</a:t>
            </a:r>
            <a:endParaRPr sz="1200"/>
          </a:p>
          <a:p>
            <a:pPr marL="0" lvl="0" indent="0" algn="l" rtl="0">
              <a:spcBef>
                <a:spcPts val="0"/>
              </a:spcBef>
              <a:spcAft>
                <a:spcPts val="0"/>
              </a:spcAft>
              <a:buNone/>
            </a:pPr>
            <a:endParaRPr b="0"/>
          </a:p>
        </p:txBody>
      </p:sp>
      <p:sp>
        <p:nvSpPr>
          <p:cNvPr id="343" name="Google Shape;343;gcf3245e654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Although we are impacted by the weather every day, let’s remind ourselves of some examples of </a:t>
            </a:r>
            <a:r>
              <a:rPr lang="en-US" b="1"/>
              <a:t>weather</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When you were introducing examples, use clear and easy to understand language.</a:t>
            </a:r>
            <a:endParaRPr/>
          </a:p>
        </p:txBody>
      </p:sp>
      <p:sp>
        <p:nvSpPr>
          <p:cNvPr id="351" name="Google Shape;35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hurricane is an example of more extreme weather. Multiple factors that impact weather come together when there is a hurricane. </a:t>
            </a:r>
            <a:endParaRPr/>
          </a:p>
        </p:txBody>
      </p:sp>
      <p:sp>
        <p:nvSpPr>
          <p:cNvPr id="358" name="Google Shape;35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sunny day is an example of the weather. It is much less extreme than hurricanes. </a:t>
            </a:r>
            <a:endParaRPr/>
          </a:p>
        </p:txBody>
      </p:sp>
      <p:sp>
        <p:nvSpPr>
          <p:cNvPr id="366" name="Google Shape;36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74" name="Google Shape;374;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examples of weather</a:t>
            </a:r>
            <a:r>
              <a:rPr lang="en-US"/>
              <a:t> that I didn’t show you</a:t>
            </a:r>
            <a:r>
              <a:rPr lang="en-US" sz="1200"/>
              <a:t>?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380" name="Google Shape;38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cf3245e654_0_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cf3245e654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a non-example of weather.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One important component of using non-examples is by clearly distinguishing similarities and explaining why it is a non-example.</a:t>
            </a:r>
            <a:endParaRPr/>
          </a:p>
        </p:txBody>
      </p:sp>
      <p:sp>
        <p:nvSpPr>
          <p:cNvPr id="388" name="Google Shape;388;gcf3245e654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92601be25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d92601be25_1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Snow machines are used to make snow for ski resorts when snow does not naturally occur. Even though these machines make snow, they do not affect the state of the atmosphere.</a:t>
            </a:r>
            <a:endParaRPr/>
          </a:p>
        </p:txBody>
      </p:sp>
      <p:sp>
        <p:nvSpPr>
          <p:cNvPr id="395" name="Google Shape;395;gd92601be25_1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f3245e654_0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cf3245e654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03" name="Google Shape;403;gcf3245e654_0_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cf3245e65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cf3245e65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What type of weather have you experienced before? What is your favorite type of weather?</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Feedback: Make demonstration organized so it is easy for the students to follow along.</a:t>
            </a:r>
            <a:endParaRPr/>
          </a:p>
          <a:p>
            <a:pPr marL="0" lvl="0" indent="0" algn="l" rtl="0">
              <a:spcBef>
                <a:spcPts val="0"/>
              </a:spcBef>
              <a:spcAft>
                <a:spcPts val="0"/>
              </a:spcAft>
              <a:buClr>
                <a:schemeClr val="dk1"/>
              </a:buClr>
              <a:buSzPts val="1200"/>
              <a:buFont typeface="Calibri"/>
              <a:buNone/>
            </a:pPr>
            <a:endParaRPr/>
          </a:p>
        </p:txBody>
      </p:sp>
      <p:sp>
        <p:nvSpPr>
          <p:cNvPr id="133" name="Google Shape;133;gcf3245e65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d92601be25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d92601be25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non-examples of weather</a:t>
            </a:r>
            <a:r>
              <a:rPr lang="en-US"/>
              <a:t> that I didn’t show you</a:t>
            </a:r>
            <a:r>
              <a:rPr lang="en-US" sz="1200"/>
              <a:t>?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409" name="Google Shape;409;gd92601be25_1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18" name="Google Shape;41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weather?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b="0"/>
              <a:t>[Weather is the conditions of the atmosphere at a certain time and place.]</a:t>
            </a:r>
            <a:endParaRPr b="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424" name="Google Shape;42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4 things that affect weather?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[Air pressure, air temperature, wind patterns, and humidity]</a:t>
            </a:r>
            <a:endParaRPr sz="1200"/>
          </a:p>
          <a:p>
            <a:pPr marL="0" lvl="0" indent="0" algn="l" rtl="0">
              <a:spcBef>
                <a:spcPts val="0"/>
              </a:spcBef>
              <a:spcAft>
                <a:spcPts val="0"/>
              </a:spcAft>
              <a:buNone/>
            </a:pPr>
            <a:endParaRPr b="0"/>
          </a:p>
        </p:txBody>
      </p:sp>
      <p:sp>
        <p:nvSpPr>
          <p:cNvPr id="432" name="Google Shape;43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Review the key term once more before closing the lesson to lock in students’ understanding.</a:t>
            </a:r>
            <a:endParaRPr/>
          </a:p>
          <a:p>
            <a:pPr marL="0" lvl="0" indent="0" algn="l" rtl="0">
              <a:spcBef>
                <a:spcPts val="0"/>
              </a:spcBef>
              <a:spcAft>
                <a:spcPts val="0"/>
              </a:spcAft>
              <a:buNone/>
            </a:pPr>
            <a:endParaRPr/>
          </a:p>
        </p:txBody>
      </p:sp>
      <p:sp>
        <p:nvSpPr>
          <p:cNvPr id="441" name="Google Shape;441;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Weather is the conditions of the atmosphere at a certain time and place. </a:t>
            </a:r>
            <a:endParaRPr b="0"/>
          </a:p>
          <a:p>
            <a:pPr marL="0" lvl="0" indent="0" algn="l" rtl="0">
              <a:spcBef>
                <a:spcPts val="0"/>
              </a:spcBef>
              <a:spcAft>
                <a:spcPts val="0"/>
              </a:spcAft>
              <a:buNone/>
            </a:pPr>
            <a:endParaRPr/>
          </a:p>
        </p:txBody>
      </p:sp>
      <p:sp>
        <p:nvSpPr>
          <p:cNvPr id="448" name="Google Shape;44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weather, let’s reflect once more on our big question. Was there anything that we predicted earlier that was correct or incorrect? Do you have any new hypotheses to share? </a:t>
            </a:r>
            <a:endParaRPr b="1"/>
          </a:p>
        </p:txBody>
      </p:sp>
      <p:sp>
        <p:nvSpPr>
          <p:cNvPr id="456" name="Google Shape;45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the link above for a simulation to deepen your understanding of weather. </a:t>
            </a:r>
            <a:endParaRPr/>
          </a:p>
        </p:txBody>
      </p:sp>
      <p:sp>
        <p:nvSpPr>
          <p:cNvPr id="465" name="Google Shape;46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a:t>
            </a:r>
            <a:endParaRPr/>
          </a:p>
        </p:txBody>
      </p:sp>
      <p:sp>
        <p:nvSpPr>
          <p:cNvPr id="476" name="Google Shape;476;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f3245e654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cf3245e654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By providing a lot of opportunities to respond throughout demonstration you help ensure that your students are grasping this new content.</a:t>
            </a:r>
            <a:endParaRPr/>
          </a:p>
        </p:txBody>
      </p:sp>
      <p:sp>
        <p:nvSpPr>
          <p:cNvPr id="142" name="Google Shape;142;gcf3245e654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cf3245e654_1_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cf3245e654_1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91" name="Google Shape;491;gcf3245e654_1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we’re going to learn about climate.</a:t>
            </a:r>
            <a:endParaRPr/>
          </a:p>
        </p:txBody>
      </p:sp>
      <p:sp>
        <p:nvSpPr>
          <p:cNvPr id="519" name="Google Shape;51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start, let’s think about our “big question”: </a:t>
            </a:r>
            <a:r>
              <a:rPr lang="en-US" b="1"/>
              <a:t>What is the difference between weather and climate? </a:t>
            </a:r>
            <a:r>
              <a:rPr lang="en-US" b="0"/>
              <a:t>We recently learned about weather, so what predictions do you have to share about the difference between weather and climate?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528" name="Google Shape;52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537" name="Google Shape;537;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Latitude is a measure of the relative distance north or south of the equator. When we look at a globe or map, these lines are horizontal. </a:t>
            </a:r>
            <a:endParaRPr/>
          </a:p>
        </p:txBody>
      </p:sp>
      <p:sp>
        <p:nvSpPr>
          <p:cNvPr id="543" name="Google Shape;54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equator is a latitudinal line that is equal distance from the north and south poles. </a:t>
            </a:r>
            <a:endParaRPr/>
          </a:p>
        </p:txBody>
      </p:sp>
      <p:sp>
        <p:nvSpPr>
          <p:cNvPr id="552" name="Google Shape;55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Weather is the conditions of the atmosphere at a certain time and place. </a:t>
            </a:r>
            <a:endParaRPr b="0"/>
          </a:p>
          <a:p>
            <a:pPr marL="0" lvl="0" indent="0" algn="l" rtl="0">
              <a:spcBef>
                <a:spcPts val="0"/>
              </a:spcBef>
              <a:spcAft>
                <a:spcPts val="0"/>
              </a:spcAft>
              <a:buNone/>
            </a:pPr>
            <a:endParaRPr/>
          </a:p>
        </p:txBody>
      </p:sp>
      <p:sp>
        <p:nvSpPr>
          <p:cNvPr id="560" name="Google Shape;560;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568" name="Google Shape;568;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The equator is a ___________ line. (*Provide wait time and give specific feedback based on student responses)</a:t>
            </a:r>
            <a:endParaRPr sz="1200"/>
          </a:p>
          <a:p>
            <a:pPr marL="0" lvl="0" indent="0" algn="l" rtl="0">
              <a:spcBef>
                <a:spcPts val="0"/>
              </a:spcBef>
              <a:spcAft>
                <a:spcPts val="0"/>
              </a:spcAft>
              <a:buNone/>
            </a:pPr>
            <a:endParaRPr/>
          </a:p>
        </p:txBody>
      </p:sp>
      <p:sp>
        <p:nvSpPr>
          <p:cNvPr id="574" name="Google Shape;57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The equator is a ___________ line.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[Latitudinal]</a:t>
            </a:r>
            <a:endParaRPr sz="1200"/>
          </a:p>
          <a:p>
            <a:pPr marL="0" lvl="0" indent="0" algn="l" rtl="0">
              <a:spcBef>
                <a:spcPts val="0"/>
              </a:spcBef>
              <a:spcAft>
                <a:spcPts val="0"/>
              </a:spcAft>
              <a:buNone/>
            </a:pPr>
            <a:endParaRPr/>
          </a:p>
        </p:txBody>
      </p:sp>
      <p:sp>
        <p:nvSpPr>
          <p:cNvPr id="583" name="Google Shape;583;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d92601be25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d92601be25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type of weather is shown in this bottle? (*Provide wait time and give specific feedback based on student responses.)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Sunny</a:t>
            </a:r>
            <a:endParaRPr/>
          </a:p>
          <a:p>
            <a:pPr marL="0" lvl="0" indent="0" algn="l" rtl="0">
              <a:spcBef>
                <a:spcPts val="0"/>
              </a:spcBef>
              <a:spcAft>
                <a:spcPts val="0"/>
              </a:spcAft>
              <a:buNone/>
            </a:pPr>
            <a:endParaRPr/>
          </a:p>
        </p:txBody>
      </p:sp>
      <p:sp>
        <p:nvSpPr>
          <p:cNvPr id="148" name="Google Shape;148;gd92601be25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latitude? (*Provide wait time and give specific feedback based on student responses)</a:t>
            </a:r>
            <a:endParaRPr/>
          </a:p>
          <a:p>
            <a:pPr marL="0" lvl="0" indent="0" algn="l" rtl="0">
              <a:spcBef>
                <a:spcPts val="0"/>
              </a:spcBef>
              <a:spcAft>
                <a:spcPts val="0"/>
              </a:spcAft>
              <a:buNone/>
            </a:pPr>
            <a:endParaRPr/>
          </a:p>
          <a:p>
            <a:pPr marL="0" lvl="0" indent="0" algn="l" rtl="0">
              <a:spcBef>
                <a:spcPts val="0"/>
              </a:spcBef>
              <a:spcAft>
                <a:spcPts val="0"/>
              </a:spcAft>
              <a:buNone/>
            </a:pPr>
            <a:r>
              <a:rPr lang="en-US"/>
              <a:t>[Latitude is a measure of the relative distance north or south of the equator. When we look at a globe or map, these lines are horizontal.]</a:t>
            </a:r>
            <a:endParaRPr/>
          </a:p>
        </p:txBody>
      </p:sp>
      <p:sp>
        <p:nvSpPr>
          <p:cNvPr id="592" name="Google Shape;592;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weather? Why might it be important to know w</a:t>
            </a:r>
            <a:r>
              <a:rPr lang="en-US"/>
              <a:t>hat the weather is? </a:t>
            </a:r>
            <a:r>
              <a:rPr lang="en-US" sz="1200"/>
              <a:t>(*Provide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b="0"/>
              <a:t>[Weather is the conditions of the atmosphere at a certain time and place.]</a:t>
            </a:r>
            <a:endParaRPr b="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601" name="Google Shape;60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climate.</a:t>
            </a:r>
            <a:endParaRPr/>
          </a:p>
        </p:txBody>
      </p:sp>
      <p:sp>
        <p:nvSpPr>
          <p:cNvPr id="609" name="Google Shape;609;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Climate is the pattern of weather over time in a specific location. </a:t>
            </a:r>
            <a:endParaRPr/>
          </a:p>
        </p:txBody>
      </p:sp>
      <p:sp>
        <p:nvSpPr>
          <p:cNvPr id="617" name="Google Shape;61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26" name="Google Shape;62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Climate is a _____ of weather over time in a specific ______.(*Provide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Climate is the pattern of weather over time in a specific location.]</a:t>
            </a:r>
            <a:endParaRPr sz="1200"/>
          </a:p>
          <a:p>
            <a:pPr marL="0" lvl="0" indent="0" algn="l" rtl="0">
              <a:spcBef>
                <a:spcPts val="0"/>
              </a:spcBef>
              <a:spcAft>
                <a:spcPts val="0"/>
              </a:spcAft>
              <a:buNone/>
            </a:pPr>
            <a:endParaRPr b="0"/>
          </a:p>
        </p:txBody>
      </p:sp>
      <p:sp>
        <p:nvSpPr>
          <p:cNvPr id="632" name="Google Shape;632;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cf3245e654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cf3245e654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Climate is a pattern of weather over time in a specific location.(*Provide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Climate is the pattern of weather over time in a specific location.]</a:t>
            </a:r>
            <a:endParaRPr sz="1200"/>
          </a:p>
          <a:p>
            <a:pPr marL="0" lvl="0" indent="0" algn="l" rtl="0">
              <a:spcBef>
                <a:spcPts val="0"/>
              </a:spcBef>
              <a:spcAft>
                <a:spcPts val="0"/>
              </a:spcAft>
              <a:buNone/>
            </a:pPr>
            <a:endParaRPr b="0"/>
          </a:p>
        </p:txBody>
      </p:sp>
      <p:sp>
        <p:nvSpPr>
          <p:cNvPr id="640" name="Google Shape;640;gcf3245e654_0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648" name="Google Shape;648;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Climate is affected by latitude. The closer you are to the equator, the warmer the climate. </a:t>
            </a:r>
            <a:endParaRPr/>
          </a:p>
        </p:txBody>
      </p:sp>
      <p:sp>
        <p:nvSpPr>
          <p:cNvPr id="655" name="Google Shape;655;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Altitude is how high you are above sea level. The Rocky Mountains’ tops have snow because there altitude is much higher than the plains below. </a:t>
            </a:r>
            <a:endParaRPr/>
          </a:p>
        </p:txBody>
      </p:sp>
      <p:sp>
        <p:nvSpPr>
          <p:cNvPr id="664" name="Google Shape;664;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db3c4f4ee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db3c4f4ee2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type of weather is shown in this bottle? (*Provide wait time and give specific feedback based on student responses.)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Cloudy</a:t>
            </a:r>
            <a:endParaRPr/>
          </a:p>
          <a:p>
            <a:pPr marL="0" lvl="0" indent="0" algn="l" rtl="0">
              <a:spcBef>
                <a:spcPts val="0"/>
              </a:spcBef>
              <a:spcAft>
                <a:spcPts val="0"/>
              </a:spcAft>
              <a:buNone/>
            </a:pPr>
            <a:endParaRPr/>
          </a:p>
        </p:txBody>
      </p:sp>
      <p:sp>
        <p:nvSpPr>
          <p:cNvPr id="156" name="Google Shape;156;gdb3c4f4ee2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Climate is also impacted by altitude. As altitude increases, the temperature decreases. This is why there is always snow on Mt. Everest. </a:t>
            </a:r>
            <a:endParaRPr/>
          </a:p>
        </p:txBody>
      </p:sp>
      <p:sp>
        <p:nvSpPr>
          <p:cNvPr id="672" name="Google Shape;672;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80" name="Google Shape;68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factors impact climate?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Latitude and altitude]</a:t>
            </a:r>
            <a:endParaRPr sz="1200"/>
          </a:p>
          <a:p>
            <a:pPr marL="0" lvl="0" indent="0" algn="l" rtl="0">
              <a:spcBef>
                <a:spcPts val="0"/>
              </a:spcBef>
              <a:spcAft>
                <a:spcPts val="0"/>
              </a:spcAft>
              <a:buNone/>
            </a:pPr>
            <a:endParaRPr b="0"/>
          </a:p>
        </p:txBody>
      </p:sp>
      <p:sp>
        <p:nvSpPr>
          <p:cNvPr id="686" name="Google Shape;68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a:t>
            </a:r>
            <a:r>
              <a:rPr lang="en-US" b="1"/>
              <a:t>examples </a:t>
            </a:r>
            <a:r>
              <a:rPr lang="en-US"/>
              <a:t>of </a:t>
            </a:r>
            <a:r>
              <a:rPr lang="en-US" b="0"/>
              <a:t>climate.  </a:t>
            </a:r>
            <a:endParaRPr b="0"/>
          </a:p>
        </p:txBody>
      </p:sp>
      <p:sp>
        <p:nvSpPr>
          <p:cNvPr id="694" name="Google Shape;69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common climate is a tropical climate. Some characteristics of this type of climate include a temperature on average 64 degrees or higher, a wet and dry season, and intense sunlight.</a:t>
            </a:r>
            <a:endParaRPr/>
          </a:p>
        </p:txBody>
      </p:sp>
      <p:sp>
        <p:nvSpPr>
          <p:cNvPr id="701" name="Google Shape;70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common climate is a dry climate. Characteristics of this type of climate include low precipitation, high evaporation rates, and wide temperature swings daily and seasonally. </a:t>
            </a:r>
            <a:endParaRPr/>
          </a:p>
        </p:txBody>
      </p:sp>
      <p:sp>
        <p:nvSpPr>
          <p:cNvPr id="710" name="Google Shape;710;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common climate is temperate climate. Characteristics of this type of climate include, four seasons and moderate weather. There are no extremes. </a:t>
            </a:r>
            <a:endParaRPr/>
          </a:p>
        </p:txBody>
      </p:sp>
      <p:sp>
        <p:nvSpPr>
          <p:cNvPr id="718" name="Google Shape;718;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Another common climate is polar climate. Characteristics of this type of climate include, cool summers and cold winters, as well as permanent or semi-permanent layers of ice.</a:t>
            </a:r>
            <a:endParaRPr/>
          </a:p>
        </p:txBody>
      </p:sp>
      <p:sp>
        <p:nvSpPr>
          <p:cNvPr id="726" name="Google Shape;726;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34" name="Google Shape;734;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examples of climate? (*Provide wait time and give specific feedback based on student responses)</a:t>
            </a:r>
            <a:endParaRPr/>
          </a:p>
          <a:p>
            <a:pPr marL="0" lvl="0" indent="0" algn="l" rtl="0">
              <a:spcBef>
                <a:spcPts val="0"/>
              </a:spcBef>
              <a:spcAft>
                <a:spcPts val="0"/>
              </a:spcAft>
              <a:buNone/>
            </a:pPr>
            <a:endParaRPr b="0"/>
          </a:p>
        </p:txBody>
      </p:sp>
      <p:sp>
        <p:nvSpPr>
          <p:cNvPr id="740" name="Google Shape;740;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db3c4f4ee2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db3c4f4ee2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type of weather is shown in this bottle? (*Provide wait time and give specific feedback based on student responses.)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Rainy</a:t>
            </a:r>
            <a:endParaRPr/>
          </a:p>
          <a:p>
            <a:pPr marL="0" lvl="0" indent="0" algn="l" rtl="0">
              <a:spcBef>
                <a:spcPts val="0"/>
              </a:spcBef>
              <a:spcAft>
                <a:spcPts val="0"/>
              </a:spcAft>
              <a:buNone/>
            </a:pPr>
            <a:endParaRPr/>
          </a:p>
        </p:txBody>
      </p:sp>
      <p:sp>
        <p:nvSpPr>
          <p:cNvPr id="164" name="Google Shape;164;gdb3c4f4ee2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d92601be25_1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d92601be25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a non-example of climate.</a:t>
            </a:r>
            <a:endParaRPr/>
          </a:p>
        </p:txBody>
      </p:sp>
      <p:sp>
        <p:nvSpPr>
          <p:cNvPr id="748" name="Google Shape;748;gd92601be25_1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d92601be25_1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d92601be25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Windy is a word used to describe weather since it describes the conditions of the atmosphere at a certain time and place.</a:t>
            </a:r>
            <a:endParaRPr/>
          </a:p>
        </p:txBody>
      </p:sp>
      <p:sp>
        <p:nvSpPr>
          <p:cNvPr id="755" name="Google Shape;755;gd92601be25_1_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d92601be25_1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gd92601be25_1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63" name="Google Shape;763;gd92601be25_1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d92601be25_1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d92601be25_1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non-examples of </a:t>
            </a:r>
            <a:r>
              <a:rPr lang="en-US"/>
              <a:t>climate? </a:t>
            </a:r>
            <a:r>
              <a:rPr lang="en-US" sz="1200"/>
              <a:t>(*Provide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769" name="Google Shape;769;gd92601be25_1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cf3245e654_0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cf3245e654_0_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You did a great job today by giving students opportunities to demonstrate their understanding. This assures that your students are able to understand the complicated formal definitions.</a:t>
            </a:r>
            <a:endParaRPr/>
          </a:p>
        </p:txBody>
      </p:sp>
      <p:sp>
        <p:nvSpPr>
          <p:cNvPr id="778" name="Google Shape;778;gcf3245e654_0_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climate?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Climate is the pattern of weather over time in a specific location.]</a:t>
            </a:r>
            <a:endParaRPr sz="1200"/>
          </a:p>
          <a:p>
            <a:pPr marL="0" lvl="0" indent="0" algn="l" rtl="0">
              <a:spcBef>
                <a:spcPts val="0"/>
              </a:spcBef>
              <a:spcAft>
                <a:spcPts val="0"/>
              </a:spcAft>
              <a:buNone/>
            </a:pPr>
            <a:endParaRPr b="0"/>
          </a:p>
        </p:txBody>
      </p:sp>
      <p:sp>
        <p:nvSpPr>
          <p:cNvPr id="784" name="Google Shape;784;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factors that affect climate?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[Latitude, altitude]</a:t>
            </a:r>
            <a:endParaRPr sz="1200"/>
          </a:p>
          <a:p>
            <a:pPr marL="0" lvl="0" indent="0" algn="l" rtl="0">
              <a:spcBef>
                <a:spcPts val="0"/>
              </a:spcBef>
              <a:spcAft>
                <a:spcPts val="0"/>
              </a:spcAft>
              <a:buNone/>
            </a:pPr>
            <a:endParaRPr b="0"/>
          </a:p>
        </p:txBody>
      </p:sp>
      <p:sp>
        <p:nvSpPr>
          <p:cNvPr id="792" name="Google Shape;79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802" name="Google Shape;802;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Climate is the pattern of weather over time in a specific location. </a:t>
            </a:r>
            <a:endParaRPr/>
          </a:p>
        </p:txBody>
      </p:sp>
      <p:sp>
        <p:nvSpPr>
          <p:cNvPr id="809" name="Google Shape;809;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climate, let’s reflect once more on our big question. Was there anything that we predicted earlier that was correct or incorrect? Do you have any new hypotheses to share? </a:t>
            </a:r>
            <a:endParaRPr b="1"/>
          </a:p>
        </p:txBody>
      </p:sp>
      <p:sp>
        <p:nvSpPr>
          <p:cNvPr id="817" name="Google Shape;817;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db3c4f4ee2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db3c4f4ee2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type of weather is shown in this bottle? (*Provide wait time and give specific feedback based on student responses.)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Stormy</a:t>
            </a:r>
            <a:endParaRPr/>
          </a:p>
          <a:p>
            <a:pPr marL="0" lvl="0" indent="0" algn="l" rtl="0">
              <a:spcBef>
                <a:spcPts val="0"/>
              </a:spcBef>
              <a:spcAft>
                <a:spcPts val="0"/>
              </a:spcAft>
              <a:buNone/>
            </a:pPr>
            <a:endParaRPr/>
          </a:p>
        </p:txBody>
      </p:sp>
      <p:sp>
        <p:nvSpPr>
          <p:cNvPr id="172" name="Google Shape;172;gdb3c4f4ee2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the link above for a simulation to deepen your understanding of climate. </a:t>
            </a:r>
            <a:endParaRPr/>
          </a:p>
        </p:txBody>
      </p:sp>
      <p:sp>
        <p:nvSpPr>
          <p:cNvPr id="826" name="Google Shape;826;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837" name="Google Shape;837;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8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8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8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8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ocketofpreschool.com/weather-sensory-bottl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47.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1058"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23.jpg"/></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1080"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image" Target="../media/image37.png"/></Relationships>
</file>

<file path=ppt/slides/_rels/slide9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cf3245e654_1_0"/>
          <p:cNvGrpSpPr/>
          <p:nvPr/>
        </p:nvGrpSpPr>
        <p:grpSpPr>
          <a:xfrm>
            <a:off x="1420794" y="297180"/>
            <a:ext cx="5949213" cy="6263098"/>
            <a:chOff x="730422" y="0"/>
            <a:chExt cx="5949213" cy="6263098"/>
          </a:xfrm>
        </p:grpSpPr>
        <p:sp>
          <p:nvSpPr>
            <p:cNvPr id="90" name="Google Shape;90;gcf3245e654_1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cf3245e654_1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cf3245e654_1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cf3245e654_1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cf3245e654_1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cf3245e654_1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cf3245e654_1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cf3245e654_1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cf3245e654_1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cf3245e654_1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cf3245e654_1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cf3245e654_1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cf3245e654_1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cf3245e654_1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cf3245e654_1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cf3245e654_1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cf3245e654_1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cf3245e654_1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cf3245e654_1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cf3245e654_1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cf3245e654_1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cf3245e654_1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db3c4f4ee2_0_2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gdb3c4f4ee2_0_22"/>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type of weather is shown in this bottle?</a:t>
            </a:r>
            <a:endParaRPr/>
          </a:p>
        </p:txBody>
      </p:sp>
      <p:pic>
        <p:nvPicPr>
          <p:cNvPr id="184" name="Google Shape;184;gdb3c4f4ee2_0_22"/>
          <p:cNvPicPr preferRelativeResize="0"/>
          <p:nvPr/>
        </p:nvPicPr>
        <p:blipFill rotWithShape="1">
          <a:blip r:embed="rId4">
            <a:alphaModFix/>
          </a:blip>
          <a:srcRect l="28114" r="18617"/>
          <a:stretch/>
        </p:blipFill>
        <p:spPr>
          <a:xfrm>
            <a:off x="3495413" y="1668500"/>
            <a:ext cx="2639025" cy="4954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db3c4f4ee2_0_2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db3c4f4ee2_0_29"/>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type of weather is shown in this bottle?</a:t>
            </a:r>
            <a:endParaRPr/>
          </a:p>
        </p:txBody>
      </p:sp>
      <p:pic>
        <p:nvPicPr>
          <p:cNvPr id="192" name="Google Shape;192;gdb3c4f4ee2_0_29"/>
          <p:cNvPicPr preferRelativeResize="0"/>
          <p:nvPr/>
        </p:nvPicPr>
        <p:blipFill rotWithShape="1">
          <a:blip r:embed="rId4">
            <a:alphaModFix/>
          </a:blip>
          <a:srcRect l="28461" r="18270"/>
          <a:stretch/>
        </p:blipFill>
        <p:spPr>
          <a:xfrm>
            <a:off x="3495413" y="1751450"/>
            <a:ext cx="2639025" cy="4954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p:nvPr/>
        </p:nvSpPr>
        <p:spPr>
          <a:xfrm>
            <a:off x="849542" y="163390"/>
            <a:ext cx="7967887"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Latitude</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a measure of the relative distance north or south of the equator</a:t>
            </a:r>
            <a:endParaRPr sz="3000" b="1">
              <a:solidFill>
                <a:schemeClr val="dk1"/>
              </a:solidFill>
              <a:latin typeface="Calibri"/>
              <a:ea typeface="Calibri"/>
              <a:cs typeface="Calibri"/>
              <a:sym typeface="Calibri"/>
            </a:endParaRPr>
          </a:p>
        </p:txBody>
      </p:sp>
      <p:sp>
        <p:nvSpPr>
          <p:cNvPr id="205" name="Google Shape;205;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 name="Google Shape;206;p5" descr="lati.jpg"/>
          <p:cNvPicPr preferRelativeResize="0"/>
          <p:nvPr/>
        </p:nvPicPr>
        <p:blipFill rotWithShape="1">
          <a:blip r:embed="rId4">
            <a:alphaModFix/>
          </a:blip>
          <a:srcRect l="-40915" r="-40915"/>
          <a:stretch/>
        </p:blipFill>
        <p:spPr>
          <a:xfrm>
            <a:off x="457200" y="1600200"/>
            <a:ext cx="8229600" cy="4525963"/>
          </a:xfrm>
          <a:prstGeom prst="rect">
            <a:avLst/>
          </a:prstGeom>
          <a:noFill/>
          <a:ln>
            <a:noFill/>
          </a:ln>
        </p:spPr>
      </p:pic>
      <p:sp>
        <p:nvSpPr>
          <p:cNvPr id="207" name="Google Shape;207;p5"/>
          <p:cNvSpPr/>
          <p:nvPr/>
        </p:nvSpPr>
        <p:spPr>
          <a:xfrm>
            <a:off x="2343646" y="3446953"/>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6"/>
          <p:cNvSpPr txBox="1"/>
          <p:nvPr/>
        </p:nvSpPr>
        <p:spPr>
          <a:xfrm>
            <a:off x="849541" y="252176"/>
            <a:ext cx="8013979"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Equator</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a latitudinal line that is equal distance from the north and south poles</a:t>
            </a:r>
            <a:endParaRPr sz="2800" b="1">
              <a:solidFill>
                <a:schemeClr val="dk1"/>
              </a:solidFill>
              <a:latin typeface="Calibri"/>
              <a:ea typeface="Calibri"/>
              <a:cs typeface="Calibri"/>
              <a:sym typeface="Calibri"/>
            </a:endParaRPr>
          </a:p>
        </p:txBody>
      </p:sp>
      <p:sp>
        <p:nvSpPr>
          <p:cNvPr id="214" name="Google Shape;214;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6" descr="quator | Meaning, Map, &amp; Latitude | Britannica"/>
          <p:cNvPicPr preferRelativeResize="0"/>
          <p:nvPr/>
        </p:nvPicPr>
        <p:blipFill rotWithShape="1">
          <a:blip r:embed="rId4">
            <a:alphaModFix/>
          </a:blip>
          <a:srcRect/>
          <a:stretch/>
        </p:blipFill>
        <p:spPr>
          <a:xfrm>
            <a:off x="849541" y="1959428"/>
            <a:ext cx="7474186" cy="38492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8"/>
          <p:cNvSpPr txBox="1"/>
          <p:nvPr/>
        </p:nvSpPr>
        <p:spPr>
          <a:xfrm>
            <a:off x="1368183" y="203211"/>
            <a:ext cx="74165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The equator is a _________ line.</a:t>
            </a:r>
            <a:endParaRPr/>
          </a:p>
        </p:txBody>
      </p:sp>
      <p:sp>
        <p:nvSpPr>
          <p:cNvPr id="228" name="Google Shape;228;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txBox="1"/>
          <p:nvPr/>
        </p:nvSpPr>
        <p:spPr>
          <a:xfrm>
            <a:off x="685800" y="1714500"/>
            <a:ext cx="3673929" cy="107721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Longitudinal </a:t>
            </a:r>
            <a:endParaRPr/>
          </a:p>
          <a:p>
            <a:pPr marL="457200" marR="0" lvl="0" indent="-4572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Latitudinal</a:t>
            </a:r>
            <a:endParaRPr/>
          </a:p>
        </p:txBody>
      </p:sp>
      <p:pic>
        <p:nvPicPr>
          <p:cNvPr id="230" name="Google Shape;230;p8" descr="quator | Meaning, Map, &amp; Latitude | Britannica"/>
          <p:cNvPicPr preferRelativeResize="0"/>
          <p:nvPr/>
        </p:nvPicPr>
        <p:blipFill rotWithShape="1">
          <a:blip r:embed="rId4">
            <a:alphaModFix/>
          </a:blip>
          <a:srcRect/>
          <a:stretch/>
        </p:blipFill>
        <p:spPr>
          <a:xfrm>
            <a:off x="4245009" y="4147457"/>
            <a:ext cx="4652353" cy="23959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9"/>
          <p:cNvSpPr txBox="1"/>
          <p:nvPr/>
        </p:nvSpPr>
        <p:spPr>
          <a:xfrm>
            <a:off x="1368183" y="203211"/>
            <a:ext cx="74165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The equator is a _________ line.</a:t>
            </a:r>
            <a:endParaRPr/>
          </a:p>
        </p:txBody>
      </p:sp>
      <p:sp>
        <p:nvSpPr>
          <p:cNvPr id="237" name="Google Shape;237;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685800" y="1714500"/>
            <a:ext cx="3673929" cy="107721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Longitudinal </a:t>
            </a:r>
            <a:endParaRPr/>
          </a:p>
          <a:p>
            <a:pPr marL="457200" marR="0" lvl="0" indent="-457200" algn="l" rtl="0">
              <a:spcBef>
                <a:spcPts val="0"/>
              </a:spcBef>
              <a:spcAft>
                <a:spcPts val="0"/>
              </a:spcAft>
              <a:buClr>
                <a:srgbClr val="FF0000"/>
              </a:buClr>
              <a:buSzPts val="3200"/>
              <a:buFont typeface="Arial"/>
              <a:buChar char="•"/>
            </a:pPr>
            <a:r>
              <a:rPr lang="en-US" sz="3200">
                <a:solidFill>
                  <a:srgbClr val="FF0000"/>
                </a:solidFill>
                <a:latin typeface="Calibri"/>
                <a:ea typeface="Calibri"/>
                <a:cs typeface="Calibri"/>
                <a:sym typeface="Calibri"/>
              </a:rPr>
              <a:t>Latitudinal</a:t>
            </a:r>
            <a:endParaRPr/>
          </a:p>
        </p:txBody>
      </p:sp>
      <p:pic>
        <p:nvPicPr>
          <p:cNvPr id="239" name="Google Shape;239;p9" descr="quator | Meaning, Map, &amp; Latitude | Britannica"/>
          <p:cNvPicPr preferRelativeResize="0"/>
          <p:nvPr/>
        </p:nvPicPr>
        <p:blipFill rotWithShape="1">
          <a:blip r:embed="rId4">
            <a:alphaModFix/>
          </a:blip>
          <a:srcRect/>
          <a:stretch/>
        </p:blipFill>
        <p:spPr>
          <a:xfrm>
            <a:off x="4245009" y="4147457"/>
            <a:ext cx="4652353" cy="23959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0"/>
          <p:cNvSpPr txBox="1"/>
          <p:nvPr/>
        </p:nvSpPr>
        <p:spPr>
          <a:xfrm>
            <a:off x="989762" y="216922"/>
            <a:ext cx="782493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latitude?</a:t>
            </a:r>
            <a:endParaRPr/>
          </a:p>
        </p:txBody>
      </p:sp>
      <p:sp>
        <p:nvSpPr>
          <p:cNvPr id="246" name="Google Shape;246;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 name="Google Shape;247;p10" descr="lati.jpg"/>
          <p:cNvPicPr preferRelativeResize="0"/>
          <p:nvPr/>
        </p:nvPicPr>
        <p:blipFill rotWithShape="1">
          <a:blip r:embed="rId4">
            <a:alphaModFix/>
          </a:blip>
          <a:srcRect l="-40915" r="-40915"/>
          <a:stretch/>
        </p:blipFill>
        <p:spPr>
          <a:xfrm>
            <a:off x="457200" y="1600200"/>
            <a:ext cx="8229600" cy="4525963"/>
          </a:xfrm>
          <a:prstGeom prst="rect">
            <a:avLst/>
          </a:prstGeom>
          <a:noFill/>
          <a:ln>
            <a:noFill/>
          </a:ln>
        </p:spPr>
      </p:pic>
      <p:sp>
        <p:nvSpPr>
          <p:cNvPr id="248" name="Google Shape;248;p10"/>
          <p:cNvSpPr/>
          <p:nvPr/>
        </p:nvSpPr>
        <p:spPr>
          <a:xfrm>
            <a:off x="2343646" y="3446953"/>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1"/>
          <p:cNvSpPr txBox="1"/>
          <p:nvPr/>
        </p:nvSpPr>
        <p:spPr>
          <a:xfrm>
            <a:off x="2954601" y="1048682"/>
            <a:ext cx="3507843"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Weather</a:t>
            </a:r>
            <a:endParaRPr sz="6600" b="1">
              <a:solidFill>
                <a:schemeClr val="dk1"/>
              </a:solidFill>
              <a:latin typeface="Calibri"/>
              <a:ea typeface="Calibri"/>
              <a:cs typeface="Calibri"/>
              <a:sym typeface="Calibri"/>
            </a:endParaRPr>
          </a:p>
        </p:txBody>
      </p:sp>
      <p:sp>
        <p:nvSpPr>
          <p:cNvPr id="255" name="Google Shape;255;p1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1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p:nvPr/>
        </p:nvSpPr>
        <p:spPr>
          <a:xfrm>
            <a:off x="1752600" y="257651"/>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Weather</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0" name="Google Shape;120;p2" descr="climate.jpg"/>
          <p:cNvPicPr preferRelativeResize="0"/>
          <p:nvPr/>
        </p:nvPicPr>
        <p:blipFill rotWithShape="1">
          <a:blip r:embed="rId3">
            <a:alphaModFix/>
          </a:blip>
          <a:srcRect l="-25573" r="-25573"/>
          <a:stretch/>
        </p:blipFill>
        <p:spPr>
          <a:xfrm>
            <a:off x="381000" y="1828800"/>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2"/>
          <p:cNvSpPr txBox="1">
            <a:spLocks noGrp="1"/>
          </p:cNvSpPr>
          <p:nvPr>
            <p:ph type="ctrTitle"/>
          </p:nvPr>
        </p:nvSpPr>
        <p:spPr>
          <a:xfrm>
            <a:off x="1375370" y="135869"/>
            <a:ext cx="747471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Weather</a:t>
            </a:r>
            <a:r>
              <a:rPr lang="en-US" sz="3400" b="1"/>
              <a:t>: </a:t>
            </a:r>
            <a:r>
              <a:rPr lang="en-US" sz="3400"/>
              <a:t>the conditions of the atmosphere at a certain time and place</a:t>
            </a:r>
            <a:endParaRPr sz="3400" b="1"/>
          </a:p>
        </p:txBody>
      </p:sp>
      <p:sp>
        <p:nvSpPr>
          <p:cNvPr id="263" name="Google Shape;263;p1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12"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65" name="Google Shape;265;p12" descr="climate.jpg"/>
          <p:cNvPicPr preferRelativeResize="0"/>
          <p:nvPr/>
        </p:nvPicPr>
        <p:blipFill rotWithShape="1">
          <a:blip r:embed="rId5">
            <a:alphaModFix/>
          </a:blip>
          <a:srcRect l="-25573" r="-25573"/>
          <a:stretch/>
        </p:blipFill>
        <p:spPr>
          <a:xfrm>
            <a:off x="401935" y="1897726"/>
            <a:ext cx="8229600" cy="45259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4"/>
          <p:cNvSpPr txBox="1"/>
          <p:nvPr/>
        </p:nvSpPr>
        <p:spPr>
          <a:xfrm>
            <a:off x="2779336" y="670147"/>
            <a:ext cx="347479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weather?</a:t>
            </a:r>
            <a:endParaRPr/>
          </a:p>
        </p:txBody>
      </p:sp>
      <p:sp>
        <p:nvSpPr>
          <p:cNvPr id="278" name="Google Shape;278;p1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 name="Google Shape;279;p14" descr="climate.jpg"/>
          <p:cNvPicPr preferRelativeResize="0"/>
          <p:nvPr/>
        </p:nvPicPr>
        <p:blipFill rotWithShape="1">
          <a:blip r:embed="rId4">
            <a:alphaModFix/>
          </a:blip>
          <a:srcRect l="-25573" r="-25573"/>
          <a:stretch/>
        </p:blipFill>
        <p:spPr>
          <a:xfrm>
            <a:off x="401935" y="1897726"/>
            <a:ext cx="8229600" cy="45259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86" name="Google Shape;286;p1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16" descr="pondering.jpg"/>
          <p:cNvPicPr preferRelativeResize="0"/>
          <p:nvPr/>
        </p:nvPicPr>
        <p:blipFill rotWithShape="1">
          <a:blip r:embed="rId4">
            <a:alphaModFix/>
          </a:blip>
          <a:srcRect t="-495" b="-495"/>
          <a:stretch/>
        </p:blipFill>
        <p:spPr>
          <a:xfrm>
            <a:off x="424771" y="1078142"/>
            <a:ext cx="8229600" cy="5537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p:cNvSpPr txBox="1"/>
          <p:nvPr/>
        </p:nvSpPr>
        <p:spPr>
          <a:xfrm>
            <a:off x="930729" y="150454"/>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Air Pressure</a:t>
            </a:r>
            <a:endParaRPr/>
          </a:p>
        </p:txBody>
      </p:sp>
      <p:sp>
        <p:nvSpPr>
          <p:cNvPr id="300" name="Google Shape;300;p1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1" name="Google Shape;301;p17" descr="airpressure.jpg"/>
          <p:cNvPicPr preferRelativeResize="0"/>
          <p:nvPr/>
        </p:nvPicPr>
        <p:blipFill rotWithShape="1">
          <a:blip r:embed="rId4">
            <a:alphaModFix/>
          </a:blip>
          <a:srcRect l="-40461" r="-40460"/>
          <a:stretch/>
        </p:blipFill>
        <p:spPr>
          <a:xfrm>
            <a:off x="457200" y="1600200"/>
            <a:ext cx="8229600" cy="45259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8"/>
          <p:cNvSpPr txBox="1"/>
          <p:nvPr/>
        </p:nvSpPr>
        <p:spPr>
          <a:xfrm>
            <a:off x="930729" y="150454"/>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Air Temperature</a:t>
            </a:r>
            <a:endParaRPr/>
          </a:p>
        </p:txBody>
      </p:sp>
      <p:sp>
        <p:nvSpPr>
          <p:cNvPr id="308" name="Google Shape;308;p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18" descr="thermometer.jpg"/>
          <p:cNvPicPr preferRelativeResize="0"/>
          <p:nvPr/>
        </p:nvPicPr>
        <p:blipFill rotWithShape="1">
          <a:blip r:embed="rId4">
            <a:alphaModFix/>
          </a:blip>
          <a:srcRect l="19656" r="19656"/>
          <a:stretch/>
        </p:blipFill>
        <p:spPr>
          <a:xfrm>
            <a:off x="457200" y="1600200"/>
            <a:ext cx="8229600" cy="45259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9"/>
          <p:cNvSpPr txBox="1"/>
          <p:nvPr/>
        </p:nvSpPr>
        <p:spPr>
          <a:xfrm>
            <a:off x="930729" y="150454"/>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Wind Patterns</a:t>
            </a:r>
            <a:endParaRPr/>
          </a:p>
        </p:txBody>
      </p:sp>
      <p:sp>
        <p:nvSpPr>
          <p:cNvPr id="316" name="Google Shape;316;p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7" name="Google Shape;317;p19" descr="weathermap.jpg"/>
          <p:cNvPicPr preferRelativeResize="0"/>
          <p:nvPr/>
        </p:nvPicPr>
        <p:blipFill rotWithShape="1">
          <a:blip r:embed="rId4">
            <a:alphaModFix/>
          </a:blip>
          <a:srcRect l="-12504" r="-12504"/>
          <a:stretch/>
        </p:blipFill>
        <p:spPr>
          <a:xfrm>
            <a:off x="457200" y="1600200"/>
            <a:ext cx="8229600" cy="45259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0"/>
          <p:cNvSpPr txBox="1"/>
          <p:nvPr/>
        </p:nvSpPr>
        <p:spPr>
          <a:xfrm>
            <a:off x="930729" y="150454"/>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Humidity</a:t>
            </a:r>
            <a:endParaRPr/>
          </a:p>
        </p:txBody>
      </p:sp>
      <p:sp>
        <p:nvSpPr>
          <p:cNvPr id="324" name="Google Shape;324;p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20" descr="sweating.jpg"/>
          <p:cNvPicPr preferRelativeResize="0"/>
          <p:nvPr/>
        </p:nvPicPr>
        <p:blipFill rotWithShape="1">
          <a:blip r:embed="rId4">
            <a:alphaModFix/>
          </a:blip>
          <a:srcRect l="-10686" r="-10686"/>
          <a:stretch/>
        </p:blipFill>
        <p:spPr>
          <a:xfrm>
            <a:off x="457200" y="1600200"/>
            <a:ext cx="8229600" cy="45259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txBox="1"/>
          <p:nvPr/>
        </p:nvSpPr>
        <p:spPr>
          <a:xfrm>
            <a:off x="722555" y="298084"/>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difference between weather and climate?</a:t>
            </a:r>
            <a:endParaRPr sz="3000">
              <a:solidFill>
                <a:schemeClr val="dk1"/>
              </a:solidFill>
              <a:latin typeface="Calibri"/>
              <a:ea typeface="Calibri"/>
              <a:cs typeface="Calibri"/>
              <a:sym typeface="Calibri"/>
            </a:endParaRPr>
          </a:p>
        </p:txBody>
      </p:sp>
      <p:pic>
        <p:nvPicPr>
          <p:cNvPr id="128" name="Google Shape;128;p3" descr="climate.jpg"/>
          <p:cNvPicPr preferRelativeResize="0"/>
          <p:nvPr/>
        </p:nvPicPr>
        <p:blipFill rotWithShape="1">
          <a:blip r:embed="rId4">
            <a:alphaModFix/>
          </a:blip>
          <a:srcRect l="-25573" r="-25573"/>
          <a:stretch/>
        </p:blipFill>
        <p:spPr>
          <a:xfrm>
            <a:off x="-166254" y="2510444"/>
            <a:ext cx="4511283" cy="2481032"/>
          </a:xfrm>
          <a:prstGeom prst="rect">
            <a:avLst/>
          </a:prstGeom>
          <a:noFill/>
          <a:ln>
            <a:noFill/>
          </a:ln>
        </p:spPr>
      </p:pic>
      <p:pic>
        <p:nvPicPr>
          <p:cNvPr id="129" name="Google Shape;129;p3" descr="limate | meteorology | Britannica"/>
          <p:cNvPicPr preferRelativeResize="0"/>
          <p:nvPr/>
        </p:nvPicPr>
        <p:blipFill rotWithShape="1">
          <a:blip r:embed="rId5">
            <a:alphaModFix/>
          </a:blip>
          <a:srcRect/>
          <a:stretch/>
        </p:blipFill>
        <p:spPr>
          <a:xfrm>
            <a:off x="4178774" y="2454776"/>
            <a:ext cx="4509688" cy="2536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2"/>
          <p:cNvSpPr txBox="1"/>
          <p:nvPr/>
        </p:nvSpPr>
        <p:spPr>
          <a:xfrm>
            <a:off x="735230" y="670147"/>
            <a:ext cx="81593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factors affect weather?</a:t>
            </a:r>
            <a:endParaRPr/>
          </a:p>
        </p:txBody>
      </p:sp>
      <p:sp>
        <p:nvSpPr>
          <p:cNvPr id="338" name="Google Shape;338;p2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p22" descr="climate.jpg"/>
          <p:cNvPicPr preferRelativeResize="0"/>
          <p:nvPr/>
        </p:nvPicPr>
        <p:blipFill rotWithShape="1">
          <a:blip r:embed="rId4">
            <a:alphaModFix/>
          </a:blip>
          <a:srcRect l="-25573" r="-25573"/>
          <a:stretch/>
        </p:blipFill>
        <p:spPr>
          <a:xfrm>
            <a:off x="401935" y="1897726"/>
            <a:ext cx="8229600" cy="45259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cf3245e654_0_88"/>
          <p:cNvSpPr txBox="1"/>
          <p:nvPr/>
        </p:nvSpPr>
        <p:spPr>
          <a:xfrm>
            <a:off x="735230" y="670147"/>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Let’s brainstorm, why do you think these factors affect weather?</a:t>
            </a:r>
            <a:endParaRPr/>
          </a:p>
        </p:txBody>
      </p:sp>
      <p:sp>
        <p:nvSpPr>
          <p:cNvPr id="346" name="Google Shape;346;gcf3245e654_0_8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 name="Google Shape;347;gcf3245e654_0_88" descr="climate.jpg"/>
          <p:cNvPicPr preferRelativeResize="0"/>
          <p:nvPr/>
        </p:nvPicPr>
        <p:blipFill rotWithShape="1">
          <a:blip r:embed="rId4">
            <a:alphaModFix/>
          </a:blip>
          <a:srcRect l="-25574" r="-25574"/>
          <a:stretch/>
        </p:blipFill>
        <p:spPr>
          <a:xfrm>
            <a:off x="401935" y="1897726"/>
            <a:ext cx="8229600" cy="452596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 name="Google Shape;354;p2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Google Shape;361;p24"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62" name="Google Shape;362;p24" descr="urricane Dorian - Wikipedia"/>
          <p:cNvPicPr preferRelativeResize="0"/>
          <p:nvPr/>
        </p:nvPicPr>
        <p:blipFill rotWithShape="1">
          <a:blip r:embed="rId5">
            <a:alphaModFix/>
          </a:blip>
          <a:srcRect/>
          <a:stretch/>
        </p:blipFill>
        <p:spPr>
          <a:xfrm>
            <a:off x="2329445" y="735230"/>
            <a:ext cx="4255219" cy="53190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2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70" name="Google Shape;370;p25" descr="unny Day - positive background music (royalty free) - YouTube"/>
          <p:cNvPicPr preferRelativeResize="0"/>
          <p:nvPr/>
        </p:nvPicPr>
        <p:blipFill rotWithShape="1">
          <a:blip r:embed="rId5">
            <a:alphaModFix/>
          </a:blip>
          <a:srcRect/>
          <a:stretch/>
        </p:blipFill>
        <p:spPr>
          <a:xfrm>
            <a:off x="881743" y="1477880"/>
            <a:ext cx="7383458" cy="41531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7"/>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examples of weather that I didn’t show you?</a:t>
            </a:r>
            <a:endParaRPr/>
          </a:p>
        </p:txBody>
      </p:sp>
      <p:sp>
        <p:nvSpPr>
          <p:cNvPr id="383" name="Google Shape;383;p2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4" name="Google Shape;384;p27"/>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cf3245e654_0_95"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1" name="Google Shape;391;gcf3245e654_0_95"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d92601be25_1_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8" name="Google Shape;398;gd92601be25_1_5" descr="Comment Dislike"/>
          <p:cNvPicPr preferRelativeResize="0"/>
          <p:nvPr/>
        </p:nvPicPr>
        <p:blipFill rotWithShape="1">
          <a:blip r:embed="rId4">
            <a:alphaModFix/>
          </a:blip>
          <a:srcRect/>
          <a:stretch/>
        </p:blipFill>
        <p:spPr>
          <a:xfrm>
            <a:off x="735300" y="71902"/>
            <a:ext cx="591475" cy="591475"/>
          </a:xfrm>
          <a:prstGeom prst="rect">
            <a:avLst/>
          </a:prstGeom>
          <a:noFill/>
          <a:ln>
            <a:noFill/>
          </a:ln>
        </p:spPr>
      </p:pic>
      <p:pic>
        <p:nvPicPr>
          <p:cNvPr id="399" name="Google Shape;399;gd92601be25_1_5"/>
          <p:cNvPicPr preferRelativeResize="0"/>
          <p:nvPr/>
        </p:nvPicPr>
        <p:blipFill>
          <a:blip r:embed="rId5">
            <a:alphaModFix/>
          </a:blip>
          <a:stretch>
            <a:fillRect/>
          </a:stretch>
        </p:blipFill>
        <p:spPr>
          <a:xfrm>
            <a:off x="2190200" y="897150"/>
            <a:ext cx="4763590" cy="50636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cf3245e654_0_17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cf3245e654_0_0"/>
          <p:cNvSpPr txBox="1"/>
          <p:nvPr/>
        </p:nvSpPr>
        <p:spPr>
          <a:xfrm>
            <a:off x="2301072" y="693336"/>
            <a:ext cx="51285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sz="1800">
              <a:solidFill>
                <a:schemeClr val="dk1"/>
              </a:solidFill>
              <a:latin typeface="Calibri"/>
              <a:ea typeface="Calibri"/>
              <a:cs typeface="Calibri"/>
              <a:sym typeface="Calibri"/>
            </a:endParaRPr>
          </a:p>
        </p:txBody>
      </p:sp>
      <p:sp>
        <p:nvSpPr>
          <p:cNvPr id="136" name="Google Shape;136;gcf3245e654_0_0"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7" name="Google Shape;137;gcf3245e654_0_0"/>
          <p:cNvSpPr txBox="1"/>
          <p:nvPr/>
        </p:nvSpPr>
        <p:spPr>
          <a:xfrm>
            <a:off x="2157900" y="1647625"/>
            <a:ext cx="4828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Weather Sensory Bottles</a:t>
            </a:r>
            <a:endParaRPr sz="3600" u="sng">
              <a:solidFill>
                <a:schemeClr val="dk1"/>
              </a:solidFill>
              <a:latin typeface="Calibri"/>
              <a:ea typeface="Calibri"/>
              <a:cs typeface="Calibri"/>
              <a:sym typeface="Calibri"/>
            </a:endParaRPr>
          </a:p>
        </p:txBody>
      </p:sp>
      <p:sp>
        <p:nvSpPr>
          <p:cNvPr id="138" name="Google Shape;138;gcf3245e654_0_0"/>
          <p:cNvSpPr txBox="1"/>
          <p:nvPr/>
        </p:nvSpPr>
        <p:spPr>
          <a:xfrm>
            <a:off x="859984" y="2497732"/>
            <a:ext cx="7514400" cy="2062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0000"/>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Before</a:t>
            </a:r>
            <a:r>
              <a:rPr lang="en-US" sz="1600" i="1" u="sng">
                <a:solidFill>
                  <a:srgbClr val="000000"/>
                </a:solidFill>
                <a:latin typeface="Calibri"/>
                <a:ea typeface="Calibri"/>
                <a:cs typeface="Calibri"/>
                <a:sym typeface="Calibri"/>
              </a:rPr>
              <a:t>:</a:t>
            </a:r>
            <a:r>
              <a:rPr lang="en-US" sz="1600" i="1">
                <a:solidFill>
                  <a:srgbClr val="000000"/>
                </a:solidFill>
                <a:latin typeface="Calibri"/>
                <a:ea typeface="Calibri"/>
                <a:cs typeface="Calibri"/>
                <a:sym typeface="Calibri"/>
              </a:rPr>
              <a:t> </a:t>
            </a:r>
            <a:r>
              <a:rPr lang="en-US" sz="1600" i="1">
                <a:latin typeface="Calibri"/>
                <a:ea typeface="Calibri"/>
                <a:cs typeface="Calibri"/>
                <a:sym typeface="Calibri"/>
              </a:rPr>
              <a:t>Put together a class set of weather sensory bottles. Do not label the bottles. </a:t>
            </a:r>
            <a:r>
              <a:rPr lang="en-US" sz="1600" i="1">
                <a:solidFill>
                  <a:srgbClr val="000000"/>
                </a:solidFill>
                <a:latin typeface="Calibri"/>
                <a:ea typeface="Calibri"/>
                <a:cs typeface="Calibri"/>
                <a:sym typeface="Calibri"/>
              </a:rPr>
              <a:t>Ask students </a:t>
            </a:r>
            <a:r>
              <a:rPr lang="en-US" sz="1600" i="1">
                <a:latin typeface="Calibri"/>
                <a:ea typeface="Calibri"/>
                <a:cs typeface="Calibri"/>
                <a:sym typeface="Calibri"/>
              </a:rPr>
              <a:t>to list some weather phenomenon they know of or have experienced.</a:t>
            </a:r>
            <a:endParaRPr/>
          </a:p>
          <a:p>
            <a:pPr marL="0" marR="0" lvl="0" indent="0" algn="l" rtl="0">
              <a:spcBef>
                <a:spcPts val="0"/>
              </a:spcBef>
              <a:spcAft>
                <a:spcPts val="0"/>
              </a:spcAft>
              <a:buNone/>
            </a:pPr>
            <a:endParaRPr sz="1600" i="1">
              <a:solidFill>
                <a:srgbClr val="000000"/>
              </a:solidFill>
              <a:latin typeface="Calibri"/>
              <a:ea typeface="Calibri"/>
              <a:cs typeface="Calibri"/>
              <a:sym typeface="Calibri"/>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During</a:t>
            </a:r>
            <a:r>
              <a:rPr lang="en-US" sz="1600" i="1">
                <a:solidFill>
                  <a:srgbClr val="000000"/>
                </a:solidFill>
                <a:latin typeface="Calibri"/>
                <a:ea typeface="Calibri"/>
                <a:cs typeface="Calibri"/>
                <a:sym typeface="Calibri"/>
              </a:rPr>
              <a:t>: </a:t>
            </a:r>
            <a:r>
              <a:rPr lang="en-US" sz="1600" i="1">
                <a:latin typeface="Calibri"/>
                <a:ea typeface="Calibri"/>
                <a:cs typeface="Calibri"/>
                <a:sym typeface="Calibri"/>
              </a:rPr>
              <a:t>Pass the weather sensory bottles around the classroom and have students identify the type of weather depicted in each one.</a:t>
            </a:r>
            <a:endParaRPr/>
          </a:p>
          <a:p>
            <a:pPr marL="0" marR="0" lvl="0" indent="0" algn="l" rtl="0">
              <a:spcBef>
                <a:spcPts val="0"/>
              </a:spcBef>
              <a:spcAft>
                <a:spcPts val="0"/>
              </a:spcAft>
              <a:buNone/>
            </a:pPr>
            <a:endParaRPr sz="1600" i="1">
              <a:solidFill>
                <a:srgbClr val="000000"/>
              </a:solidFill>
              <a:latin typeface="Calibri"/>
              <a:ea typeface="Calibri"/>
              <a:cs typeface="Calibri"/>
              <a:sym typeface="Calibri"/>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After</a:t>
            </a:r>
            <a:r>
              <a:rPr lang="en-US" sz="1600" i="1">
                <a:solidFill>
                  <a:srgbClr val="000000"/>
                </a:solidFill>
                <a:latin typeface="Calibri"/>
                <a:ea typeface="Calibri"/>
                <a:cs typeface="Calibri"/>
                <a:sym typeface="Calibri"/>
              </a:rPr>
              <a:t>: </a:t>
            </a:r>
            <a:r>
              <a:rPr lang="en-US" sz="1600" i="1">
                <a:latin typeface="Calibri"/>
                <a:ea typeface="Calibri"/>
                <a:cs typeface="Calibri"/>
                <a:sym typeface="Calibri"/>
              </a:rPr>
              <a:t>Tell students that today they will learn more about weather and what affects it.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d92601be25_1_14"/>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non-examples of weather that I didn’t show you?</a:t>
            </a:r>
            <a:endParaRPr/>
          </a:p>
        </p:txBody>
      </p:sp>
      <p:sp>
        <p:nvSpPr>
          <p:cNvPr id="412" name="Google Shape;412;gd92601be25_1_1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 name="Google Shape;413;gd92601be25_1_14"/>
          <p:cNvPicPr preferRelativeResize="0"/>
          <p:nvPr/>
        </p:nvPicPr>
        <p:blipFill rotWithShape="1">
          <a:blip r:embed="rId4">
            <a:alphaModFix/>
          </a:blip>
          <a:srcRect/>
          <a:stretch/>
        </p:blipFill>
        <p:spPr>
          <a:xfrm>
            <a:off x="1202306" y="1599054"/>
            <a:ext cx="6410850" cy="4199895"/>
          </a:xfrm>
          <a:prstGeom prst="rect">
            <a:avLst/>
          </a:prstGeom>
          <a:noFill/>
          <a:ln>
            <a:noFill/>
          </a:ln>
        </p:spPr>
      </p:pic>
      <p:sp>
        <p:nvSpPr>
          <p:cNvPr id="414" name="Google Shape;414;gd92601be25_1_14"/>
          <p:cNvSpPr txBox="1"/>
          <p:nvPr/>
        </p:nvSpPr>
        <p:spPr>
          <a:xfrm>
            <a:off x="1060950" y="2136000"/>
            <a:ext cx="2254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a:latin typeface="Calibri"/>
                <a:ea typeface="Calibri"/>
                <a:cs typeface="Calibri"/>
                <a:sym typeface="Calibri"/>
              </a:rPr>
              <a:t>NON</a:t>
            </a:r>
            <a:endParaRPr sz="72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1"/>
          <p:cNvSpPr txBox="1"/>
          <p:nvPr/>
        </p:nvSpPr>
        <p:spPr>
          <a:xfrm>
            <a:off x="2779336" y="670147"/>
            <a:ext cx="347479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weather?</a:t>
            </a:r>
            <a:endParaRPr/>
          </a:p>
        </p:txBody>
      </p:sp>
      <p:sp>
        <p:nvSpPr>
          <p:cNvPr id="427" name="Google Shape;427;p3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8" name="Google Shape;428;p31" descr="climate.jpg"/>
          <p:cNvPicPr preferRelativeResize="0"/>
          <p:nvPr/>
        </p:nvPicPr>
        <p:blipFill rotWithShape="1">
          <a:blip r:embed="rId4">
            <a:alphaModFix/>
          </a:blip>
          <a:srcRect l="-25573" r="-25573"/>
          <a:stretch/>
        </p:blipFill>
        <p:spPr>
          <a:xfrm>
            <a:off x="401935" y="1897726"/>
            <a:ext cx="8229600" cy="452596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2"/>
          <p:cNvSpPr txBox="1"/>
          <p:nvPr/>
        </p:nvSpPr>
        <p:spPr>
          <a:xfrm>
            <a:off x="863172" y="766741"/>
            <a:ext cx="741767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4 things that affect weather?</a:t>
            </a:r>
            <a:endParaRPr/>
          </a:p>
        </p:txBody>
      </p:sp>
      <p:sp>
        <p:nvSpPr>
          <p:cNvPr id="435" name="Google Shape;435;p3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 name="Google Shape;436;p32" descr="ey Success Factors Stock Vector Illustration And Royalty Free Key Success F"/>
          <p:cNvPicPr preferRelativeResize="0"/>
          <p:nvPr/>
        </p:nvPicPr>
        <p:blipFill rotWithShape="1">
          <a:blip r:embed="rId4">
            <a:alphaModFix/>
          </a:blip>
          <a:srcRect/>
          <a:stretch/>
        </p:blipFill>
        <p:spPr>
          <a:xfrm>
            <a:off x="735230" y="1943099"/>
            <a:ext cx="7334250" cy="4400550"/>
          </a:xfrm>
          <a:prstGeom prst="rect">
            <a:avLst/>
          </a:prstGeom>
          <a:noFill/>
          <a:ln>
            <a:noFill/>
          </a:ln>
        </p:spPr>
      </p:pic>
      <p:pic>
        <p:nvPicPr>
          <p:cNvPr id="437" name="Google Shape;437;p32" descr="ey Success Factors Stock Vector Illustration And Royalty Free Key Success F"/>
          <p:cNvPicPr preferRelativeResize="0"/>
          <p:nvPr/>
        </p:nvPicPr>
        <p:blipFill rotWithShape="1">
          <a:blip r:embed="rId4">
            <a:alphaModFix/>
          </a:blip>
          <a:srcRect/>
          <a:stretch/>
        </p:blipFill>
        <p:spPr>
          <a:xfrm>
            <a:off x="904883" y="1943099"/>
            <a:ext cx="7334250" cy="44005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444" name="Google Shape;444;p3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5"/>
          <p:cNvSpPr txBox="1">
            <a:spLocks noGrp="1"/>
          </p:cNvSpPr>
          <p:nvPr>
            <p:ph type="ctrTitle"/>
          </p:nvPr>
        </p:nvSpPr>
        <p:spPr>
          <a:xfrm>
            <a:off x="1375370" y="135869"/>
            <a:ext cx="747471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Weather</a:t>
            </a:r>
            <a:r>
              <a:rPr lang="en-US" sz="3400" b="1"/>
              <a:t>: </a:t>
            </a:r>
            <a:r>
              <a:rPr lang="en-US" sz="3400"/>
              <a:t>the conditions of the atmosphere at a certain time and place</a:t>
            </a:r>
            <a:endParaRPr sz="3400" b="1"/>
          </a:p>
        </p:txBody>
      </p:sp>
      <p:pic>
        <p:nvPicPr>
          <p:cNvPr id="451" name="Google Shape;451;p35" descr="climate.jpg"/>
          <p:cNvPicPr preferRelativeResize="0"/>
          <p:nvPr/>
        </p:nvPicPr>
        <p:blipFill rotWithShape="1">
          <a:blip r:embed="rId3">
            <a:alphaModFix/>
          </a:blip>
          <a:srcRect l="-25573" r="-25573"/>
          <a:stretch/>
        </p:blipFill>
        <p:spPr>
          <a:xfrm>
            <a:off x="401935" y="1897726"/>
            <a:ext cx="8229600" cy="4525963"/>
          </a:xfrm>
          <a:prstGeom prst="rect">
            <a:avLst/>
          </a:prstGeom>
          <a:noFill/>
          <a:ln>
            <a:noFill/>
          </a:ln>
        </p:spPr>
      </p:pic>
      <p:sp>
        <p:nvSpPr>
          <p:cNvPr id="452" name="Google Shape;452;p3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txBox="1"/>
          <p:nvPr/>
        </p:nvSpPr>
        <p:spPr>
          <a:xfrm>
            <a:off x="722555" y="298084"/>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difference between weather and climate?</a:t>
            </a:r>
            <a:endParaRPr sz="3000">
              <a:solidFill>
                <a:schemeClr val="dk1"/>
              </a:solidFill>
              <a:latin typeface="Calibri"/>
              <a:ea typeface="Calibri"/>
              <a:cs typeface="Calibri"/>
              <a:sym typeface="Calibri"/>
            </a:endParaRPr>
          </a:p>
        </p:txBody>
      </p:sp>
      <p:pic>
        <p:nvPicPr>
          <p:cNvPr id="460" name="Google Shape;460;p36" descr="climate.jpg"/>
          <p:cNvPicPr preferRelativeResize="0"/>
          <p:nvPr/>
        </p:nvPicPr>
        <p:blipFill rotWithShape="1">
          <a:blip r:embed="rId4">
            <a:alphaModFix/>
          </a:blip>
          <a:srcRect l="-25573" r="-25573"/>
          <a:stretch/>
        </p:blipFill>
        <p:spPr>
          <a:xfrm>
            <a:off x="-166254" y="2510444"/>
            <a:ext cx="4511283" cy="2481032"/>
          </a:xfrm>
          <a:prstGeom prst="rect">
            <a:avLst/>
          </a:prstGeom>
          <a:noFill/>
          <a:ln>
            <a:noFill/>
          </a:ln>
        </p:spPr>
      </p:pic>
      <p:pic>
        <p:nvPicPr>
          <p:cNvPr id="461" name="Google Shape;461;p36" descr="limate | meteorology | Britannica"/>
          <p:cNvPicPr preferRelativeResize="0"/>
          <p:nvPr/>
        </p:nvPicPr>
        <p:blipFill rotWithShape="1">
          <a:blip r:embed="rId5">
            <a:alphaModFix/>
          </a:blip>
          <a:srcRect/>
          <a:stretch/>
        </p:blipFill>
        <p:spPr>
          <a:xfrm>
            <a:off x="4178774" y="2454776"/>
            <a:ext cx="4509688" cy="2536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3"/>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468" name="Google Shape;468;p33"/>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Observing Weather</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(Gizmos)</a:t>
            </a:r>
            <a:endParaRPr/>
          </a:p>
        </p:txBody>
      </p:sp>
      <p:pic>
        <p:nvPicPr>
          <p:cNvPr id="469" name="Google Shape;469;p33"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470" name="Google Shape;470;p33"/>
          <p:cNvSpPr txBox="1"/>
          <p:nvPr/>
        </p:nvSpPr>
        <p:spPr>
          <a:xfrm>
            <a:off x="411982" y="2230734"/>
            <a:ext cx="2552400" cy="379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for a simulation to deepen your understanding of weather.</a:t>
            </a:r>
            <a:r>
              <a:rPr lang="en-US" sz="2400" i="1">
                <a:solidFill>
                  <a:schemeClr val="dk1"/>
                </a:solidFill>
                <a:latin typeface="Calibri"/>
                <a:ea typeface="Calibri"/>
                <a:cs typeface="Calibri"/>
                <a:sym typeface="Calibri"/>
              </a:rPr>
              <a:t> </a:t>
            </a:r>
            <a:endParaRPr sz="1650">
              <a:solidFill>
                <a:srgbClr val="333333"/>
              </a:solidFill>
              <a:latin typeface="Roboto"/>
              <a:ea typeface="Roboto"/>
              <a:cs typeface="Roboto"/>
              <a:sym typeface="Roboto"/>
            </a:endParaRPr>
          </a:p>
          <a:p>
            <a:pPr marL="0" marR="0" lvl="0" indent="0" algn="l" rtl="0">
              <a:spcBef>
                <a:spcPts val="0"/>
              </a:spcBef>
              <a:spcAft>
                <a:spcPts val="0"/>
              </a:spcAft>
              <a:buNone/>
            </a:pPr>
            <a:endParaRPr sz="1650">
              <a:solidFill>
                <a:srgbClr val="333333"/>
              </a:solidFill>
              <a:latin typeface="Roboto"/>
              <a:ea typeface="Roboto"/>
              <a:cs typeface="Roboto"/>
              <a:sym typeface="Roboto"/>
            </a:endParaRPr>
          </a:p>
          <a:p>
            <a:pPr marL="0" marR="0" lvl="0" indent="0" algn="l" rtl="0">
              <a:spcBef>
                <a:spcPts val="0"/>
              </a:spcBef>
              <a:spcAft>
                <a:spcPts val="0"/>
              </a:spcAft>
              <a:buNone/>
            </a:pPr>
            <a:r>
              <a:rPr lang="en-US" sz="1650">
                <a:solidFill>
                  <a:srgbClr val="333333"/>
                </a:solidFill>
                <a:latin typeface="Calibri"/>
                <a:ea typeface="Calibri"/>
                <a:cs typeface="Calibri"/>
                <a:sym typeface="Calibri"/>
              </a:rPr>
              <a:t>“In this lesson, students will practice using a thermometer, anemometer, rain gauge, and hygrometer to record weather conditions in a variety of locations and dates. This lesson uses U.S. customary units.”</a:t>
            </a:r>
            <a:endParaRPr sz="2000">
              <a:latin typeface="Calibri"/>
              <a:ea typeface="Calibri"/>
              <a:cs typeface="Calibri"/>
              <a:sym typeface="Calibri"/>
            </a:endParaRPr>
          </a:p>
        </p:txBody>
      </p:sp>
      <p:sp>
        <p:nvSpPr>
          <p:cNvPr id="471" name="Google Shape;471;p33" descr="Laptop"/>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2" name="Google Shape;472;p33"/>
          <p:cNvPicPr preferRelativeResize="0"/>
          <p:nvPr/>
        </p:nvPicPr>
        <p:blipFill rotWithShape="1">
          <a:blip r:embed="rId6">
            <a:alphaModFix/>
          </a:blip>
          <a:srcRect/>
          <a:stretch/>
        </p:blipFill>
        <p:spPr>
          <a:xfrm>
            <a:off x="2964264" y="2446459"/>
            <a:ext cx="5888751" cy="391408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3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8"/>
          <p:cNvSpPr txBox="1"/>
          <p:nvPr/>
        </p:nvSpPr>
        <p:spPr>
          <a:xfrm>
            <a:off x="1636732" y="791268"/>
            <a:ext cx="5981766"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solidFill>
                  <a:schemeClr val="dk1"/>
                </a:solidFill>
                <a:latin typeface="Calibri"/>
                <a:ea typeface="Calibri"/>
                <a:cs typeface="Calibri"/>
                <a:sym typeface="Calibri"/>
              </a:rPr>
              <a:t>This Video Created With Resources From:</a:t>
            </a:r>
            <a:endParaRPr/>
          </a:p>
        </p:txBody>
      </p:sp>
      <p:sp>
        <p:nvSpPr>
          <p:cNvPr id="484" name="Google Shape;484;p38"/>
          <p:cNvSpPr txBox="1"/>
          <p:nvPr/>
        </p:nvSpPr>
        <p:spPr>
          <a:xfrm>
            <a:off x="566002" y="4703194"/>
            <a:ext cx="811529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Questions or Comments</a:t>
            </a:r>
            <a:endParaRPr/>
          </a:p>
          <a:p>
            <a:pPr marL="0" marR="0" lvl="0" indent="0" algn="ctr" rtl="0">
              <a:spcBef>
                <a:spcPts val="0"/>
              </a:spcBef>
              <a:spcAft>
                <a:spcPts val="0"/>
              </a:spcAft>
              <a:buNone/>
            </a:pP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 Michael Kennedy, Ph.D.          MKennedy@Virginia.edu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Rachel L Kunemund, Ph.D.	rk8vm@virginia.edu</a:t>
            </a:r>
            <a:endParaRPr/>
          </a:p>
        </p:txBody>
      </p:sp>
      <p:pic>
        <p:nvPicPr>
          <p:cNvPr id="485" name="Google Shape;485;p38" descr="IEP Translation – Communication from OSEP regarding the ..."/>
          <p:cNvPicPr preferRelativeResize="0"/>
          <p:nvPr/>
        </p:nvPicPr>
        <p:blipFill rotWithShape="1">
          <a:blip r:embed="rId3">
            <a:alphaModFix/>
          </a:blip>
          <a:srcRect/>
          <a:stretch/>
        </p:blipFill>
        <p:spPr>
          <a:xfrm>
            <a:off x="2638879" y="1356349"/>
            <a:ext cx="3821906" cy="671513"/>
          </a:xfrm>
          <a:prstGeom prst="rect">
            <a:avLst/>
          </a:prstGeom>
          <a:noFill/>
          <a:ln>
            <a:noFill/>
          </a:ln>
        </p:spPr>
      </p:pic>
      <p:pic>
        <p:nvPicPr>
          <p:cNvPr id="486" name="Google Shape;486;p38"/>
          <p:cNvPicPr preferRelativeResize="0"/>
          <p:nvPr/>
        </p:nvPicPr>
        <p:blipFill rotWithShape="1">
          <a:blip r:embed="rId4">
            <a:alphaModFix/>
          </a:blip>
          <a:srcRect/>
          <a:stretch/>
        </p:blipFill>
        <p:spPr>
          <a:xfrm>
            <a:off x="1378781" y="3299846"/>
            <a:ext cx="6342100" cy="1137394"/>
          </a:xfrm>
          <a:prstGeom prst="rect">
            <a:avLst/>
          </a:prstGeom>
          <a:noFill/>
          <a:ln>
            <a:noFill/>
          </a:ln>
        </p:spPr>
      </p:pic>
      <p:pic>
        <p:nvPicPr>
          <p:cNvPr id="487" name="Google Shape;487;p38" descr="United States Department of Education - Wikipedia"/>
          <p:cNvPicPr preferRelativeResize="0"/>
          <p:nvPr/>
        </p:nvPicPr>
        <p:blipFill rotWithShape="1">
          <a:blip r:embed="rId5">
            <a:alphaModFix/>
          </a:blip>
          <a:srcRect/>
          <a:stretch/>
        </p:blipFill>
        <p:spPr>
          <a:xfrm>
            <a:off x="3952732" y="2133645"/>
            <a:ext cx="1194198" cy="11941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cf3245e654_0_8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grpSp>
        <p:nvGrpSpPr>
          <p:cNvPr id="493" name="Google Shape;493;gcf3245e654_1_102"/>
          <p:cNvGrpSpPr/>
          <p:nvPr/>
        </p:nvGrpSpPr>
        <p:grpSpPr>
          <a:xfrm>
            <a:off x="1420794" y="297180"/>
            <a:ext cx="5949213" cy="6263098"/>
            <a:chOff x="730422" y="0"/>
            <a:chExt cx="5949213" cy="6263098"/>
          </a:xfrm>
        </p:grpSpPr>
        <p:sp>
          <p:nvSpPr>
            <p:cNvPr id="494" name="Google Shape;494;gcf3245e654_1_102"/>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gcf3245e654_1_102"/>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496" name="Google Shape;496;gcf3245e654_1_102"/>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cf3245e654_1_102"/>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cf3245e654_1_102"/>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499" name="Google Shape;499;gcf3245e654_1_102"/>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gcf3245e654_1_102"/>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cf3245e654_1_102"/>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502" name="Google Shape;502;gcf3245e654_1_102"/>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gcf3245e654_1_102"/>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gcf3245e654_1_102"/>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505" name="Google Shape;505;gcf3245e654_1_102"/>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cf3245e654_1_102"/>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cf3245e654_1_102"/>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508" name="Google Shape;508;gcf3245e654_1_102"/>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cf3245e654_1_102"/>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cf3245e654_1_102"/>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511" name="Google Shape;511;gcf3245e654_1_102"/>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2" name="Google Shape;512;gcf3245e654_1_10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13" name="Google Shape;513;gcf3245e654_1_10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14" name="Google Shape;514;gcf3245e654_1_10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15" name="Google Shape;515;gcf3245e654_1_10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0"/>
          <p:cNvSpPr txBox="1"/>
          <p:nvPr/>
        </p:nvSpPr>
        <p:spPr>
          <a:xfrm>
            <a:off x="1905000" y="242943"/>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Climate</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4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4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524" name="Google Shape;524;p40" descr="limate | meteorology | Britannica"/>
          <p:cNvPicPr preferRelativeResize="0"/>
          <p:nvPr/>
        </p:nvPicPr>
        <p:blipFill rotWithShape="1">
          <a:blip r:embed="rId3">
            <a:alphaModFix/>
          </a:blip>
          <a:srcRect/>
          <a:stretch/>
        </p:blipFill>
        <p:spPr>
          <a:xfrm>
            <a:off x="838200" y="1966492"/>
            <a:ext cx="7620000" cy="4286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1"/>
          <p:cNvSpPr txBox="1"/>
          <p:nvPr/>
        </p:nvSpPr>
        <p:spPr>
          <a:xfrm>
            <a:off x="478958" y="307586"/>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difference between weather and climate?</a:t>
            </a:r>
            <a:endParaRPr/>
          </a:p>
        </p:txBody>
      </p:sp>
      <p:pic>
        <p:nvPicPr>
          <p:cNvPr id="532" name="Google Shape;532;p41" descr="climate.jpg"/>
          <p:cNvPicPr preferRelativeResize="0"/>
          <p:nvPr/>
        </p:nvPicPr>
        <p:blipFill rotWithShape="1">
          <a:blip r:embed="rId4">
            <a:alphaModFix/>
          </a:blip>
          <a:srcRect l="-25573" r="-25573"/>
          <a:stretch/>
        </p:blipFill>
        <p:spPr>
          <a:xfrm>
            <a:off x="-166254" y="2510444"/>
            <a:ext cx="4511283" cy="2481032"/>
          </a:xfrm>
          <a:prstGeom prst="rect">
            <a:avLst/>
          </a:prstGeom>
          <a:noFill/>
          <a:ln>
            <a:noFill/>
          </a:ln>
        </p:spPr>
      </p:pic>
      <p:pic>
        <p:nvPicPr>
          <p:cNvPr id="533" name="Google Shape;533;p41" descr="limate | meteorology | Britannica"/>
          <p:cNvPicPr preferRelativeResize="0"/>
          <p:nvPr/>
        </p:nvPicPr>
        <p:blipFill rotWithShape="1">
          <a:blip r:embed="rId5">
            <a:alphaModFix/>
          </a:blip>
          <a:srcRect/>
          <a:stretch/>
        </p:blipFill>
        <p:spPr>
          <a:xfrm>
            <a:off x="4178774" y="2454776"/>
            <a:ext cx="4509688" cy="2536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2"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3"/>
          <p:cNvSpPr txBox="1"/>
          <p:nvPr/>
        </p:nvSpPr>
        <p:spPr>
          <a:xfrm>
            <a:off x="849542" y="163390"/>
            <a:ext cx="7967887"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Latitude</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a measure of the relative distance north or south of the equator</a:t>
            </a:r>
            <a:endParaRPr sz="3000" b="1">
              <a:solidFill>
                <a:schemeClr val="dk1"/>
              </a:solidFill>
              <a:latin typeface="Calibri"/>
              <a:ea typeface="Calibri"/>
              <a:cs typeface="Calibri"/>
              <a:sym typeface="Calibri"/>
            </a:endParaRPr>
          </a:p>
        </p:txBody>
      </p:sp>
      <p:sp>
        <p:nvSpPr>
          <p:cNvPr id="546" name="Google Shape;546;p43"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7" name="Google Shape;547;p43" descr="lati.jpg"/>
          <p:cNvPicPr preferRelativeResize="0"/>
          <p:nvPr/>
        </p:nvPicPr>
        <p:blipFill rotWithShape="1">
          <a:blip r:embed="rId4">
            <a:alphaModFix/>
          </a:blip>
          <a:srcRect l="-40915" r="-40915"/>
          <a:stretch/>
        </p:blipFill>
        <p:spPr>
          <a:xfrm>
            <a:off x="457200" y="1600200"/>
            <a:ext cx="8229600" cy="4525963"/>
          </a:xfrm>
          <a:prstGeom prst="rect">
            <a:avLst/>
          </a:prstGeom>
          <a:noFill/>
          <a:ln>
            <a:noFill/>
          </a:ln>
        </p:spPr>
      </p:pic>
      <p:sp>
        <p:nvSpPr>
          <p:cNvPr id="548" name="Google Shape;548;p43"/>
          <p:cNvSpPr/>
          <p:nvPr/>
        </p:nvSpPr>
        <p:spPr>
          <a:xfrm>
            <a:off x="2343646" y="3446953"/>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4"/>
          <p:cNvSpPr txBox="1"/>
          <p:nvPr/>
        </p:nvSpPr>
        <p:spPr>
          <a:xfrm>
            <a:off x="849541" y="252176"/>
            <a:ext cx="8013979"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Equator</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a latitudinal line that is equal distance from the north and south poles</a:t>
            </a:r>
            <a:endParaRPr sz="2800" b="1">
              <a:solidFill>
                <a:schemeClr val="dk1"/>
              </a:solidFill>
              <a:latin typeface="Calibri"/>
              <a:ea typeface="Calibri"/>
              <a:cs typeface="Calibri"/>
              <a:sym typeface="Calibri"/>
            </a:endParaRPr>
          </a:p>
        </p:txBody>
      </p:sp>
      <p:sp>
        <p:nvSpPr>
          <p:cNvPr id="555" name="Google Shape;555;p4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6" name="Google Shape;556;p44" descr="quator | Meaning, Map, &amp; Latitude | Britannica"/>
          <p:cNvPicPr preferRelativeResize="0"/>
          <p:nvPr/>
        </p:nvPicPr>
        <p:blipFill rotWithShape="1">
          <a:blip r:embed="rId4">
            <a:alphaModFix/>
          </a:blip>
          <a:srcRect/>
          <a:stretch/>
        </p:blipFill>
        <p:spPr>
          <a:xfrm>
            <a:off x="849541" y="1959428"/>
            <a:ext cx="7474186" cy="384920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5"/>
          <p:cNvSpPr txBox="1">
            <a:spLocks noGrp="1"/>
          </p:cNvSpPr>
          <p:nvPr>
            <p:ph type="ctrTitle"/>
          </p:nvPr>
        </p:nvSpPr>
        <p:spPr>
          <a:xfrm>
            <a:off x="1375370" y="135869"/>
            <a:ext cx="747471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Weather</a:t>
            </a:r>
            <a:r>
              <a:rPr lang="en-US" sz="3400" b="1"/>
              <a:t>: </a:t>
            </a:r>
            <a:r>
              <a:rPr lang="en-US" sz="3400"/>
              <a:t>the conditions of the atmosphere at a certain time and place</a:t>
            </a:r>
            <a:endParaRPr sz="3400" b="1"/>
          </a:p>
        </p:txBody>
      </p:sp>
      <p:pic>
        <p:nvPicPr>
          <p:cNvPr id="563" name="Google Shape;563;p45" descr="climate.jpg"/>
          <p:cNvPicPr preferRelativeResize="0"/>
          <p:nvPr/>
        </p:nvPicPr>
        <p:blipFill rotWithShape="1">
          <a:blip r:embed="rId3">
            <a:alphaModFix/>
          </a:blip>
          <a:srcRect l="-25573" r="-25573"/>
          <a:stretch/>
        </p:blipFill>
        <p:spPr>
          <a:xfrm>
            <a:off x="401935" y="1897726"/>
            <a:ext cx="8229600" cy="4525963"/>
          </a:xfrm>
          <a:prstGeom prst="rect">
            <a:avLst/>
          </a:prstGeom>
          <a:noFill/>
          <a:ln>
            <a:noFill/>
          </a:ln>
        </p:spPr>
      </p:pic>
      <p:sp>
        <p:nvSpPr>
          <p:cNvPr id="564" name="Google Shape;564;p4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7"/>
          <p:cNvSpPr txBox="1"/>
          <p:nvPr/>
        </p:nvSpPr>
        <p:spPr>
          <a:xfrm>
            <a:off x="1368183" y="203211"/>
            <a:ext cx="74165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The equator is a _________ line.</a:t>
            </a:r>
            <a:endParaRPr/>
          </a:p>
        </p:txBody>
      </p:sp>
      <p:sp>
        <p:nvSpPr>
          <p:cNvPr id="577" name="Google Shape;577;p4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7"/>
          <p:cNvSpPr txBox="1"/>
          <p:nvPr/>
        </p:nvSpPr>
        <p:spPr>
          <a:xfrm>
            <a:off x="685800" y="1714500"/>
            <a:ext cx="3673929" cy="107721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Longitudinal </a:t>
            </a:r>
            <a:endParaRPr/>
          </a:p>
          <a:p>
            <a:pPr marL="457200" marR="0" lvl="0" indent="-4572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Latitudinal</a:t>
            </a:r>
            <a:endParaRPr/>
          </a:p>
        </p:txBody>
      </p:sp>
      <p:pic>
        <p:nvPicPr>
          <p:cNvPr id="579" name="Google Shape;579;p47" descr="quator | Meaning, Map, &amp; Latitude | Britannica"/>
          <p:cNvPicPr preferRelativeResize="0"/>
          <p:nvPr/>
        </p:nvPicPr>
        <p:blipFill rotWithShape="1">
          <a:blip r:embed="rId4">
            <a:alphaModFix/>
          </a:blip>
          <a:srcRect/>
          <a:stretch/>
        </p:blipFill>
        <p:spPr>
          <a:xfrm>
            <a:off x="4245009" y="4147457"/>
            <a:ext cx="4652353" cy="239596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8"/>
          <p:cNvSpPr txBox="1"/>
          <p:nvPr/>
        </p:nvSpPr>
        <p:spPr>
          <a:xfrm>
            <a:off x="1368183" y="203211"/>
            <a:ext cx="74165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The equator is a _________ line.</a:t>
            </a:r>
            <a:endParaRPr/>
          </a:p>
        </p:txBody>
      </p:sp>
      <p:sp>
        <p:nvSpPr>
          <p:cNvPr id="586" name="Google Shape;586;p4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8"/>
          <p:cNvSpPr txBox="1"/>
          <p:nvPr/>
        </p:nvSpPr>
        <p:spPr>
          <a:xfrm>
            <a:off x="685800" y="1714500"/>
            <a:ext cx="3673929" cy="107721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Longitudinal </a:t>
            </a:r>
            <a:endParaRPr/>
          </a:p>
          <a:p>
            <a:pPr marL="457200" marR="0" lvl="0" indent="-457200" algn="l" rtl="0">
              <a:spcBef>
                <a:spcPts val="0"/>
              </a:spcBef>
              <a:spcAft>
                <a:spcPts val="0"/>
              </a:spcAft>
              <a:buClr>
                <a:srgbClr val="FF0000"/>
              </a:buClr>
              <a:buSzPts val="3200"/>
              <a:buFont typeface="Arial"/>
              <a:buChar char="•"/>
            </a:pPr>
            <a:r>
              <a:rPr lang="en-US" sz="3200">
                <a:solidFill>
                  <a:srgbClr val="FF0000"/>
                </a:solidFill>
                <a:latin typeface="Calibri"/>
                <a:ea typeface="Calibri"/>
                <a:cs typeface="Calibri"/>
                <a:sym typeface="Calibri"/>
              </a:rPr>
              <a:t>Latitudinal</a:t>
            </a:r>
            <a:endParaRPr/>
          </a:p>
        </p:txBody>
      </p:sp>
      <p:pic>
        <p:nvPicPr>
          <p:cNvPr id="588" name="Google Shape;588;p48" descr="quator | Meaning, Map, &amp; Latitude | Britannica"/>
          <p:cNvPicPr preferRelativeResize="0"/>
          <p:nvPr/>
        </p:nvPicPr>
        <p:blipFill rotWithShape="1">
          <a:blip r:embed="rId4">
            <a:alphaModFix/>
          </a:blip>
          <a:srcRect/>
          <a:stretch/>
        </p:blipFill>
        <p:spPr>
          <a:xfrm>
            <a:off x="4245009" y="4147457"/>
            <a:ext cx="4652353" cy="23959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d92601be25_1_2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gd92601be25_1_23"/>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type of weather is shown in this bottle?</a:t>
            </a:r>
            <a:endParaRPr/>
          </a:p>
        </p:txBody>
      </p:sp>
      <p:pic>
        <p:nvPicPr>
          <p:cNvPr id="152" name="Google Shape;152;gd92601be25_1_23"/>
          <p:cNvPicPr preferRelativeResize="0"/>
          <p:nvPr/>
        </p:nvPicPr>
        <p:blipFill rotWithShape="1">
          <a:blip r:embed="rId4">
            <a:alphaModFix/>
          </a:blip>
          <a:srcRect l="29166" r="18263"/>
          <a:stretch/>
        </p:blipFill>
        <p:spPr>
          <a:xfrm>
            <a:off x="3485291" y="1599050"/>
            <a:ext cx="2659275" cy="50587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9"/>
          <p:cNvSpPr txBox="1"/>
          <p:nvPr/>
        </p:nvSpPr>
        <p:spPr>
          <a:xfrm>
            <a:off x="989762" y="216922"/>
            <a:ext cx="782493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latitude?</a:t>
            </a:r>
            <a:endParaRPr/>
          </a:p>
        </p:txBody>
      </p:sp>
      <p:sp>
        <p:nvSpPr>
          <p:cNvPr id="595" name="Google Shape;595;p4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49" descr="lati.jpg"/>
          <p:cNvPicPr preferRelativeResize="0"/>
          <p:nvPr/>
        </p:nvPicPr>
        <p:blipFill rotWithShape="1">
          <a:blip r:embed="rId4">
            <a:alphaModFix/>
          </a:blip>
          <a:srcRect l="-40915" r="-40915"/>
          <a:stretch/>
        </p:blipFill>
        <p:spPr>
          <a:xfrm>
            <a:off x="457200" y="1600200"/>
            <a:ext cx="8229600" cy="4525963"/>
          </a:xfrm>
          <a:prstGeom prst="rect">
            <a:avLst/>
          </a:prstGeom>
          <a:noFill/>
          <a:ln>
            <a:noFill/>
          </a:ln>
        </p:spPr>
      </p:pic>
      <p:sp>
        <p:nvSpPr>
          <p:cNvPr id="597" name="Google Shape;597;p49"/>
          <p:cNvSpPr/>
          <p:nvPr/>
        </p:nvSpPr>
        <p:spPr>
          <a:xfrm>
            <a:off x="2343646" y="3446953"/>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0"/>
          <p:cNvSpPr txBox="1"/>
          <p:nvPr/>
        </p:nvSpPr>
        <p:spPr>
          <a:xfrm>
            <a:off x="1106100" y="305250"/>
            <a:ext cx="80379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weather? Why might it be important to know what the weather is?</a:t>
            </a:r>
            <a:endParaRPr/>
          </a:p>
        </p:txBody>
      </p:sp>
      <p:sp>
        <p:nvSpPr>
          <p:cNvPr id="604" name="Google Shape;604;p5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5" name="Google Shape;605;p50" descr="climate.jpg"/>
          <p:cNvPicPr preferRelativeResize="0"/>
          <p:nvPr/>
        </p:nvPicPr>
        <p:blipFill rotWithShape="1">
          <a:blip r:embed="rId4">
            <a:alphaModFix/>
          </a:blip>
          <a:srcRect l="-25573" r="-25573"/>
          <a:stretch/>
        </p:blipFill>
        <p:spPr>
          <a:xfrm>
            <a:off x="498244" y="1505841"/>
            <a:ext cx="8229600" cy="452596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1"/>
          <p:cNvSpPr txBox="1"/>
          <p:nvPr/>
        </p:nvSpPr>
        <p:spPr>
          <a:xfrm>
            <a:off x="3096175" y="869904"/>
            <a:ext cx="285834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Climate</a:t>
            </a:r>
            <a:endParaRPr sz="6600" b="1">
              <a:solidFill>
                <a:schemeClr val="dk1"/>
              </a:solidFill>
              <a:latin typeface="Calibri"/>
              <a:ea typeface="Calibri"/>
              <a:cs typeface="Calibri"/>
              <a:sym typeface="Calibri"/>
            </a:endParaRPr>
          </a:p>
        </p:txBody>
      </p:sp>
      <p:sp>
        <p:nvSpPr>
          <p:cNvPr id="612" name="Google Shape;612;p5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3" name="Google Shape;613;p5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2"/>
          <p:cNvSpPr txBox="1">
            <a:spLocks noGrp="1"/>
          </p:cNvSpPr>
          <p:nvPr>
            <p:ph type="ctrTitle"/>
          </p:nvPr>
        </p:nvSpPr>
        <p:spPr>
          <a:xfrm>
            <a:off x="1513533" y="187766"/>
            <a:ext cx="736921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Climate</a:t>
            </a:r>
            <a:r>
              <a:rPr lang="en-US" sz="3400" b="1"/>
              <a:t>: </a:t>
            </a:r>
            <a:r>
              <a:rPr lang="en-US" sz="3400"/>
              <a:t>pattern of weather over time in a specific location</a:t>
            </a:r>
            <a:endParaRPr sz="3400" b="1"/>
          </a:p>
        </p:txBody>
      </p:sp>
      <p:sp>
        <p:nvSpPr>
          <p:cNvPr id="620" name="Google Shape;620;p5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52"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622" name="Google Shape;622;p52" descr="limate | meteorology | Britannica"/>
          <p:cNvPicPr preferRelativeResize="0"/>
          <p:nvPr/>
        </p:nvPicPr>
        <p:blipFill rotWithShape="1">
          <a:blip r:embed="rId5">
            <a:alphaModFix/>
          </a:blip>
          <a:srcRect/>
          <a:stretch/>
        </p:blipFill>
        <p:spPr>
          <a:xfrm>
            <a:off x="723900" y="1845557"/>
            <a:ext cx="7620000" cy="42862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4"/>
          <p:cNvSpPr txBox="1"/>
          <p:nvPr/>
        </p:nvSpPr>
        <p:spPr>
          <a:xfrm>
            <a:off x="1302774" y="424775"/>
            <a:ext cx="7079100" cy="11391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3400"/>
              <a:buNone/>
            </a:pPr>
            <a:r>
              <a:rPr lang="en-US" sz="3400">
                <a:solidFill>
                  <a:schemeClr val="dk1"/>
                </a:solidFill>
                <a:latin typeface="Calibri"/>
                <a:ea typeface="Calibri"/>
                <a:cs typeface="Calibri"/>
                <a:sym typeface="Calibri"/>
              </a:rPr>
              <a:t>Climate is a _____ of weather over time in a specific ______.</a:t>
            </a:r>
            <a:endParaRPr/>
          </a:p>
        </p:txBody>
      </p:sp>
      <p:sp>
        <p:nvSpPr>
          <p:cNvPr id="635" name="Google Shape;635;p5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6" name="Google Shape;636;p54" descr="limate | meteorology | Britannica"/>
          <p:cNvPicPr preferRelativeResize="0"/>
          <p:nvPr/>
        </p:nvPicPr>
        <p:blipFill rotWithShape="1">
          <a:blip r:embed="rId4">
            <a:alphaModFix/>
          </a:blip>
          <a:srcRect/>
          <a:stretch/>
        </p:blipFill>
        <p:spPr>
          <a:xfrm>
            <a:off x="761999" y="1698600"/>
            <a:ext cx="7620000" cy="42862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cf3245e654_0_199"/>
          <p:cNvSpPr txBox="1"/>
          <p:nvPr/>
        </p:nvSpPr>
        <p:spPr>
          <a:xfrm>
            <a:off x="1302774" y="424775"/>
            <a:ext cx="7079100" cy="11391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SzPts val="3400"/>
              <a:buNone/>
            </a:pPr>
            <a:r>
              <a:rPr lang="en-US" sz="3400">
                <a:solidFill>
                  <a:schemeClr val="dk1"/>
                </a:solidFill>
                <a:latin typeface="Calibri"/>
                <a:ea typeface="Calibri"/>
                <a:cs typeface="Calibri"/>
                <a:sym typeface="Calibri"/>
              </a:rPr>
              <a:t>Climate is a </a:t>
            </a:r>
            <a:r>
              <a:rPr lang="en-US" sz="3400">
                <a:solidFill>
                  <a:srgbClr val="FF0000"/>
                </a:solidFill>
                <a:latin typeface="Calibri"/>
                <a:ea typeface="Calibri"/>
                <a:cs typeface="Calibri"/>
                <a:sym typeface="Calibri"/>
              </a:rPr>
              <a:t>pattern </a:t>
            </a:r>
            <a:r>
              <a:rPr lang="en-US" sz="3400">
                <a:solidFill>
                  <a:schemeClr val="dk1"/>
                </a:solidFill>
                <a:latin typeface="Calibri"/>
                <a:ea typeface="Calibri"/>
                <a:cs typeface="Calibri"/>
                <a:sym typeface="Calibri"/>
              </a:rPr>
              <a:t>of weather over time in a specific </a:t>
            </a:r>
            <a:r>
              <a:rPr lang="en-US" sz="3400">
                <a:solidFill>
                  <a:srgbClr val="FF0000"/>
                </a:solidFill>
                <a:latin typeface="Calibri"/>
                <a:ea typeface="Calibri"/>
                <a:cs typeface="Calibri"/>
                <a:sym typeface="Calibri"/>
              </a:rPr>
              <a:t>location</a:t>
            </a:r>
            <a:r>
              <a:rPr lang="en-US" sz="3400">
                <a:solidFill>
                  <a:schemeClr val="dk1"/>
                </a:solidFill>
                <a:latin typeface="Calibri"/>
                <a:ea typeface="Calibri"/>
                <a:cs typeface="Calibri"/>
                <a:sym typeface="Calibri"/>
              </a:rPr>
              <a:t>.</a:t>
            </a:r>
            <a:endParaRPr/>
          </a:p>
        </p:txBody>
      </p:sp>
      <p:sp>
        <p:nvSpPr>
          <p:cNvPr id="643" name="Google Shape;643;gcf3245e654_0_19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4" name="Google Shape;644;gcf3245e654_0_199" descr="limate | meteorology | Britannica"/>
          <p:cNvPicPr preferRelativeResize="0"/>
          <p:nvPr/>
        </p:nvPicPr>
        <p:blipFill rotWithShape="1">
          <a:blip r:embed="rId4">
            <a:alphaModFix/>
          </a:blip>
          <a:srcRect/>
          <a:stretch/>
        </p:blipFill>
        <p:spPr>
          <a:xfrm>
            <a:off x="761999" y="1698600"/>
            <a:ext cx="7620000" cy="42862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5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651" name="Google Shape;651;p5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56"/>
          <p:cNvSpPr txBox="1"/>
          <p:nvPr/>
        </p:nvSpPr>
        <p:spPr>
          <a:xfrm>
            <a:off x="1155560" y="346218"/>
            <a:ext cx="68454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Latitude</a:t>
            </a:r>
            <a:endParaRPr/>
          </a:p>
        </p:txBody>
      </p:sp>
      <p:sp>
        <p:nvSpPr>
          <p:cNvPr id="658" name="Google Shape;658;p5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9" name="Google Shape;659;p56" descr="lati.jpg"/>
          <p:cNvPicPr preferRelativeResize="0"/>
          <p:nvPr/>
        </p:nvPicPr>
        <p:blipFill rotWithShape="1">
          <a:blip r:embed="rId4">
            <a:alphaModFix/>
          </a:blip>
          <a:srcRect l="-40915" r="-40915"/>
          <a:stretch/>
        </p:blipFill>
        <p:spPr>
          <a:xfrm>
            <a:off x="457200" y="1600200"/>
            <a:ext cx="8229600" cy="4525963"/>
          </a:xfrm>
          <a:prstGeom prst="rect">
            <a:avLst/>
          </a:prstGeom>
          <a:noFill/>
          <a:ln>
            <a:noFill/>
          </a:ln>
        </p:spPr>
      </p:pic>
      <p:sp>
        <p:nvSpPr>
          <p:cNvPr id="660" name="Google Shape;660;p56"/>
          <p:cNvSpPr/>
          <p:nvPr/>
        </p:nvSpPr>
        <p:spPr>
          <a:xfrm>
            <a:off x="2343646" y="3446953"/>
            <a:ext cx="4445368" cy="907093"/>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8"/>
          <p:cNvSpPr txBox="1"/>
          <p:nvPr/>
        </p:nvSpPr>
        <p:spPr>
          <a:xfrm>
            <a:off x="1155560" y="346218"/>
            <a:ext cx="68454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Altitude</a:t>
            </a:r>
            <a:endParaRPr/>
          </a:p>
        </p:txBody>
      </p:sp>
      <p:sp>
        <p:nvSpPr>
          <p:cNvPr id="667" name="Google Shape;667;p5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8" name="Google Shape;668;p58" descr="rocky mountains.jpg"/>
          <p:cNvPicPr preferRelativeResize="0"/>
          <p:nvPr/>
        </p:nvPicPr>
        <p:blipFill rotWithShape="1">
          <a:blip r:embed="rId4">
            <a:alphaModFix/>
          </a:blip>
          <a:srcRect l="-10572" r="-10572"/>
          <a:stretch/>
        </p:blipFill>
        <p:spPr>
          <a:xfrm>
            <a:off x="457200" y="1600200"/>
            <a:ext cx="8229600" cy="45259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db3c4f4ee2_0_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gdb3c4f4ee2_0_1"/>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type of weather is shown in this bottle?</a:t>
            </a:r>
            <a:endParaRPr/>
          </a:p>
        </p:txBody>
      </p:sp>
      <p:pic>
        <p:nvPicPr>
          <p:cNvPr id="160" name="Google Shape;160;gdb3c4f4ee2_0_1"/>
          <p:cNvPicPr preferRelativeResize="0"/>
          <p:nvPr/>
        </p:nvPicPr>
        <p:blipFill rotWithShape="1">
          <a:blip r:embed="rId4">
            <a:alphaModFix/>
          </a:blip>
          <a:srcRect l="28512" r="15414"/>
          <a:stretch/>
        </p:blipFill>
        <p:spPr>
          <a:xfrm>
            <a:off x="3425963" y="1699375"/>
            <a:ext cx="2777924" cy="49541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5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5" name="Google Shape;675;p57" descr="everest.jpg"/>
          <p:cNvPicPr preferRelativeResize="0"/>
          <p:nvPr/>
        </p:nvPicPr>
        <p:blipFill rotWithShape="1">
          <a:blip r:embed="rId4">
            <a:alphaModFix/>
          </a:blip>
          <a:srcRect l="31265" r="31264"/>
          <a:stretch/>
        </p:blipFill>
        <p:spPr>
          <a:xfrm>
            <a:off x="424771" y="1126672"/>
            <a:ext cx="8229600" cy="5326063"/>
          </a:xfrm>
          <a:prstGeom prst="rect">
            <a:avLst/>
          </a:prstGeom>
          <a:noFill/>
          <a:ln>
            <a:noFill/>
          </a:ln>
        </p:spPr>
      </p:pic>
      <p:sp>
        <p:nvSpPr>
          <p:cNvPr id="676" name="Google Shape;676;p57"/>
          <p:cNvSpPr/>
          <p:nvPr/>
        </p:nvSpPr>
        <p:spPr>
          <a:xfrm>
            <a:off x="6563025" y="2187675"/>
            <a:ext cx="467100" cy="34167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0"/>
          <p:cNvSpPr txBox="1"/>
          <p:nvPr/>
        </p:nvSpPr>
        <p:spPr>
          <a:xfrm>
            <a:off x="980902" y="424771"/>
            <a:ext cx="78638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factors impact climate?</a:t>
            </a:r>
            <a:endParaRPr/>
          </a:p>
        </p:txBody>
      </p:sp>
      <p:sp>
        <p:nvSpPr>
          <p:cNvPr id="689" name="Google Shape;689;p6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0" name="Google Shape;690;p60" descr="limate | meteorology | Britannica"/>
          <p:cNvPicPr preferRelativeResize="0"/>
          <p:nvPr/>
        </p:nvPicPr>
        <p:blipFill rotWithShape="1">
          <a:blip r:embed="rId4">
            <a:alphaModFix/>
          </a:blip>
          <a:srcRect/>
          <a:stretch/>
        </p:blipFill>
        <p:spPr>
          <a:xfrm>
            <a:off x="761999" y="1698600"/>
            <a:ext cx="7620000" cy="42862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6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7" name="Google Shape;697;p6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4" name="Google Shape;704;p62"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705" name="Google Shape;705;p62" descr="hat is a Tropical Climate? - WorldAtlas"/>
          <p:cNvPicPr preferRelativeResize="0"/>
          <p:nvPr/>
        </p:nvPicPr>
        <p:blipFill rotWithShape="1">
          <a:blip r:embed="rId5">
            <a:alphaModFix/>
          </a:blip>
          <a:srcRect/>
          <a:stretch/>
        </p:blipFill>
        <p:spPr>
          <a:xfrm>
            <a:off x="277585" y="2269822"/>
            <a:ext cx="3624944" cy="2417838"/>
          </a:xfrm>
          <a:prstGeom prst="rect">
            <a:avLst/>
          </a:prstGeom>
          <a:noFill/>
          <a:ln>
            <a:noFill/>
          </a:ln>
        </p:spPr>
      </p:pic>
      <p:pic>
        <p:nvPicPr>
          <p:cNvPr id="706" name="Google Shape;706;p62" descr="ropical climate - Wikipedia"/>
          <p:cNvPicPr preferRelativeResize="0"/>
          <p:nvPr/>
        </p:nvPicPr>
        <p:blipFill rotWithShape="1">
          <a:blip r:embed="rId6">
            <a:alphaModFix/>
          </a:blip>
          <a:srcRect/>
          <a:stretch/>
        </p:blipFill>
        <p:spPr>
          <a:xfrm>
            <a:off x="4213625" y="2079246"/>
            <a:ext cx="4750759" cy="279898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6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3" name="Google Shape;713;p63"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714" name="Google Shape;714;p63"/>
          <p:cNvPicPr preferRelativeResize="0"/>
          <p:nvPr/>
        </p:nvPicPr>
        <p:blipFill rotWithShape="1">
          <a:blip r:embed="rId5">
            <a:alphaModFix/>
          </a:blip>
          <a:srcRect/>
          <a:stretch/>
        </p:blipFill>
        <p:spPr>
          <a:xfrm>
            <a:off x="779203" y="1560546"/>
            <a:ext cx="7315200" cy="4094068"/>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6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1" name="Google Shape;721;p64"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722" name="Google Shape;722;p64"/>
          <p:cNvPicPr preferRelativeResize="0"/>
          <p:nvPr/>
        </p:nvPicPr>
        <p:blipFill rotWithShape="1">
          <a:blip r:embed="rId5">
            <a:alphaModFix/>
          </a:blip>
          <a:srcRect/>
          <a:stretch/>
        </p:blipFill>
        <p:spPr>
          <a:xfrm>
            <a:off x="1057816" y="1094015"/>
            <a:ext cx="6984358" cy="509837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9" name="Google Shape;729;p65"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730" name="Google Shape;730;p65"/>
          <p:cNvPicPr preferRelativeResize="0"/>
          <p:nvPr/>
        </p:nvPicPr>
        <p:blipFill rotWithShape="1">
          <a:blip r:embed="rId5">
            <a:alphaModFix/>
          </a:blip>
          <a:srcRect/>
          <a:stretch/>
        </p:blipFill>
        <p:spPr>
          <a:xfrm>
            <a:off x="424685" y="1420586"/>
            <a:ext cx="8274188" cy="455567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7"/>
          <p:cNvSpPr txBox="1"/>
          <p:nvPr/>
        </p:nvSpPr>
        <p:spPr>
          <a:xfrm>
            <a:off x="980902" y="424771"/>
            <a:ext cx="78638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examples of climate?</a:t>
            </a:r>
            <a:endParaRPr/>
          </a:p>
        </p:txBody>
      </p:sp>
      <p:sp>
        <p:nvSpPr>
          <p:cNvPr id="743" name="Google Shape;743;p6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p67"/>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db3c4f4ee2_0_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gdb3c4f4ee2_0_8"/>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type of weather is shown in this bottle?</a:t>
            </a:r>
            <a:endParaRPr/>
          </a:p>
        </p:txBody>
      </p:sp>
      <p:pic>
        <p:nvPicPr>
          <p:cNvPr id="168" name="Google Shape;168;gdb3c4f4ee2_0_8"/>
          <p:cNvPicPr preferRelativeResize="0"/>
          <p:nvPr/>
        </p:nvPicPr>
        <p:blipFill rotWithShape="1">
          <a:blip r:embed="rId4">
            <a:alphaModFix/>
          </a:blip>
          <a:srcRect l="27762" r="19666"/>
          <a:stretch/>
        </p:blipFill>
        <p:spPr>
          <a:xfrm>
            <a:off x="3269850" y="1699375"/>
            <a:ext cx="2604299" cy="49541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d92601be25_1_37"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1" name="Google Shape;751;gd92601be25_1_37"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d92601be25_1_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gd92601be25_1_43" descr="Comment Dislike"/>
          <p:cNvPicPr preferRelativeResize="0"/>
          <p:nvPr/>
        </p:nvPicPr>
        <p:blipFill rotWithShape="1">
          <a:blip r:embed="rId4">
            <a:alphaModFix/>
          </a:blip>
          <a:srcRect/>
          <a:stretch/>
        </p:blipFill>
        <p:spPr>
          <a:xfrm>
            <a:off x="735300" y="71902"/>
            <a:ext cx="591475" cy="591475"/>
          </a:xfrm>
          <a:prstGeom prst="rect">
            <a:avLst/>
          </a:prstGeom>
          <a:noFill/>
          <a:ln>
            <a:noFill/>
          </a:ln>
        </p:spPr>
      </p:pic>
      <p:pic>
        <p:nvPicPr>
          <p:cNvPr id="759" name="Google Shape;759;gd92601be25_1_43"/>
          <p:cNvPicPr preferRelativeResize="0"/>
          <p:nvPr/>
        </p:nvPicPr>
        <p:blipFill rotWithShape="1">
          <a:blip r:embed="rId5">
            <a:alphaModFix/>
          </a:blip>
          <a:srcRect l="24069"/>
          <a:stretch/>
        </p:blipFill>
        <p:spPr>
          <a:xfrm>
            <a:off x="1216400" y="1108700"/>
            <a:ext cx="6711201" cy="46405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gd92601be25_1_5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d92601be25_1_55"/>
          <p:cNvSpPr txBox="1"/>
          <p:nvPr/>
        </p:nvSpPr>
        <p:spPr>
          <a:xfrm>
            <a:off x="735225" y="398451"/>
            <a:ext cx="8159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non-examples of climate?</a:t>
            </a:r>
            <a:endParaRPr/>
          </a:p>
        </p:txBody>
      </p:sp>
      <p:sp>
        <p:nvSpPr>
          <p:cNvPr id="772" name="Google Shape;772;gd92601be25_1_5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gd92601be25_1_55"/>
          <p:cNvPicPr preferRelativeResize="0"/>
          <p:nvPr/>
        </p:nvPicPr>
        <p:blipFill rotWithShape="1">
          <a:blip r:embed="rId4">
            <a:alphaModFix/>
          </a:blip>
          <a:srcRect/>
          <a:stretch/>
        </p:blipFill>
        <p:spPr>
          <a:xfrm>
            <a:off x="1202306" y="1599054"/>
            <a:ext cx="6410850" cy="4199895"/>
          </a:xfrm>
          <a:prstGeom prst="rect">
            <a:avLst/>
          </a:prstGeom>
          <a:noFill/>
          <a:ln>
            <a:noFill/>
          </a:ln>
        </p:spPr>
      </p:pic>
      <p:sp>
        <p:nvSpPr>
          <p:cNvPr id="774" name="Google Shape;774;gd92601be25_1_55"/>
          <p:cNvSpPr txBox="1"/>
          <p:nvPr/>
        </p:nvSpPr>
        <p:spPr>
          <a:xfrm>
            <a:off x="1060950" y="2136000"/>
            <a:ext cx="2254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a:latin typeface="Calibri"/>
                <a:ea typeface="Calibri"/>
                <a:cs typeface="Calibri"/>
                <a:sym typeface="Calibri"/>
              </a:rPr>
              <a:t>NON</a:t>
            </a:r>
            <a:endParaRPr sz="7200">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cf3245e654_0_21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71"/>
          <p:cNvSpPr txBox="1"/>
          <p:nvPr/>
        </p:nvSpPr>
        <p:spPr>
          <a:xfrm>
            <a:off x="2765318" y="424771"/>
            <a:ext cx="361336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climate?</a:t>
            </a:r>
            <a:endParaRPr/>
          </a:p>
        </p:txBody>
      </p:sp>
      <p:sp>
        <p:nvSpPr>
          <p:cNvPr id="787" name="Google Shape;787;p7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8" name="Google Shape;788;p71" descr="limate | meteorology | Britannica"/>
          <p:cNvPicPr preferRelativeResize="0"/>
          <p:nvPr/>
        </p:nvPicPr>
        <p:blipFill rotWithShape="1">
          <a:blip r:embed="rId4">
            <a:alphaModFix/>
          </a:blip>
          <a:srcRect/>
          <a:stretch/>
        </p:blipFill>
        <p:spPr>
          <a:xfrm>
            <a:off x="761999" y="1698600"/>
            <a:ext cx="7620000" cy="42862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2"/>
          <p:cNvSpPr txBox="1"/>
          <p:nvPr/>
        </p:nvSpPr>
        <p:spPr>
          <a:xfrm>
            <a:off x="849542" y="424771"/>
            <a:ext cx="815261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factors that affect climate?</a:t>
            </a:r>
            <a:endParaRPr/>
          </a:p>
        </p:txBody>
      </p:sp>
      <p:sp>
        <p:nvSpPr>
          <p:cNvPr id="795" name="Google Shape;795;p7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6" name="Google Shape;796;p72" descr="lati.jpg"/>
          <p:cNvPicPr preferRelativeResize="0"/>
          <p:nvPr/>
        </p:nvPicPr>
        <p:blipFill rotWithShape="1">
          <a:blip r:embed="rId4">
            <a:alphaModFix/>
          </a:blip>
          <a:srcRect l="-40915" r="-40915"/>
          <a:stretch/>
        </p:blipFill>
        <p:spPr>
          <a:xfrm>
            <a:off x="0" y="2478316"/>
            <a:ext cx="5045529" cy="2774847"/>
          </a:xfrm>
          <a:prstGeom prst="rect">
            <a:avLst/>
          </a:prstGeom>
          <a:noFill/>
          <a:ln>
            <a:noFill/>
          </a:ln>
        </p:spPr>
      </p:pic>
      <p:sp>
        <p:nvSpPr>
          <p:cNvPr id="797" name="Google Shape;797;p72"/>
          <p:cNvSpPr/>
          <p:nvPr/>
        </p:nvSpPr>
        <p:spPr>
          <a:xfrm>
            <a:off x="1160047" y="3718783"/>
            <a:ext cx="2725434" cy="537292"/>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8" name="Google Shape;798;p72" descr="everest.jpg"/>
          <p:cNvPicPr preferRelativeResize="0"/>
          <p:nvPr/>
        </p:nvPicPr>
        <p:blipFill rotWithShape="1">
          <a:blip r:embed="rId5">
            <a:alphaModFix/>
          </a:blip>
          <a:srcRect l="31265" r="31264"/>
          <a:stretch/>
        </p:blipFill>
        <p:spPr>
          <a:xfrm>
            <a:off x="4544287" y="2519211"/>
            <a:ext cx="4224383" cy="273395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805" name="Google Shape;805;p7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5"/>
          <p:cNvSpPr txBox="1">
            <a:spLocks noGrp="1"/>
          </p:cNvSpPr>
          <p:nvPr>
            <p:ph type="ctrTitle"/>
          </p:nvPr>
        </p:nvSpPr>
        <p:spPr>
          <a:xfrm>
            <a:off x="1513533" y="187766"/>
            <a:ext cx="736921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Climate</a:t>
            </a:r>
            <a:r>
              <a:rPr lang="en-US" sz="3400" b="1"/>
              <a:t>: </a:t>
            </a:r>
            <a:r>
              <a:rPr lang="en-US" sz="3400"/>
              <a:t>pattern of weather over time in a specific location</a:t>
            </a:r>
            <a:endParaRPr sz="3400" b="1"/>
          </a:p>
        </p:txBody>
      </p:sp>
      <p:pic>
        <p:nvPicPr>
          <p:cNvPr id="812" name="Google Shape;812;p75" descr="limate | meteorology | Britannica"/>
          <p:cNvPicPr preferRelativeResize="0"/>
          <p:nvPr/>
        </p:nvPicPr>
        <p:blipFill rotWithShape="1">
          <a:blip r:embed="rId3">
            <a:alphaModFix/>
          </a:blip>
          <a:srcRect/>
          <a:stretch/>
        </p:blipFill>
        <p:spPr>
          <a:xfrm>
            <a:off x="723900" y="1845557"/>
            <a:ext cx="7620000" cy="4286250"/>
          </a:xfrm>
          <a:prstGeom prst="rect">
            <a:avLst/>
          </a:prstGeom>
          <a:noFill/>
          <a:ln>
            <a:noFill/>
          </a:ln>
        </p:spPr>
      </p:pic>
      <p:sp>
        <p:nvSpPr>
          <p:cNvPr id="813" name="Google Shape;813;p7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7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76"/>
          <p:cNvSpPr txBox="1"/>
          <p:nvPr/>
        </p:nvSpPr>
        <p:spPr>
          <a:xfrm>
            <a:off x="467248" y="251918"/>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difference between weather and climate?</a:t>
            </a:r>
            <a:endParaRPr/>
          </a:p>
        </p:txBody>
      </p:sp>
      <p:pic>
        <p:nvPicPr>
          <p:cNvPr id="821" name="Google Shape;821;p76" descr="climate.jpg"/>
          <p:cNvPicPr preferRelativeResize="0"/>
          <p:nvPr/>
        </p:nvPicPr>
        <p:blipFill rotWithShape="1">
          <a:blip r:embed="rId4">
            <a:alphaModFix/>
          </a:blip>
          <a:srcRect l="-25573" r="-25573"/>
          <a:stretch/>
        </p:blipFill>
        <p:spPr>
          <a:xfrm>
            <a:off x="-166254" y="2510444"/>
            <a:ext cx="4511283" cy="2481032"/>
          </a:xfrm>
          <a:prstGeom prst="rect">
            <a:avLst/>
          </a:prstGeom>
          <a:noFill/>
          <a:ln>
            <a:noFill/>
          </a:ln>
        </p:spPr>
      </p:pic>
      <p:pic>
        <p:nvPicPr>
          <p:cNvPr id="822" name="Google Shape;822;p76" descr="limate | meteorology | Britannica"/>
          <p:cNvPicPr preferRelativeResize="0"/>
          <p:nvPr/>
        </p:nvPicPr>
        <p:blipFill rotWithShape="1">
          <a:blip r:embed="rId5">
            <a:alphaModFix/>
          </a:blip>
          <a:srcRect/>
          <a:stretch/>
        </p:blipFill>
        <p:spPr>
          <a:xfrm>
            <a:off x="4178774" y="2454776"/>
            <a:ext cx="4509688" cy="2536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db3c4f4ee2_0_1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gdb3c4f4ee2_0_15"/>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type of weather is shown in this bottle?</a:t>
            </a:r>
            <a:endParaRPr/>
          </a:p>
        </p:txBody>
      </p:sp>
      <p:pic>
        <p:nvPicPr>
          <p:cNvPr id="176" name="Google Shape;176;gdb3c4f4ee2_0_15"/>
          <p:cNvPicPr preferRelativeResize="0"/>
          <p:nvPr/>
        </p:nvPicPr>
        <p:blipFill rotWithShape="1">
          <a:blip r:embed="rId4">
            <a:alphaModFix/>
          </a:blip>
          <a:srcRect l="28115" r="16863"/>
          <a:stretch/>
        </p:blipFill>
        <p:spPr>
          <a:xfrm>
            <a:off x="3452000" y="1716725"/>
            <a:ext cx="2725851" cy="49541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73"/>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829" name="Google Shape;829;p73"/>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Comparing Climate</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(Gizmos)</a:t>
            </a:r>
            <a:endParaRPr/>
          </a:p>
        </p:txBody>
      </p:sp>
      <p:pic>
        <p:nvPicPr>
          <p:cNvPr id="830" name="Google Shape;830;p73" descr="Cursor"/>
          <p:cNvPicPr preferRelativeResize="0"/>
          <p:nvPr/>
        </p:nvPicPr>
        <p:blipFill rotWithShape="1">
          <a:blip r:embed="rId4">
            <a:alphaModFix/>
          </a:blip>
          <a:srcRect/>
          <a:stretch/>
        </p:blipFill>
        <p:spPr>
          <a:xfrm rot="5400000">
            <a:off x="2270919" y="1517138"/>
            <a:ext cx="914400" cy="914400"/>
          </a:xfrm>
          <a:prstGeom prst="rect">
            <a:avLst/>
          </a:prstGeom>
          <a:noFill/>
          <a:ln>
            <a:noFill/>
          </a:ln>
        </p:spPr>
      </p:pic>
      <p:sp>
        <p:nvSpPr>
          <p:cNvPr id="831" name="Google Shape;831;p73"/>
          <p:cNvSpPr txBox="1"/>
          <p:nvPr/>
        </p:nvSpPr>
        <p:spPr>
          <a:xfrm>
            <a:off x="172069" y="1065271"/>
            <a:ext cx="2552400" cy="5383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for a simulation to deepen your understanding of climate.</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i="1">
                <a:solidFill>
                  <a:schemeClr val="dk1"/>
                </a:solidFill>
                <a:latin typeface="Calibri"/>
                <a:ea typeface="Calibri"/>
                <a:cs typeface="Calibri"/>
                <a:sym typeface="Calibri"/>
              </a:rPr>
              <a:t>“</a:t>
            </a:r>
            <a:r>
              <a:rPr lang="en-US" sz="1650">
                <a:solidFill>
                  <a:srgbClr val="333333"/>
                </a:solidFill>
                <a:latin typeface="Calibri"/>
                <a:ea typeface="Calibri"/>
                <a:cs typeface="Calibri"/>
                <a:sym typeface="Calibri"/>
              </a:rPr>
              <a:t>Compare average temperatures, precipitation, humidity, and wind speed for a variety of locations across the globe. Explore the influence of latitude, proximity to oceans, elevation, and other factors on climate. Observe how animals and plants are adapted to climate and their environment. This lesson uses U.S. customary units.”</a:t>
            </a:r>
            <a:endParaRPr sz="1650">
              <a:solidFill>
                <a:srgbClr val="333333"/>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 </a:t>
            </a:r>
            <a:endParaRPr/>
          </a:p>
        </p:txBody>
      </p:sp>
      <p:sp>
        <p:nvSpPr>
          <p:cNvPr id="832" name="Google Shape;832;p73"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3" name="Google Shape;833;p73"/>
          <p:cNvPicPr preferRelativeResize="0"/>
          <p:nvPr/>
        </p:nvPicPr>
        <p:blipFill rotWithShape="1">
          <a:blip r:embed="rId6">
            <a:alphaModFix/>
          </a:blip>
          <a:srcRect/>
          <a:stretch/>
        </p:blipFill>
        <p:spPr>
          <a:xfrm>
            <a:off x="2964264" y="2431551"/>
            <a:ext cx="6045479" cy="401756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7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78"/>
          <p:cNvSpPr txBox="1"/>
          <p:nvPr/>
        </p:nvSpPr>
        <p:spPr>
          <a:xfrm>
            <a:off x="1603482" y="724766"/>
            <a:ext cx="5981766"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solidFill>
                  <a:schemeClr val="dk1"/>
                </a:solidFill>
                <a:latin typeface="Calibri"/>
                <a:ea typeface="Calibri"/>
                <a:cs typeface="Calibri"/>
                <a:sym typeface="Calibri"/>
              </a:rPr>
              <a:t>This Video Created With Resources From:</a:t>
            </a:r>
            <a:endParaRPr/>
          </a:p>
        </p:txBody>
      </p:sp>
      <p:sp>
        <p:nvSpPr>
          <p:cNvPr id="845" name="Google Shape;845;p78"/>
          <p:cNvSpPr txBox="1"/>
          <p:nvPr/>
        </p:nvSpPr>
        <p:spPr>
          <a:xfrm>
            <a:off x="532752" y="4636692"/>
            <a:ext cx="811529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Questions or Comments</a:t>
            </a:r>
            <a:endParaRPr/>
          </a:p>
          <a:p>
            <a:pPr marL="0" marR="0" lvl="0" indent="0" algn="ctr" rtl="0">
              <a:spcBef>
                <a:spcPts val="0"/>
              </a:spcBef>
              <a:spcAft>
                <a:spcPts val="0"/>
              </a:spcAft>
              <a:buNone/>
            </a:pPr>
            <a:endParaRPr sz="18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 Michael Kennedy, Ph.D.          MKennedy@Virginia.edu </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Rachel L Kunemund, Ph.D.	rk8vm@virginia.edu</a:t>
            </a:r>
            <a:endParaRPr/>
          </a:p>
        </p:txBody>
      </p:sp>
      <p:pic>
        <p:nvPicPr>
          <p:cNvPr id="846" name="Google Shape;846;p78" descr="IEP Translation – Communication from OSEP regarding the ..."/>
          <p:cNvPicPr preferRelativeResize="0"/>
          <p:nvPr/>
        </p:nvPicPr>
        <p:blipFill rotWithShape="1">
          <a:blip r:embed="rId3">
            <a:alphaModFix/>
          </a:blip>
          <a:srcRect/>
          <a:stretch/>
        </p:blipFill>
        <p:spPr>
          <a:xfrm>
            <a:off x="2605629" y="1289847"/>
            <a:ext cx="3821906" cy="671513"/>
          </a:xfrm>
          <a:prstGeom prst="rect">
            <a:avLst/>
          </a:prstGeom>
          <a:noFill/>
          <a:ln>
            <a:noFill/>
          </a:ln>
        </p:spPr>
      </p:pic>
      <p:pic>
        <p:nvPicPr>
          <p:cNvPr id="847" name="Google Shape;847;p78"/>
          <p:cNvPicPr preferRelativeResize="0"/>
          <p:nvPr/>
        </p:nvPicPr>
        <p:blipFill rotWithShape="1">
          <a:blip r:embed="rId4">
            <a:alphaModFix/>
          </a:blip>
          <a:srcRect/>
          <a:stretch/>
        </p:blipFill>
        <p:spPr>
          <a:xfrm>
            <a:off x="1345531" y="3233344"/>
            <a:ext cx="6342100" cy="1137394"/>
          </a:xfrm>
          <a:prstGeom prst="rect">
            <a:avLst/>
          </a:prstGeom>
          <a:noFill/>
          <a:ln>
            <a:noFill/>
          </a:ln>
        </p:spPr>
      </p:pic>
      <p:pic>
        <p:nvPicPr>
          <p:cNvPr id="848" name="Google Shape;848;p78" descr="United States Department of Education - Wikipedia"/>
          <p:cNvPicPr preferRelativeResize="0"/>
          <p:nvPr/>
        </p:nvPicPr>
        <p:blipFill rotWithShape="1">
          <a:blip r:embed="rId5">
            <a:alphaModFix/>
          </a:blip>
          <a:srcRect/>
          <a:stretch/>
        </p:blipFill>
        <p:spPr>
          <a:xfrm>
            <a:off x="3919482" y="2067143"/>
            <a:ext cx="1194198" cy="119419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3112</Words>
  <Application>Microsoft Office PowerPoint</Application>
  <PresentationFormat>On-screen Show (4:3)</PresentationFormat>
  <Paragraphs>361</Paragraphs>
  <Slides>92</Slides>
  <Notes>92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92</vt:i4>
      </vt:variant>
    </vt:vector>
  </HeadingPairs>
  <TitlesOfParts>
    <vt:vector size="96" baseType="lpstr">
      <vt:lpstr>Roboto</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 the conditions of the atmosphere at a certain time and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 the conditions of the atmosphere at a certain time and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 the conditions of the atmosphere at a certain time and place</vt:lpstr>
      <vt:lpstr>PowerPoint Presentation</vt:lpstr>
      <vt:lpstr>PowerPoint Presentation</vt:lpstr>
      <vt:lpstr>PowerPoint Presentation</vt:lpstr>
      <vt:lpstr>PowerPoint Presentation</vt:lpstr>
      <vt:lpstr>PowerPoint Presentation</vt:lpstr>
      <vt:lpstr>PowerPoint Presentation</vt:lpstr>
      <vt:lpstr>Climate: pattern of weather over time in a specific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pattern of weather over time in a specific location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Kunemund, Rachel (rk8vm)</cp:lastModifiedBy>
  <cp:revision>1</cp:revision>
  <dcterms:created xsi:type="dcterms:W3CDTF">2020-09-08T18:03:29Z</dcterms:created>
  <dcterms:modified xsi:type="dcterms:W3CDTF">2021-08-03T16:54:05Z</dcterms:modified>
</cp:coreProperties>
</file>