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257" r:id="rId3"/>
    <p:sldId id="258" r:id="rId4"/>
    <p:sldId id="316" r:id="rId5"/>
    <p:sldId id="260" r:id="rId6"/>
    <p:sldId id="339" r:id="rId7"/>
    <p:sldId id="261" r:id="rId8"/>
    <p:sldId id="262" r:id="rId9"/>
    <p:sldId id="263" r:id="rId10"/>
    <p:sldId id="264" r:id="rId11"/>
    <p:sldId id="340" r:id="rId12"/>
    <p:sldId id="336" r:id="rId13"/>
    <p:sldId id="265" r:id="rId14"/>
    <p:sldId id="266" r:id="rId15"/>
    <p:sldId id="267" r:id="rId16"/>
    <p:sldId id="268" r:id="rId17"/>
    <p:sldId id="269" r:id="rId18"/>
    <p:sldId id="341" r:id="rId19"/>
    <p:sldId id="342" r:id="rId20"/>
    <p:sldId id="337" r:id="rId21"/>
    <p:sldId id="338" r:id="rId22"/>
    <p:sldId id="270" r:id="rId23"/>
    <p:sldId id="271" r:id="rId24"/>
    <p:sldId id="272" r:id="rId25"/>
    <p:sldId id="273" r:id="rId26"/>
    <p:sldId id="274" r:id="rId27"/>
    <p:sldId id="343" r:id="rId28"/>
    <p:sldId id="344" r:id="rId29"/>
    <p:sldId id="345" r:id="rId30"/>
    <p:sldId id="362" r:id="rId31"/>
    <p:sldId id="347" r:id="rId32"/>
    <p:sldId id="346" r:id="rId33"/>
    <p:sldId id="348" r:id="rId34"/>
    <p:sldId id="349" r:id="rId35"/>
    <p:sldId id="279" r:id="rId36"/>
    <p:sldId id="363" r:id="rId37"/>
    <p:sldId id="364" r:id="rId38"/>
    <p:sldId id="365" r:id="rId39"/>
    <p:sldId id="284" r:id="rId40"/>
    <p:sldId id="285" r:id="rId41"/>
    <p:sldId id="286" r:id="rId42"/>
    <p:sldId id="288" r:id="rId43"/>
    <p:sldId id="289" r:id="rId44"/>
    <p:sldId id="290" r:id="rId45"/>
    <p:sldId id="292" r:id="rId46"/>
    <p:sldId id="322" r:id="rId47"/>
    <p:sldId id="294" r:id="rId48"/>
    <p:sldId id="350" r:id="rId49"/>
    <p:sldId id="296" r:id="rId50"/>
    <p:sldId id="297" r:id="rId51"/>
    <p:sldId id="298" r:id="rId52"/>
    <p:sldId id="351" r:id="rId53"/>
    <p:sldId id="352" r:id="rId54"/>
    <p:sldId id="301" r:id="rId55"/>
    <p:sldId id="353" r:id="rId56"/>
    <p:sldId id="354" r:id="rId57"/>
    <p:sldId id="304" r:id="rId58"/>
    <p:sldId id="355" r:id="rId59"/>
    <p:sldId id="356" r:id="rId60"/>
    <p:sldId id="307" r:id="rId61"/>
    <p:sldId id="357" r:id="rId62"/>
    <p:sldId id="358" r:id="rId63"/>
    <p:sldId id="310" r:id="rId64"/>
    <p:sldId id="359" r:id="rId65"/>
    <p:sldId id="360" r:id="rId66"/>
    <p:sldId id="361" r:id="rId67"/>
    <p:sldId id="314" r:id="rId68"/>
    <p:sldId id="315" r:id="rId69"/>
  </p:sldIdLst>
  <p:sldSz cx="9144000" cy="6858000" type="screen4x3"/>
  <p:notesSz cx="6858000" cy="9144000"/>
  <p:embeddedFontLst>
    <p:embeddedFont>
      <p:font typeface="Calibri" panose="020F0502020204030204" pitchFamily="34" charset="0"/>
      <p:regular r:id="rId71"/>
      <p:bold r:id="rId72"/>
      <p:italic r:id="rId73"/>
      <p:boldItalic r:id="rId74"/>
    </p:embeddedFont>
    <p:embeddedFont>
      <p:font typeface="Helvetica Neue Light" panose="02000403000000020004" pitchFamily="2" charset="0"/>
      <p:regular r:id="rId75"/>
      <p:bold r:id="rId76"/>
      <p:italic r:id="rId77"/>
      <p:boldItalic r:id="rId78"/>
    </p:embeddedFont>
    <p:embeddedFont>
      <p:font typeface="Poppins" pitchFamily="2" charset="77"/>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jS+7WQHyX39cFI9nnzm9j+4t2E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259"/>
  </p:normalViewPr>
  <p:slideViewPr>
    <p:cSldViewPr snapToGrid="0">
      <p:cViewPr varScale="1">
        <p:scale>
          <a:sx n="92" d="100"/>
          <a:sy n="92" d="100"/>
        </p:scale>
        <p:origin x="220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There are three types of rocks. Each type of rock forms differently.</a:t>
            </a:r>
            <a:r>
              <a:rPr lang="en-US" sz="1200" b="1" i="0" u="none" strike="noStrike" cap="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4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Today, we will be learning about sedimentary rocks.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Erosion:</a:t>
            </a:r>
            <a:r>
              <a:rPr lang="en-US" sz="1800" b="1" dirty="0">
                <a:latin typeface="Helvetica" pitchFamily="2" charset="0"/>
              </a:rPr>
              <a:t> </a:t>
            </a:r>
            <a:r>
              <a:rPr lang="en-US" sz="1800" b="0" i="0" dirty="0">
                <a:solidFill>
                  <a:srgbClr val="000000"/>
                </a:solidFill>
                <a:effectLst/>
                <a:latin typeface="Helvetica" pitchFamily="2" charset="0"/>
              </a:rPr>
              <a:t>Earth materials (rock, soil) are worn away and moved by wind and water</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44840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Deposition</a:t>
            </a:r>
            <a:r>
              <a:rPr lang="en-US" sz="1800" b="0" dirty="0">
                <a:latin typeface="Helvetica" pitchFamily="2" charset="0"/>
              </a:rPr>
              <a:t> is the </a:t>
            </a:r>
            <a:r>
              <a:rPr lang="en-US" sz="1800" b="0" i="0" dirty="0">
                <a:solidFill>
                  <a:srgbClr val="000000"/>
                </a:solidFill>
                <a:effectLst/>
                <a:latin typeface="Helvetica" pitchFamily="2" charset="0"/>
              </a:rPr>
              <a:t>dropping of sediment to a new location</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03332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85" name="Google Shape;18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is the relationship between rocks and minerals?</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[C] Rocks are made up of one or more mineral.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191" name="Google Shape;191;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is the relationship between rocks and minerals? </a:t>
            </a:r>
            <a:r>
              <a:rPr lang="en-US" b="1">
                <a:solidFill>
                  <a:srgbClr val="FF0000"/>
                </a:solidFill>
              </a:rPr>
              <a:t>Rocks are made up of one or more mineral. </a:t>
            </a: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[C] Rocks are made up of one or more mineral.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00" name="Google Shape;20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Which of the following materials can rocks not be made of?</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[D] Fossils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09" name="Google Shape;20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Which of the following materials can rocks not be made of?</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[D] Fossils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18" name="Google Shape;21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Erosion:</a:t>
            </a:r>
            <a:r>
              <a:rPr lang="en-US" sz="1800" b="1" dirty="0">
                <a:latin typeface="Helvetica" pitchFamily="2" charset="0"/>
              </a:rPr>
              <a:t> </a:t>
            </a:r>
            <a:r>
              <a:rPr lang="en-US" sz="1800" b="0" i="0" dirty="0">
                <a:solidFill>
                  <a:srgbClr val="000000"/>
                </a:solidFill>
                <a:effectLst/>
                <a:latin typeface="Helvetica" pitchFamily="2" charset="0"/>
              </a:rPr>
              <a:t>Earth materials (rock, soil) are worn away and moved by </a:t>
            </a:r>
            <a:r>
              <a:rPr lang="en-US" sz="1800" b="0" i="0" u="sng" dirty="0">
                <a:solidFill>
                  <a:srgbClr val="000000"/>
                </a:solidFill>
                <a:effectLst/>
                <a:latin typeface="Helvetica" pitchFamily="2" charset="0"/>
              </a:rPr>
              <a:t>            </a:t>
            </a:r>
            <a:r>
              <a:rPr lang="en-US" sz="1800" b="0" i="0" dirty="0">
                <a:solidFill>
                  <a:srgbClr val="000000"/>
                </a:solidFill>
                <a:effectLst/>
                <a:latin typeface="Helvetica" pitchFamily="2" charset="0"/>
              </a:rPr>
              <a:t> and </a:t>
            </a:r>
            <a:r>
              <a:rPr lang="en-US" sz="1800" b="0" i="0" u="sng" dirty="0">
                <a:solidFill>
                  <a:srgbClr val="000000"/>
                </a:solidFill>
                <a:effectLst/>
                <a:latin typeface="Helvetica" pitchFamily="2" charset="0"/>
              </a:rPr>
              <a:t>            .</a:t>
            </a:r>
          </a:p>
          <a:p>
            <a:pPr marL="0" lvl="0" indent="0" algn="l" rtl="0">
              <a:lnSpc>
                <a:spcPct val="100000"/>
              </a:lnSpc>
              <a:spcBef>
                <a:spcPts val="0"/>
              </a:spcBef>
              <a:spcAft>
                <a:spcPts val="0"/>
              </a:spcAft>
              <a:buSzPts val="1400"/>
              <a:buNone/>
            </a:pPr>
            <a:endParaRPr lang="en-US" sz="1800" b="0" i="0" u="sng" dirty="0">
              <a:solidFill>
                <a:srgbClr val="000000"/>
              </a:solidFill>
              <a:effectLst/>
              <a:latin typeface="Helvetica" pitchFamily="2" charset="0"/>
            </a:endParaRPr>
          </a:p>
          <a:p>
            <a:pPr marL="0" lvl="0" indent="0" algn="l" rtl="0">
              <a:lnSpc>
                <a:spcPct val="100000"/>
              </a:lnSpc>
              <a:spcBef>
                <a:spcPts val="0"/>
              </a:spcBef>
              <a:spcAft>
                <a:spcPts val="0"/>
              </a:spcAft>
              <a:buSzPts val="1400"/>
              <a:buNone/>
            </a:pPr>
            <a:r>
              <a:rPr lang="en-US" sz="1800" b="0" i="0" u="none" dirty="0">
                <a:solidFill>
                  <a:srgbClr val="000000"/>
                </a:solidFill>
                <a:effectLst/>
                <a:latin typeface="Helvetica" pitchFamily="2" charset="0"/>
              </a:rPr>
              <a:t>[wind, water]</a:t>
            </a:r>
            <a:endParaRPr u="none"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087759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Erosion:</a:t>
            </a:r>
            <a:r>
              <a:rPr lang="en-US" sz="1800" b="1" dirty="0">
                <a:latin typeface="Helvetica" pitchFamily="2" charset="0"/>
              </a:rPr>
              <a:t> </a:t>
            </a:r>
            <a:r>
              <a:rPr lang="en-US" sz="1800" b="0" i="0" dirty="0">
                <a:solidFill>
                  <a:srgbClr val="000000"/>
                </a:solidFill>
                <a:effectLst/>
                <a:latin typeface="Helvetica" pitchFamily="2" charset="0"/>
              </a:rPr>
              <a:t>Earth materials (rock, soil) are worn away and moved by </a:t>
            </a:r>
            <a:r>
              <a:rPr lang="en-US" sz="1800" b="0" i="0" u="sng" dirty="0">
                <a:solidFill>
                  <a:srgbClr val="000000"/>
                </a:solidFill>
                <a:effectLst/>
                <a:latin typeface="Helvetica" pitchFamily="2" charset="0"/>
              </a:rPr>
              <a:t>            </a:t>
            </a:r>
            <a:r>
              <a:rPr lang="en-US" sz="1800" b="0" i="0" dirty="0">
                <a:solidFill>
                  <a:srgbClr val="000000"/>
                </a:solidFill>
                <a:effectLst/>
                <a:latin typeface="Helvetica" pitchFamily="2" charset="0"/>
              </a:rPr>
              <a:t> and </a:t>
            </a:r>
            <a:r>
              <a:rPr lang="en-US" sz="1800" b="0" i="0" u="sng" dirty="0">
                <a:solidFill>
                  <a:srgbClr val="000000"/>
                </a:solidFill>
                <a:effectLst/>
                <a:latin typeface="Helvetica" pitchFamily="2" charset="0"/>
              </a:rPr>
              <a:t>            .</a:t>
            </a:r>
          </a:p>
          <a:p>
            <a:pPr marL="0" lvl="0" indent="0" algn="l" rtl="0">
              <a:lnSpc>
                <a:spcPct val="100000"/>
              </a:lnSpc>
              <a:spcBef>
                <a:spcPts val="0"/>
              </a:spcBef>
              <a:spcAft>
                <a:spcPts val="0"/>
              </a:spcAft>
              <a:buSzPts val="1400"/>
              <a:buNone/>
            </a:pPr>
            <a:endParaRPr lang="en-US" sz="1800" b="0" i="0" u="sng" dirty="0">
              <a:solidFill>
                <a:srgbClr val="000000"/>
              </a:solidFill>
              <a:effectLst/>
              <a:latin typeface="Helvetica" pitchFamily="2" charset="0"/>
            </a:endParaRPr>
          </a:p>
          <a:p>
            <a:pPr marL="0" lvl="0" indent="0" algn="l" rtl="0">
              <a:lnSpc>
                <a:spcPct val="100000"/>
              </a:lnSpc>
              <a:spcBef>
                <a:spcPts val="0"/>
              </a:spcBef>
              <a:spcAft>
                <a:spcPts val="0"/>
              </a:spcAft>
              <a:buSzPts val="1400"/>
              <a:buNone/>
            </a:pPr>
            <a:r>
              <a:rPr lang="en-US" sz="1800" b="0" i="0" u="none" dirty="0">
                <a:solidFill>
                  <a:srgbClr val="000000"/>
                </a:solidFill>
                <a:effectLst/>
                <a:latin typeface="Helvetica" pitchFamily="2" charset="0"/>
              </a:rPr>
              <a:t>[wind, water]</a:t>
            </a:r>
            <a:endParaRPr u="none"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34049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a:t>
            </a:r>
            <a:r>
              <a:rPr lang="en-US" b="0" dirty="0"/>
              <a:t>:</a:t>
            </a:r>
            <a:r>
              <a:rPr lang="en-US" b="1" dirty="0"/>
              <a:t> Weathering.</a:t>
            </a:r>
            <a:endParaRPr dirty="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True or False: </a:t>
            </a:r>
            <a:r>
              <a:rPr lang="en-US" sz="1800" dirty="0">
                <a:latin typeface="Helvetica" pitchFamily="2" charset="0"/>
              </a:rPr>
              <a:t>Deposition is the </a:t>
            </a:r>
            <a:r>
              <a:rPr lang="en-US" sz="1800" b="0" i="0" dirty="0">
                <a:solidFill>
                  <a:srgbClr val="000000"/>
                </a:solidFill>
                <a:effectLst/>
                <a:latin typeface="Helvetica" pitchFamily="2" charset="0"/>
              </a:rPr>
              <a:t>dropping of sediment to a new location</a:t>
            </a:r>
          </a:p>
          <a:p>
            <a:pPr marL="0" lvl="0" indent="0" algn="l" rtl="0">
              <a:lnSpc>
                <a:spcPct val="100000"/>
              </a:lnSpc>
              <a:spcBef>
                <a:spcPts val="0"/>
              </a:spcBef>
              <a:spcAft>
                <a:spcPts val="0"/>
              </a:spcAft>
              <a:buSzPts val="1400"/>
              <a:buNone/>
            </a:pPr>
            <a:endParaRPr lang="en-US" sz="1800" b="0" i="0" dirty="0">
              <a:solidFill>
                <a:srgbClr val="000000"/>
              </a:solidFill>
              <a:effectLst/>
              <a:latin typeface="Helvetica" pitchFamily="2" charset="0"/>
            </a:endParaRPr>
          </a:p>
          <a:p>
            <a:pPr marL="0" lvl="0" indent="0" algn="l" rtl="0">
              <a:lnSpc>
                <a:spcPct val="100000"/>
              </a:lnSpc>
              <a:spcBef>
                <a:spcPts val="0"/>
              </a:spcBef>
              <a:spcAft>
                <a:spcPts val="0"/>
              </a:spcAft>
              <a:buSzPts val="1400"/>
              <a:buNone/>
            </a:pPr>
            <a:r>
              <a:rPr lang="en-US" sz="1800" b="0" i="0" dirty="0">
                <a:solidFill>
                  <a:srgbClr val="000000"/>
                </a:solidFill>
                <a:effectLst/>
                <a:latin typeface="Helvetica" pitchFamily="2" charset="0"/>
              </a:rPr>
              <a:t>[True]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679256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True : </a:t>
            </a:r>
            <a:r>
              <a:rPr lang="en-US" sz="1800" dirty="0">
                <a:latin typeface="Helvetica" pitchFamily="2" charset="0"/>
              </a:rPr>
              <a:t>Deposition is the </a:t>
            </a:r>
            <a:r>
              <a:rPr lang="en-US" sz="1800" b="0" i="0" dirty="0">
                <a:solidFill>
                  <a:srgbClr val="000000"/>
                </a:solidFill>
                <a:effectLst/>
                <a:latin typeface="Helvetica" pitchFamily="2" charset="0"/>
              </a:rPr>
              <a:t>dropping of sediment to a new location</a:t>
            </a:r>
          </a:p>
          <a:p>
            <a:pPr marL="0" lvl="0" indent="0" algn="l" rtl="0">
              <a:lnSpc>
                <a:spcPct val="100000"/>
              </a:lnSpc>
              <a:spcBef>
                <a:spcPts val="0"/>
              </a:spcBef>
              <a:spcAft>
                <a:spcPts val="0"/>
              </a:spcAft>
              <a:buSzPts val="1400"/>
              <a:buNone/>
            </a:pPr>
            <a:endParaRPr lang="en-US" sz="1800" b="0" i="0" dirty="0">
              <a:solidFill>
                <a:srgbClr val="000000"/>
              </a:solidFill>
              <a:effectLst/>
              <a:latin typeface="Helvetica" pitchFamily="2" charset="0"/>
            </a:endParaRPr>
          </a:p>
          <a:p>
            <a:pPr marL="0" lvl="0" indent="0" algn="l" rtl="0">
              <a:lnSpc>
                <a:spcPct val="100000"/>
              </a:lnSpc>
              <a:spcBef>
                <a:spcPts val="0"/>
              </a:spcBef>
              <a:spcAft>
                <a:spcPts val="0"/>
              </a:spcAft>
              <a:buSzPts val="1400"/>
              <a:buNone/>
            </a:pP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984892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phrase </a:t>
            </a:r>
            <a:r>
              <a:rPr lang="en-US" b="1" dirty="0"/>
              <a:t>Weathering</a:t>
            </a:r>
            <a:endParaRPr dirty="0"/>
          </a:p>
        </p:txBody>
      </p:sp>
      <p:sp>
        <p:nvSpPr>
          <p:cNvPr id="227" name="Google Shape;22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Weathering:</a:t>
            </a:r>
            <a:r>
              <a:rPr lang="en-US" sz="1800" b="1" dirty="0">
                <a:latin typeface="Helvetica" pitchFamily="2" charset="0"/>
              </a:rPr>
              <a:t> </a:t>
            </a:r>
            <a:r>
              <a:rPr lang="en-US" sz="1800" b="0" i="0" dirty="0">
                <a:solidFill>
                  <a:srgbClr val="000000"/>
                </a:solidFill>
                <a:effectLst/>
                <a:latin typeface="Helvetica" pitchFamily="2" charset="0"/>
              </a:rPr>
              <a:t>the process of breaking down rock over long periods of time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44" name="Google Shape;24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weathering? </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dirty="0"/>
              <a:t>[</a:t>
            </a:r>
            <a:r>
              <a:rPr lang="en-US" sz="1200" b="1" u="sng" dirty="0">
                <a:latin typeface="Helvetica" pitchFamily="2" charset="0"/>
              </a:rPr>
              <a:t>Weathering:</a:t>
            </a:r>
            <a:r>
              <a:rPr lang="en-US" sz="1200" b="1" dirty="0">
                <a:latin typeface="Helvetica" pitchFamily="2" charset="0"/>
              </a:rPr>
              <a:t> </a:t>
            </a:r>
            <a:r>
              <a:rPr lang="en-US" sz="1200" b="0" i="0" dirty="0">
                <a:solidFill>
                  <a:srgbClr val="000000"/>
                </a:solidFill>
                <a:effectLst/>
                <a:latin typeface="Helvetica" pitchFamily="2" charset="0"/>
              </a:rPr>
              <a:t>the process of breaking down rock over long periods of time]</a:t>
            </a:r>
            <a:endParaRPr b="1" dirty="0"/>
          </a:p>
        </p:txBody>
      </p:sp>
      <p:sp>
        <p:nvSpPr>
          <p:cNvPr id="250" name="Google Shape;250;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58" name="Google Shape;25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kern="1200" dirty="0">
                <a:solidFill>
                  <a:schemeClr val="tx1"/>
                </a:solidFill>
                <a:effectLst/>
                <a:latin typeface="Helvetica" pitchFamily="2" charset="0"/>
                <a:ea typeface="+mn-ea"/>
                <a:cs typeface="+mn-cs"/>
              </a:rPr>
              <a:t>Weathering happens in three main ways: mechanical weathering, chemical weathering, and biological weathering. </a:t>
            </a:r>
            <a:endParaRPr lang="en-US" sz="1200" kern="1200" dirty="0">
              <a:solidFill>
                <a:schemeClr val="tx1"/>
              </a:solidFill>
              <a:latin typeface="Helvetica" pitchFamily="2" charset="0"/>
              <a:ea typeface="+mn-ea"/>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2077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latin typeface="Helvetica" pitchFamily="2" charset="0"/>
                <a:ea typeface="+mn-ea"/>
                <a:cs typeface="+mn-cs"/>
              </a:rPr>
              <a:t>M</a:t>
            </a:r>
            <a:r>
              <a:rPr lang="en-US" sz="1200" kern="1200" dirty="0">
                <a:solidFill>
                  <a:schemeClr val="tx1"/>
                </a:solidFill>
                <a:effectLst/>
                <a:latin typeface="Helvetica" pitchFamily="2" charset="0"/>
                <a:ea typeface="+mn-ea"/>
                <a:cs typeface="+mn-cs"/>
              </a:rPr>
              <a:t>echanical weathering is where rocks break into smaller pieces without changing their composition. </a:t>
            </a:r>
            <a:r>
              <a:rPr lang="en-US" sz="1200" b="0" i="0" dirty="0">
                <a:solidFill>
                  <a:srgbClr val="374151"/>
                </a:solidFill>
                <a:effectLst/>
                <a:latin typeface="Helvetica" pitchFamily="2" charset="0"/>
              </a:rPr>
              <a:t>Mechanical weathering includes processes like freeze-thaw, where water seeps into cracks, freezes, and expands, breaking the rock apart. Another example is abrasion, where rocks rub against each other, wearing away over time.</a:t>
            </a:r>
            <a:endParaRPr lang="en-US" sz="1200" dirty="0">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109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kern="1200" dirty="0">
                <a:solidFill>
                  <a:schemeClr val="tx1"/>
                </a:solidFill>
                <a:latin typeface="Helvetica" pitchFamily="2" charset="0"/>
                <a:ea typeface="+mn-ea"/>
                <a:cs typeface="+mn-cs"/>
              </a:rPr>
              <a:t>C</a:t>
            </a:r>
            <a:r>
              <a:rPr lang="en-US" sz="1200" kern="1200" dirty="0">
                <a:solidFill>
                  <a:schemeClr val="tx1"/>
                </a:solidFill>
                <a:effectLst/>
                <a:latin typeface="Helvetica" pitchFamily="2" charset="0"/>
                <a:ea typeface="+mn-ea"/>
                <a:cs typeface="+mn-cs"/>
              </a:rPr>
              <a:t>hemical weathering is where rocks change chemically over time. </a:t>
            </a:r>
            <a:r>
              <a:rPr lang="en-US" sz="1200" b="0" i="0" dirty="0">
                <a:solidFill>
                  <a:srgbClr val="374151"/>
                </a:solidFill>
                <a:effectLst/>
                <a:latin typeface="Helvetica" pitchFamily="2" charset="0"/>
              </a:rPr>
              <a:t>Chemical weathering involves changes to a rock's minerals through chemical reactions. For instance, rainwater mixed with carbon dioxide can form a weak acid that dissolves certain minerals in rocks.</a:t>
            </a:r>
            <a:endParaRPr lang="en-US" sz="1200" dirty="0">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754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200" dirty="0">
                <a:solidFill>
                  <a:schemeClr val="dk1"/>
                </a:solidFill>
                <a:latin typeface="Calibri"/>
                <a:ea typeface="Calibri"/>
                <a:cs typeface="Calibri"/>
                <a:sym typeface="Calibri"/>
              </a:rPr>
              <a:t>Our “big question” is: </a:t>
            </a:r>
            <a:r>
              <a:rPr lang="en-US" sz="1800" b="1" i="0" dirty="0">
                <a:solidFill>
                  <a:srgbClr val="374151"/>
                </a:solidFill>
                <a:effectLst/>
                <a:latin typeface="Söhne"/>
              </a:rPr>
              <a:t>In what ways does weathering play a role in shaping our environment and the Earth's surface?</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374151"/>
                </a:solidFill>
                <a:effectLst/>
                <a:latin typeface="Helvetica" pitchFamily="2" charset="0"/>
              </a:rPr>
              <a:t>Biological weathering is when living things, like plants and animals, break down rocks. For example, tree roots growing into rocks and animals burrowing can cause the rocks to break over time.</a:t>
            </a:r>
            <a:endParaRPr lang="en-US" sz="1200" dirty="0">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02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Helvetica" pitchFamily="2" charset="0"/>
                <a:ea typeface="+mn-ea"/>
                <a:cs typeface="+mn-cs"/>
              </a:rPr>
              <a:t>Weathering doesn't happen the same everywhere. Different climates, types of rock, and the presence of living organisms can influence how quickly or slowly weathering occurs.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2589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374151"/>
                </a:solidFill>
                <a:effectLst/>
                <a:latin typeface="Helvetica" pitchFamily="2" charset="0"/>
              </a:rPr>
              <a:t>Weathering plays a key role in creating various landforms. For example, valleys can form as rivers erode rocks over time, and caves can develop through a combination of mechanical and chemical weathering.</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475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Helvetica" pitchFamily="2" charset="0"/>
                <a:ea typeface="+mn-ea"/>
                <a:cs typeface="+mn-cs"/>
              </a:rPr>
              <a:t>Humans can influence weathering too. Activities like mining, deforestation, and pollution can accelerate weathering processes.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4567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374151"/>
                </a:solidFill>
                <a:effectLst/>
                <a:latin typeface="Helvetica" pitchFamily="2" charset="0"/>
              </a:rPr>
              <a:t>Weathering is a slow process that occurs over long periods. It's one of the reasons landscapes change over millions of years.</a:t>
            </a:r>
            <a:endParaRPr lang="en-US" sz="1200" dirty="0">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36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7" name="Google Shape;297;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effectLst/>
                <a:latin typeface="+mj-lt"/>
                <a:ea typeface="+mj-ea"/>
                <a:cs typeface="+mj-cs"/>
              </a:rPr>
              <a:t>What are the three main ways weathering happens? </a:t>
            </a:r>
          </a:p>
          <a:p>
            <a:endParaRPr lang="en-US" dirty="0"/>
          </a:p>
          <a:p>
            <a:r>
              <a:rPr lang="en-US" dirty="0"/>
              <a:t>[Mechanical, chemical, and biological]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9989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374151"/>
                </a:solidFill>
                <a:effectLst/>
                <a:latin typeface="Helvetica" pitchFamily="2" charset="0"/>
              </a:rPr>
              <a:t>True or False: </a:t>
            </a:r>
            <a:r>
              <a:rPr lang="en-US" sz="1200" b="0" i="0" dirty="0">
                <a:solidFill>
                  <a:srgbClr val="374151"/>
                </a:solidFill>
                <a:effectLst/>
                <a:latin typeface="Helvetica" pitchFamily="2" charset="0"/>
              </a:rPr>
              <a:t>Weathering is a quick process.</a:t>
            </a:r>
          </a:p>
          <a:p>
            <a:pPr algn="l"/>
            <a:endParaRPr lang="en-US" sz="1200" b="0" i="0" dirty="0">
              <a:solidFill>
                <a:srgbClr val="374151"/>
              </a:solidFill>
              <a:effectLst/>
              <a:latin typeface="Helvetica" pitchFamily="2" charset="0"/>
            </a:endParaRPr>
          </a:p>
          <a:p>
            <a:pPr algn="l"/>
            <a:r>
              <a:rPr lang="en-US" sz="1200" b="0" i="0" dirty="0">
                <a:solidFill>
                  <a:srgbClr val="374151"/>
                </a:solidFill>
                <a:effectLst/>
                <a:latin typeface="Helvetica" pitchFamily="2" charset="0"/>
              </a:rPr>
              <a:t>[False]</a:t>
            </a:r>
            <a:endParaRPr lang="en-US" sz="1200" dirty="0">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2834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374151"/>
                </a:solidFill>
                <a:effectLst/>
                <a:latin typeface="Helvetica" pitchFamily="2" charset="0"/>
              </a:rPr>
              <a:t>False: </a:t>
            </a:r>
            <a:r>
              <a:rPr lang="en-US" sz="1200" b="0" i="0" dirty="0">
                <a:solidFill>
                  <a:srgbClr val="374151"/>
                </a:solidFill>
                <a:effectLst/>
                <a:latin typeface="Helvetica" pitchFamily="2" charset="0"/>
              </a:rPr>
              <a:t>Weathering is a SLOW process.</a:t>
            </a:r>
          </a:p>
          <a:p>
            <a:pPr algn="l"/>
            <a:endParaRPr lang="en-US" sz="1200" b="0" i="0" dirty="0">
              <a:solidFill>
                <a:srgbClr val="374151"/>
              </a:solidFill>
              <a:effectLst/>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1615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rocks. </a:t>
            </a:r>
            <a:endParaRPr/>
          </a:p>
        </p:txBody>
      </p:sp>
      <p:sp>
        <p:nvSpPr>
          <p:cNvPr id="339" name="Google Shape;339;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374151"/>
                </a:solidFill>
                <a:effectLst/>
                <a:latin typeface="Söhne"/>
              </a:rPr>
              <a:t>Materials needed:</a:t>
            </a:r>
          </a:p>
          <a:p>
            <a:pPr algn="l">
              <a:buFont typeface="+mj-lt"/>
              <a:buAutoNum type="arabicPeriod"/>
            </a:pPr>
            <a:r>
              <a:rPr lang="en-US" b="0" i="0" dirty="0">
                <a:solidFill>
                  <a:srgbClr val="374151"/>
                </a:solidFill>
                <a:effectLst/>
                <a:latin typeface="Söhne"/>
              </a:rPr>
              <a:t>Chocolate chip cookies (several for each student or group)</a:t>
            </a:r>
          </a:p>
          <a:p>
            <a:pPr algn="l">
              <a:buFont typeface="+mj-lt"/>
              <a:buAutoNum type="arabicPeriod"/>
            </a:pPr>
            <a:r>
              <a:rPr lang="en-US" b="0" i="0" dirty="0">
                <a:solidFill>
                  <a:srgbClr val="374151"/>
                </a:solidFill>
                <a:effectLst/>
                <a:latin typeface="Söhne"/>
              </a:rPr>
              <a:t>Small plastic bags</a:t>
            </a:r>
          </a:p>
          <a:p>
            <a:pPr algn="l">
              <a:buFont typeface="+mj-lt"/>
              <a:buAutoNum type="arabicPeriod"/>
            </a:pPr>
            <a:r>
              <a:rPr lang="en-US" b="0" i="0" dirty="0">
                <a:solidFill>
                  <a:srgbClr val="374151"/>
                </a:solidFill>
                <a:effectLst/>
                <a:latin typeface="Söhne"/>
              </a:rPr>
              <a:t>Plastic cups</a:t>
            </a:r>
          </a:p>
          <a:p>
            <a:pPr algn="l">
              <a:buFont typeface="+mj-lt"/>
              <a:buAutoNum type="arabicPeriod"/>
            </a:pPr>
            <a:r>
              <a:rPr lang="en-US" b="0" i="0" dirty="0">
                <a:solidFill>
                  <a:srgbClr val="374151"/>
                </a:solidFill>
                <a:effectLst/>
                <a:latin typeface="Söhne"/>
              </a:rPr>
              <a:t>Water</a:t>
            </a:r>
          </a:p>
          <a:p>
            <a:pPr algn="l">
              <a:buFont typeface="+mj-lt"/>
              <a:buAutoNum type="arabicPeriod"/>
            </a:pPr>
            <a:r>
              <a:rPr lang="en-US" b="0" i="0" dirty="0">
                <a:solidFill>
                  <a:srgbClr val="374151"/>
                </a:solidFill>
                <a:effectLst/>
                <a:latin typeface="Söhne"/>
              </a:rPr>
              <a:t>Toothpicks or small plastic utensils</a:t>
            </a:r>
          </a:p>
          <a:p>
            <a:pPr algn="l"/>
            <a:r>
              <a:rPr lang="en-US" b="0" i="0" dirty="0">
                <a:solidFill>
                  <a:srgbClr val="374151"/>
                </a:solidFill>
                <a:effectLst/>
                <a:latin typeface="Söhne"/>
              </a:rPr>
              <a:t>Procedure:</a:t>
            </a:r>
          </a:p>
          <a:p>
            <a:pPr algn="l">
              <a:buFont typeface="+mj-lt"/>
              <a:buAutoNum type="arabicPeriod"/>
            </a:pPr>
            <a:r>
              <a:rPr lang="en-US" b="1" i="0" dirty="0">
                <a:solidFill>
                  <a:srgbClr val="374151"/>
                </a:solidFill>
                <a:effectLst/>
                <a:latin typeface="Söhne"/>
              </a:rPr>
              <a:t>Introduction:</a:t>
            </a:r>
            <a:r>
              <a:rPr lang="en-US" b="0" i="0" dirty="0">
                <a:solidFill>
                  <a:srgbClr val="374151"/>
                </a:solidFill>
                <a:effectLst/>
                <a:latin typeface="Söhne"/>
              </a:rPr>
              <a:t> Begin by discussing with students what weathering is and why it's essential in shaping the Earth's surface.</a:t>
            </a:r>
          </a:p>
          <a:p>
            <a:pPr algn="l">
              <a:buFont typeface="+mj-lt"/>
              <a:buAutoNum type="arabicPeriod"/>
            </a:pPr>
            <a:r>
              <a:rPr lang="en-US" b="1" i="0" dirty="0">
                <a:solidFill>
                  <a:srgbClr val="374151"/>
                </a:solidFill>
                <a:effectLst/>
                <a:latin typeface="Söhne"/>
              </a:rPr>
              <a:t>Prediction:</a:t>
            </a:r>
            <a:r>
              <a:rPr lang="en-US" b="0" i="0" dirty="0">
                <a:solidFill>
                  <a:srgbClr val="374151"/>
                </a:solidFill>
                <a:effectLst/>
                <a:latin typeface="Söhne"/>
              </a:rPr>
              <a:t> Ask students to predict what might happen to a cookie when it is exposed to certain "weathering agents."</a:t>
            </a:r>
          </a:p>
          <a:p>
            <a:pPr algn="l">
              <a:buFont typeface="+mj-lt"/>
              <a:buAutoNum type="arabicPeriod"/>
            </a:pPr>
            <a:r>
              <a:rPr lang="en-US" b="1" i="0" dirty="0">
                <a:solidFill>
                  <a:srgbClr val="374151"/>
                </a:solidFill>
                <a:effectLst/>
                <a:latin typeface="Söhne"/>
              </a:rPr>
              <a:t>Experiment:</a:t>
            </a:r>
            <a:r>
              <a:rPr lang="en-US" b="0" i="0" dirty="0">
                <a:solidFill>
                  <a:srgbClr val="374151"/>
                </a:solidFill>
                <a:effectLst/>
                <a:latin typeface="Söhne"/>
              </a:rPr>
              <a:t> Provide each student or group with a chocolate chip cookie. Instruct them to represent different weathering processes using the following methods:</a:t>
            </a:r>
          </a:p>
          <a:p>
            <a:pPr marL="742950" lvl="1" indent="-285750" algn="l">
              <a:buFont typeface="+mj-lt"/>
              <a:buAutoNum type="arabicPeriod"/>
            </a:pPr>
            <a:r>
              <a:rPr lang="en-US" b="1" i="0" dirty="0">
                <a:solidFill>
                  <a:srgbClr val="374151"/>
                </a:solidFill>
                <a:effectLst/>
                <a:latin typeface="Söhne"/>
              </a:rPr>
              <a:t>Physical Weathering:</a:t>
            </a:r>
            <a:r>
              <a:rPr lang="en-US" b="0" i="0" dirty="0">
                <a:solidFill>
                  <a:srgbClr val="374151"/>
                </a:solidFill>
                <a:effectLst/>
                <a:latin typeface="Söhne"/>
              </a:rPr>
              <a:t> Break the cookie into pieces to simulate processes like wind, water, or ice breaking rocks.</a:t>
            </a:r>
          </a:p>
          <a:p>
            <a:pPr marL="742950" lvl="1" indent="-285750" algn="l">
              <a:buFont typeface="+mj-lt"/>
              <a:buAutoNum type="arabicPeriod"/>
            </a:pPr>
            <a:r>
              <a:rPr lang="en-US" b="1" i="0" dirty="0">
                <a:solidFill>
                  <a:srgbClr val="374151"/>
                </a:solidFill>
                <a:effectLst/>
                <a:latin typeface="Söhne"/>
              </a:rPr>
              <a:t>Chemical Weathering:</a:t>
            </a:r>
            <a:r>
              <a:rPr lang="en-US" b="0" i="0" dirty="0">
                <a:solidFill>
                  <a:srgbClr val="374151"/>
                </a:solidFill>
                <a:effectLst/>
                <a:latin typeface="Söhne"/>
              </a:rPr>
              <a:t> Dip a cookie piece in water to represent how rain can chemically break down rocks over time.</a:t>
            </a:r>
          </a:p>
          <a:p>
            <a:pPr marL="742950" lvl="1" indent="-285750" algn="l">
              <a:buFont typeface="+mj-lt"/>
              <a:buAutoNum type="arabicPeriod"/>
            </a:pPr>
            <a:r>
              <a:rPr lang="en-US" b="1" i="0" dirty="0">
                <a:solidFill>
                  <a:srgbClr val="374151"/>
                </a:solidFill>
                <a:effectLst/>
                <a:latin typeface="Söhne"/>
              </a:rPr>
              <a:t>Biological Weathering:</a:t>
            </a:r>
            <a:r>
              <a:rPr lang="en-US" b="0" i="0" dirty="0">
                <a:solidFill>
                  <a:srgbClr val="374151"/>
                </a:solidFill>
                <a:effectLst/>
                <a:latin typeface="Söhne"/>
              </a:rPr>
              <a:t> Use a toothpick or utensil to create holes or scratches in the cookie, symbolizing the impact of living organisms.</a:t>
            </a:r>
          </a:p>
          <a:p>
            <a:pPr algn="l">
              <a:buFont typeface="+mj-lt"/>
              <a:buAutoNum type="arabicPeriod"/>
            </a:pPr>
            <a:r>
              <a:rPr lang="en-US" b="1" i="0" dirty="0">
                <a:solidFill>
                  <a:srgbClr val="374151"/>
                </a:solidFill>
                <a:effectLst/>
                <a:latin typeface="Söhne"/>
              </a:rPr>
              <a:t>Observation:</a:t>
            </a:r>
            <a:r>
              <a:rPr lang="en-US" b="0" i="0" dirty="0">
                <a:solidFill>
                  <a:srgbClr val="374151"/>
                </a:solidFill>
                <a:effectLst/>
                <a:latin typeface="Söhne"/>
              </a:rPr>
              <a:t> Have students observe and record the changes in their cookies over a set period. Encourage discussions on the observed effects.</a:t>
            </a:r>
          </a:p>
          <a:p>
            <a:pPr algn="l">
              <a:buFont typeface="+mj-lt"/>
              <a:buAutoNum type="arabicPeriod"/>
            </a:pPr>
            <a:r>
              <a:rPr lang="en-US" b="1" i="0" dirty="0">
                <a:solidFill>
                  <a:srgbClr val="374151"/>
                </a:solidFill>
                <a:effectLst/>
                <a:latin typeface="Söhne"/>
              </a:rPr>
              <a:t>Conclusion:</a:t>
            </a:r>
            <a:r>
              <a:rPr lang="en-US" b="0" i="0" dirty="0">
                <a:solidFill>
                  <a:srgbClr val="374151"/>
                </a:solidFill>
                <a:effectLst/>
                <a:latin typeface="Söhne"/>
              </a:rPr>
              <a:t> Discuss the observed changes, relating them back to real-world weathering processes. Emphasize that weathering is a gradual but significant force that shapes the Earth's surface.</a:t>
            </a:r>
          </a:p>
          <a:p>
            <a:pPr algn="l"/>
            <a:r>
              <a:rPr lang="en-US" b="0" i="0" dirty="0">
                <a:solidFill>
                  <a:srgbClr val="374151"/>
                </a:solidFill>
                <a:effectLst/>
                <a:latin typeface="Söhne"/>
              </a:rPr>
              <a:t>This hands-on activity allows students to actively engage with the concept of weathering and visually understand how different processes contribute to the breaking down of materials over time.</a:t>
            </a: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marR="0" lvl="0" indent="-22860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200" b="1" i="0" dirty="0">
                <a:effectLst/>
                <a:latin typeface="Helvetica" pitchFamily="2" charset="0"/>
              </a:rPr>
              <a:t>Freeze-Thaw Weathering </a:t>
            </a:r>
            <a:r>
              <a:rPr lang="en-US" sz="1200" i="0" dirty="0">
                <a:effectLst/>
                <a:latin typeface="Helvetica" pitchFamily="2" charset="0"/>
              </a:rPr>
              <a:t>is an example of weathering. </a:t>
            </a:r>
            <a:r>
              <a:rPr lang="en-US" sz="1200" b="0" i="0" dirty="0">
                <a:solidFill>
                  <a:srgbClr val="374151"/>
                </a:solidFill>
                <a:effectLst/>
                <a:latin typeface="Helvetica" pitchFamily="2" charset="0"/>
              </a:rPr>
              <a:t>Imagine a rock with cracks. Water seeps into the cracks. When it freezes, it expands, putting pressure on the rock and causing it to break.</a:t>
            </a:r>
            <a:endParaRPr lang="en-US" sz="1200" b="0" i="0" u="none" strike="noStrike" cap="none" dirty="0">
              <a:solidFill>
                <a:schemeClr val="dk1"/>
              </a:solidFill>
              <a:latin typeface="Helvetica" pitchFamily="2" charset="0"/>
              <a:ea typeface="Calibri"/>
              <a:cs typeface="Calibri"/>
              <a:sym typeface="Calibri"/>
            </a:endParaRPr>
          </a:p>
          <a:p>
            <a:pPr marL="25400" algn="l">
              <a:lnSpc>
                <a:spcPct val="115000"/>
              </a:lnSpc>
            </a:pPr>
            <a:endParaRPr lang="en-US" sz="1200" b="0" i="0" u="none" strike="noStrike" dirty="0">
              <a:solidFill>
                <a:srgbClr val="374151"/>
              </a:solidFill>
              <a:effectLst/>
              <a:latin typeface="Helvetica" pitchFamily="2" charset="0"/>
            </a:endParaRPr>
          </a:p>
        </p:txBody>
      </p:sp>
      <p:sp>
        <p:nvSpPr>
          <p:cNvPr id="346" name="Google Shape;34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base" latinLnBrk="0" hangingPunct="1">
              <a:lnSpc>
                <a:spcPct val="100000"/>
              </a:lnSpc>
              <a:spcBef>
                <a:spcPts val="1500"/>
              </a:spcBef>
              <a:spcAft>
                <a:spcPts val="1500"/>
              </a:spcAft>
              <a:buClr>
                <a:srgbClr val="000000"/>
              </a:buClr>
              <a:buSzPts val="1400"/>
              <a:buFont typeface="Arial"/>
              <a:buNone/>
              <a:tabLst/>
              <a:defRPr/>
            </a:pPr>
            <a:r>
              <a:rPr lang="en-US" sz="1200" b="1" i="0" dirty="0">
                <a:effectLst/>
                <a:latin typeface="Helvetica" pitchFamily="2" charset="0"/>
              </a:rPr>
              <a:t>Chemical Weathering with Acid </a:t>
            </a:r>
            <a:r>
              <a:rPr lang="en-US" sz="1200" i="0" dirty="0">
                <a:effectLst/>
                <a:latin typeface="Helvetica" pitchFamily="2" charset="0"/>
              </a:rPr>
              <a:t>is an example of weathering.</a:t>
            </a:r>
            <a:r>
              <a:rPr lang="en-US" sz="1200" b="1" i="0" dirty="0">
                <a:effectLst/>
                <a:latin typeface="Helvetica" pitchFamily="2" charset="0"/>
              </a:rPr>
              <a:t> </a:t>
            </a:r>
            <a:r>
              <a:rPr lang="en-US" sz="1200" b="0" i="0" dirty="0">
                <a:solidFill>
                  <a:srgbClr val="374151"/>
                </a:solidFill>
                <a:effectLst/>
                <a:latin typeface="Helvetica" pitchFamily="2" charset="0"/>
              </a:rPr>
              <a:t>Acids in rainwater can react with minerals in rocks, changing their composition.</a:t>
            </a:r>
            <a:endParaRPr lang="en-US" sz="1200" b="0" i="0" u="none" strike="noStrike" dirty="0">
              <a:solidFill>
                <a:srgbClr val="374151"/>
              </a:solidFill>
              <a:effectLst/>
              <a:latin typeface="Helvetica" pitchFamily="2" charset="0"/>
            </a:endParaRPr>
          </a:p>
          <a:p>
            <a:pPr algn="l" rtl="0" fontAlgn="base">
              <a:spcBef>
                <a:spcPts val="1500"/>
              </a:spcBef>
              <a:spcAft>
                <a:spcPts val="1500"/>
              </a:spcAft>
            </a:pPr>
            <a:endParaRPr lang="en-US" sz="1200" b="0" i="0" u="none" strike="noStrike" dirty="0">
              <a:solidFill>
                <a:srgbClr val="374151"/>
              </a:solidFill>
              <a:effectLst/>
              <a:latin typeface="Helvetica" pitchFamily="2" charset="0"/>
            </a:endParaRPr>
          </a:p>
        </p:txBody>
      </p:sp>
      <p:sp>
        <p:nvSpPr>
          <p:cNvPr id="355" name="Google Shape;355;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sedimentary</a:t>
            </a:r>
            <a:r>
              <a:rPr lang="en-US"/>
              <a:t> </a:t>
            </a:r>
            <a:r>
              <a:rPr lang="en-US" b="1"/>
              <a:t>rocks</a:t>
            </a:r>
            <a:r>
              <a:rPr lang="en-US"/>
              <a:t>.</a:t>
            </a:r>
            <a:endParaRPr/>
          </a:p>
        </p:txBody>
      </p:sp>
      <p:sp>
        <p:nvSpPr>
          <p:cNvPr id="373" name="Google Shape;37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marR="0" lvl="0" indent="-22860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Helvetica" pitchFamily="2" charset="0"/>
                <a:ea typeface="+mn-ea"/>
                <a:cs typeface="+mn-cs"/>
              </a:rPr>
              <a:t>Burning wood is </a:t>
            </a:r>
            <a:r>
              <a:rPr lang="en-US" sz="1200" b="1" i="0" kern="1200" dirty="0">
                <a:solidFill>
                  <a:schemeClr val="tx1"/>
                </a:solidFill>
                <a:effectLst/>
                <a:latin typeface="Helvetica" pitchFamily="2" charset="0"/>
                <a:ea typeface="+mn-ea"/>
                <a:cs typeface="+mn-cs"/>
              </a:rPr>
              <a:t>NOT</a:t>
            </a:r>
            <a:r>
              <a:rPr lang="en-US" sz="1200" b="0" i="0" kern="1200" dirty="0">
                <a:solidFill>
                  <a:schemeClr val="tx1"/>
                </a:solidFill>
                <a:effectLst/>
                <a:latin typeface="Helvetica" pitchFamily="2" charset="0"/>
                <a:ea typeface="+mn-ea"/>
                <a:cs typeface="+mn-cs"/>
              </a:rPr>
              <a:t> an example of weathering. While burning wood changes its form, it's a chemical change caused by combustion, not a weathering process.</a:t>
            </a:r>
            <a:endParaRPr lang="en-US" sz="1200" b="0" i="0" u="none" strike="noStrike" kern="1200" dirty="0">
              <a:solidFill>
                <a:schemeClr val="tx1"/>
              </a:solidFill>
              <a:effectLst/>
              <a:latin typeface="Helvetica" pitchFamily="2" charset="0"/>
              <a:ea typeface="+mn-ea"/>
              <a:cs typeface="+mn-cs"/>
            </a:endParaRPr>
          </a:p>
          <a:p>
            <a:pPr marL="25400" algn="l">
              <a:lnSpc>
                <a:spcPct val="115000"/>
              </a:lnSpc>
            </a:pPr>
            <a:endParaRPr lang="en-US" sz="1200" b="0" i="0" u="none" strike="noStrike" dirty="0">
              <a:solidFill>
                <a:srgbClr val="374151"/>
              </a:solidFill>
              <a:effectLst/>
              <a:latin typeface="Helvetica" pitchFamily="2" charset="0"/>
            </a:endParaRPr>
          </a:p>
        </p:txBody>
      </p:sp>
      <p:sp>
        <p:nvSpPr>
          <p:cNvPr id="380" name="Google Shape;38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pPr>
            <a:r>
              <a:rPr lang="en-US" sz="1200" b="0" i="0" u="none" strike="noStrike" kern="1200" cap="none" dirty="0">
                <a:solidFill>
                  <a:schemeClr val="tx1"/>
                </a:solidFill>
                <a:latin typeface="+mn-lt"/>
                <a:ea typeface="+mn-ea"/>
                <a:cs typeface="+mn-cs"/>
                <a:sym typeface="Calibri"/>
              </a:rPr>
              <a:t>Melting ice is NOT an example of weathering. Melting ice is a physical change caused by an increase in temperature, and it doesn't involve the alteration or breakdown of rocks.</a:t>
            </a:r>
          </a:p>
        </p:txBody>
      </p:sp>
      <p:sp>
        <p:nvSpPr>
          <p:cNvPr id="389" name="Google Shape;389;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07" name="Google Shape;40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burning wood </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and melting ice not examples of weathering?</a:t>
            </a:r>
            <a:endParaRPr lang="en-US" sz="8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[Burning wood is not an example of weathering because it is </a:t>
            </a:r>
            <a:r>
              <a:rPr lang="en-US" sz="1200" b="0" i="0" kern="1200" dirty="0">
                <a:solidFill>
                  <a:schemeClr val="tx1"/>
                </a:solidFill>
                <a:effectLst/>
                <a:latin typeface="Helvetica" pitchFamily="2" charset="0"/>
                <a:ea typeface="+mn-ea"/>
                <a:cs typeface="+mn-cs"/>
              </a:rPr>
              <a:t>a chemical change caused by combustion, not a weathering process</a:t>
            </a:r>
            <a:r>
              <a:rPr lang="en-US" sz="1200" b="0" i="0" u="none" strike="noStrike" dirty="0">
                <a:solidFill>
                  <a:srgbClr val="374151"/>
                </a:solidFill>
                <a:effectLst/>
                <a:latin typeface="Helvetica" pitchFamily="2" charset="0"/>
              </a:rPr>
              <a:t>. Melting ice is not an example of weathering because it is </a:t>
            </a:r>
            <a:r>
              <a:rPr lang="en-US" sz="1200" b="0" i="0" u="none" strike="noStrike" kern="1200" cap="none" dirty="0">
                <a:solidFill>
                  <a:schemeClr val="tx1"/>
                </a:solidFill>
                <a:latin typeface="Helvetica" pitchFamily="2" charset="0"/>
                <a:ea typeface="+mn-ea"/>
                <a:cs typeface="+mn-cs"/>
                <a:sym typeface="Calibri"/>
              </a:rPr>
              <a:t>a physical change caused by an increase in temperature, and it doesn't involve the alteration or breakdown of rocks.</a:t>
            </a:r>
            <a:r>
              <a:rPr lang="en-US" sz="1200" b="0" i="0" u="none" strike="noStrike" dirty="0">
                <a:solidFill>
                  <a:srgbClr val="374151"/>
                </a:solidFill>
                <a:effectLst/>
                <a:latin typeface="Helvetica" pitchFamily="2" charset="0"/>
              </a:rPr>
              <a:t>]</a:t>
            </a:r>
            <a:endParaRPr dirty="0"/>
          </a:p>
        </p:txBody>
      </p:sp>
      <p:sp>
        <p:nvSpPr>
          <p:cNvPr id="485" name="Google Shape;485;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21" name="Google Shape;421;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Weathering:</a:t>
            </a:r>
            <a:r>
              <a:rPr lang="en-US" sz="1800" b="1" dirty="0">
                <a:latin typeface="Helvetica" pitchFamily="2" charset="0"/>
              </a:rPr>
              <a:t> </a:t>
            </a:r>
            <a:r>
              <a:rPr lang="en-US" sz="1800" b="0" i="0" dirty="0">
                <a:solidFill>
                  <a:srgbClr val="000000"/>
                </a:solidFill>
                <a:effectLst/>
                <a:latin typeface="Helvetica" pitchFamily="2" charset="0"/>
              </a:rPr>
              <a:t>the process of breaking down rock over long periods of time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2631296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weathering</a:t>
            </a:r>
            <a:r>
              <a:rPr lang="en-US" dirty="0">
                <a:solidFill>
                  <a:srgbClr val="242424"/>
                </a:solidFill>
              </a:rPr>
              <a:t>. </a:t>
            </a:r>
            <a:endParaRPr dirty="0"/>
          </a:p>
        </p:txBody>
      </p:sp>
      <p:sp>
        <p:nvSpPr>
          <p:cNvPr id="436" name="Google Shape;43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2" name="Google Shape;14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does </a:t>
            </a:r>
            <a:r>
              <a:rPr lang="en-US" b="1" dirty="0">
                <a:solidFill>
                  <a:srgbClr val="242424"/>
                </a:solidFill>
              </a:rPr>
              <a:t>weathering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 </a:t>
            </a:r>
            <a:r>
              <a:rPr lang="en-US" b="1" dirty="0">
                <a:solidFill>
                  <a:schemeClr val="dk1"/>
                </a:solidFill>
              </a:rPr>
              <a:t>weathering</a:t>
            </a:r>
            <a:r>
              <a:rPr lang="en-US" b="1" dirty="0"/>
              <a:t>.</a:t>
            </a:r>
            <a:endParaRPr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0" i="0" u="none" strike="noStrike" cap="none" dirty="0">
                <a:solidFill>
                  <a:srgbClr val="000000"/>
                </a:solidFill>
                <a:latin typeface="Calibri"/>
                <a:ea typeface="Calibri"/>
                <a:cs typeface="Calibri"/>
                <a:sym typeface="Calibri"/>
              </a:rPr>
              <a:t>Choose the correct </a:t>
            </a:r>
            <a:r>
              <a:rPr lang="en-US" sz="1200" b="0" i="1" u="none" strike="noStrike" cap="none" dirty="0">
                <a:solidFill>
                  <a:srgbClr val="000000"/>
                </a:solidFill>
                <a:latin typeface="Calibri"/>
                <a:ea typeface="Calibri"/>
                <a:cs typeface="Calibri"/>
                <a:sym typeface="Calibri"/>
              </a:rPr>
              <a:t>picture</a:t>
            </a:r>
            <a:r>
              <a:rPr lang="en-US" sz="1200" b="0" i="0" u="none" strike="noStrike" cap="none" dirty="0">
                <a:solidFill>
                  <a:srgbClr val="000000"/>
                </a:solidFill>
                <a:latin typeface="Calibri"/>
                <a:ea typeface="Calibri"/>
                <a:cs typeface="Calibri"/>
                <a:sym typeface="Calibri"/>
              </a:rPr>
              <a:t> of </a:t>
            </a:r>
            <a:r>
              <a:rPr lang="en-US" sz="1200" b="1" i="0" u="none" strike="noStrike" cap="none" dirty="0">
                <a:solidFill>
                  <a:srgbClr val="000000"/>
                </a:solidFill>
                <a:latin typeface="Calibri"/>
                <a:ea typeface="Calibri"/>
                <a:cs typeface="Calibri"/>
                <a:sym typeface="Calibri"/>
              </a:rPr>
              <a:t>weathering </a:t>
            </a:r>
            <a:r>
              <a:rPr lang="en-US" sz="1200" b="0" i="0" u="none" strike="noStrike" cap="none" dirty="0">
                <a:solidFill>
                  <a:srgbClr val="000000"/>
                </a:solidFill>
                <a:latin typeface="Calibri"/>
                <a:ea typeface="Calibri"/>
                <a:cs typeface="Calibri"/>
                <a:sym typeface="Calibri"/>
              </a:rPr>
              <a:t>from these four choices. </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b="1" dirty="0"/>
          </a:p>
          <a:p>
            <a:pPr marL="0" lvl="0" indent="0" algn="l" rtl="0">
              <a:lnSpc>
                <a:spcPct val="100000"/>
              </a:lnSpc>
              <a:spcBef>
                <a:spcPts val="0"/>
              </a:spcBef>
              <a:spcAft>
                <a:spcPts val="0"/>
              </a:spcAft>
              <a:buClr>
                <a:schemeClr val="dk1"/>
              </a:buClr>
              <a:buSzPts val="1400"/>
              <a:buFont typeface="Arial"/>
              <a:buNone/>
            </a:pPr>
            <a:endParaRPr b="1" dirty="0"/>
          </a:p>
        </p:txBody>
      </p:sp>
      <p:sp>
        <p:nvSpPr>
          <p:cNvPr id="469" name="Google Shape;46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t>
            </a:r>
            <a:r>
              <a:rPr lang="en-US" b="1" dirty="0"/>
              <a:t>weathering.</a:t>
            </a:r>
            <a:endParaRPr dirty="0"/>
          </a:p>
          <a:p>
            <a:pPr marL="0" lvl="0" indent="0" algn="l" rtl="0">
              <a:lnSpc>
                <a:spcPct val="100000"/>
              </a:lnSpc>
              <a:spcBef>
                <a:spcPts val="0"/>
              </a:spcBef>
              <a:spcAft>
                <a:spcPts val="0"/>
              </a:spcAft>
              <a:buClr>
                <a:schemeClr val="dk1"/>
              </a:buClr>
              <a:buSzPts val="1400"/>
              <a:buFont typeface="Arial"/>
              <a:buNone/>
            </a:pPr>
            <a:endParaRPr b="1" dirty="0"/>
          </a:p>
          <a:p>
            <a:pPr marL="0" lvl="0" indent="0" algn="l" rtl="0">
              <a:lnSpc>
                <a:spcPct val="100000"/>
              </a:lnSpc>
              <a:spcBef>
                <a:spcPts val="0"/>
              </a:spcBef>
              <a:spcAft>
                <a:spcPts val="0"/>
              </a:spcAft>
              <a:buClr>
                <a:schemeClr val="dk1"/>
              </a:buClr>
              <a:buSzPts val="1400"/>
              <a:buFont typeface="Arial"/>
              <a:buNone/>
            </a:pPr>
            <a:endParaRPr b="1" dirty="0"/>
          </a:p>
        </p:txBody>
      </p:sp>
      <p:sp>
        <p:nvSpPr>
          <p:cNvPr id="469" name="Google Shape;46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963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t>
            </a:r>
            <a:r>
              <a:rPr lang="en-US" b="1" dirty="0"/>
              <a:t>weathering.</a:t>
            </a:r>
            <a:endParaRPr lang="en-US"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6760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sz="1200" b="1" dirty="0">
                <a:solidFill>
                  <a:schemeClr val="dk1"/>
                </a:solidFill>
              </a:rPr>
              <a:t>weathering </a:t>
            </a:r>
            <a:r>
              <a:rPr lang="en-US" sz="1200" dirty="0">
                <a:solidFill>
                  <a:schemeClr val="dk1"/>
                </a:solidFill>
              </a:rPr>
              <a:t>from these four choices.</a:t>
            </a:r>
            <a:endParaRPr dirty="0"/>
          </a:p>
        </p:txBody>
      </p:sp>
      <p:sp>
        <p:nvSpPr>
          <p:cNvPr id="533" name="Google Shape;53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US" dirty="0"/>
              <a:t>“</a:t>
            </a:r>
            <a:r>
              <a:rPr lang="en-US" sz="1200" dirty="0">
                <a:solidFill>
                  <a:schemeClr val="dk1"/>
                </a:solidFill>
              </a:rPr>
              <a:t>T</a:t>
            </a:r>
            <a:r>
              <a:rPr lang="en-US" sz="1200" b="0" i="0" u="none" strike="noStrike" cap="none" dirty="0">
                <a:solidFill>
                  <a:schemeClr val="dk1"/>
                </a:solidFill>
                <a:latin typeface="Arial"/>
                <a:ea typeface="Arial"/>
                <a:cs typeface="Arial"/>
                <a:sym typeface="Arial"/>
              </a:rPr>
              <a:t>he process of breaking down rock over long periods of time</a:t>
            </a:r>
            <a:r>
              <a:rPr lang="en-US" dirty="0"/>
              <a:t>” is correct! This is the definition of </a:t>
            </a:r>
            <a:r>
              <a:rPr lang="en-US" b="0" dirty="0"/>
              <a:t>weathering</a:t>
            </a:r>
            <a:r>
              <a:rPr lang="en-US" b="1" dirty="0"/>
              <a:t>.</a:t>
            </a:r>
            <a:endParaRPr lang="en-US" sz="1200" dirty="0">
              <a:solidFill>
                <a:schemeClr val="dk1"/>
              </a:solidFill>
            </a:endParaRPr>
          </a:p>
        </p:txBody>
      </p:sp>
      <p:sp>
        <p:nvSpPr>
          <p:cNvPr id="533" name="Google Shape;53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01746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weathering: </a:t>
            </a:r>
            <a:r>
              <a:rPr lang="en-US" sz="1200" dirty="0">
                <a:solidFill>
                  <a:schemeClr val="dk1"/>
                </a:solidFill>
              </a:rPr>
              <a:t>T</a:t>
            </a:r>
            <a:r>
              <a:rPr lang="en-US" sz="1200" b="0" i="0" u="none" strike="noStrike" cap="none" dirty="0">
                <a:solidFill>
                  <a:schemeClr val="dk1"/>
                </a:solidFill>
                <a:latin typeface="Arial"/>
                <a:ea typeface="Arial"/>
                <a:cs typeface="Arial"/>
                <a:sym typeface="Arial"/>
              </a:rPr>
              <a:t>he process of breaking down rock over long periods of time</a:t>
            </a:r>
            <a:endParaRPr lang="en-US" dirty="0"/>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52298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sz="1200" b="1" i="0" u="none" strike="noStrike" cap="none" dirty="0">
                <a:solidFill>
                  <a:srgbClr val="000000"/>
                </a:solidFill>
                <a:latin typeface="Calibri"/>
                <a:ea typeface="Calibri"/>
                <a:cs typeface="Calibri"/>
                <a:sym typeface="Calibri"/>
              </a:rPr>
              <a:t>weathering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602" name="Google Shape;60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cap="none" dirty="0">
                <a:solidFill>
                  <a:schemeClr val="dk1"/>
                </a:solidFill>
                <a:latin typeface="Arial"/>
                <a:ea typeface="Arial"/>
                <a:cs typeface="Arial"/>
                <a:sym typeface="Arial"/>
              </a:rPr>
              <a:t>Acids in rainwater changing the composition of rocks</a:t>
            </a:r>
            <a:r>
              <a:rPr lang="en-US" dirty="0"/>
              <a:t>” is correct! These are examples of </a:t>
            </a:r>
            <a:r>
              <a:rPr lang="en-US" b="1" dirty="0"/>
              <a:t>weathering.</a:t>
            </a:r>
            <a:endParaRPr lang="en-US" sz="1200" dirty="0">
              <a:solidFill>
                <a:schemeClr val="dk1"/>
              </a:solidFill>
            </a:endParaRPr>
          </a:p>
        </p:txBody>
      </p:sp>
      <p:sp>
        <p:nvSpPr>
          <p:cNvPr id="602" name="Google Shape;60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7667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definition, and an example of </a:t>
            </a:r>
            <a:r>
              <a:rPr lang="en-US" sz="1200" b="1" dirty="0"/>
              <a:t>weathering</a:t>
            </a:r>
            <a:r>
              <a:rPr lang="en-US" sz="1200" dirty="0"/>
              <a:t>: </a:t>
            </a:r>
            <a:r>
              <a:rPr lang="en-US" sz="1200" b="0" i="0" u="none" strike="noStrike" cap="none" dirty="0">
                <a:solidFill>
                  <a:schemeClr val="dk1"/>
                </a:solidFill>
                <a:latin typeface="Arial"/>
                <a:ea typeface="Arial"/>
                <a:cs typeface="Arial"/>
                <a:sym typeface="Arial"/>
              </a:rPr>
              <a:t>Acids in rainwater changing what rocks are made of</a:t>
            </a:r>
            <a:r>
              <a:rPr lang="en-US" sz="1200" dirty="0"/>
              <a:t>.</a:t>
            </a:r>
            <a:endParaRPr lang="en-US" sz="1200"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443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dirty="0">
                <a:latin typeface="Helvetica" pitchFamily="2" charset="0"/>
              </a:rPr>
              <a:t>The Earth’s System</a:t>
            </a:r>
            <a:r>
              <a:rPr lang="en-US" sz="1200" dirty="0">
                <a:latin typeface="Helvetica" pitchFamily="2" charset="0"/>
              </a:rPr>
              <a:t>: </a:t>
            </a:r>
            <a:r>
              <a:rPr lang="en-US" sz="1200" b="0" i="0" dirty="0">
                <a:solidFill>
                  <a:srgbClr val="374151"/>
                </a:solidFill>
                <a:effectLst/>
                <a:latin typeface="Helvetica" pitchFamily="2" charset="0"/>
              </a:rPr>
              <a:t>The interconnected components that work together to form the Earth.</a:t>
            </a:r>
            <a:endParaRPr lang="en-US" sz="1200" dirty="0">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31039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does weathering impact my life?” from these four choices. </a:t>
            </a:r>
            <a:endParaRPr sz="1200" dirty="0">
              <a:solidFill>
                <a:schemeClr val="dk1"/>
              </a:solidFill>
            </a:endParaRPr>
          </a:p>
        </p:txBody>
      </p:sp>
      <p:sp>
        <p:nvSpPr>
          <p:cNvPr id="672" name="Google Shape;672;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dirty="0">
                <a:solidFill>
                  <a:srgbClr val="374151"/>
                </a:solidFill>
                <a:effectLst/>
                <a:latin typeface="+mj-lt"/>
              </a:rPr>
              <a:t>Weathering makes rocks change and shapes the land around us over time. It makes the world look different!</a:t>
            </a:r>
            <a:r>
              <a:rPr lang="en-US" sz="1200" dirty="0">
                <a:solidFill>
                  <a:schemeClr val="dk1"/>
                </a:solidFill>
                <a:latin typeface="Arial"/>
                <a:ea typeface="Arial"/>
                <a:cs typeface="Arial"/>
                <a:sym typeface="Arial"/>
              </a:rPr>
              <a:t>” </a:t>
            </a:r>
            <a:r>
              <a:rPr lang="en-US" dirty="0"/>
              <a:t>That is correct! This is an example of how </a:t>
            </a:r>
            <a:r>
              <a:rPr lang="en-US" b="1" dirty="0"/>
              <a:t>weathering </a:t>
            </a:r>
            <a:r>
              <a:rPr lang="en-US" dirty="0"/>
              <a:t>impacts our lives.</a:t>
            </a:r>
            <a:endParaRPr lang="en-US" sz="1200" dirty="0">
              <a:solidFill>
                <a:schemeClr val="dk1"/>
              </a:solidFill>
            </a:endParaRPr>
          </a:p>
        </p:txBody>
      </p:sp>
      <p:sp>
        <p:nvSpPr>
          <p:cNvPr id="672" name="Google Shape;672;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56499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lang="en-US" sz="1200" dirty="0">
                <a:solidFill>
                  <a:schemeClr val="dk1"/>
                </a:solidFill>
              </a:rPr>
              <a:t>Here is the Frayer Model with a picture, definition, example, and a correct response to “how does </a:t>
            </a:r>
            <a:r>
              <a:rPr lang="en-US" sz="1200" b="1" dirty="0">
                <a:solidFill>
                  <a:schemeClr val="dk1"/>
                </a:solidFill>
              </a:rPr>
              <a:t>deposition </a:t>
            </a:r>
            <a:r>
              <a:rPr lang="en-US" sz="1200" dirty="0">
                <a:solidFill>
                  <a:schemeClr val="dk1"/>
                </a:solidFill>
              </a:rPr>
              <a:t>impact my life?”: </a:t>
            </a:r>
            <a:r>
              <a:rPr lang="en-US" sz="1200" b="0" i="0" dirty="0">
                <a:solidFill>
                  <a:srgbClr val="374151"/>
                </a:solidFill>
                <a:effectLst/>
                <a:latin typeface="+mj-lt"/>
              </a:rPr>
              <a:t>Weathering makes rocks change and shapes the land around us over time. It makes the world look different!</a:t>
            </a:r>
            <a:endParaRPr lang="en-US" sz="1200" dirty="0">
              <a:latin typeface="+mj-lt"/>
              <a:cs typeface="Arial" panose="020B0604020202020204" pitchFamily="34" charset="0"/>
            </a:endParaRPr>
          </a:p>
          <a:p>
            <a:pPr marL="0" marR="0" lvl="0" indent="0" algn="l" rtl="0">
              <a:lnSpc>
                <a:spcPct val="100000"/>
              </a:lnSpc>
              <a:spcBef>
                <a:spcPts val="0"/>
              </a:spcBef>
              <a:spcAft>
                <a:spcPts val="0"/>
              </a:spcAft>
              <a:buClr>
                <a:srgbClr val="000000"/>
              </a:buClr>
              <a:buSzPts val="2200"/>
              <a:buFont typeface="Arial"/>
              <a:buNone/>
            </a:pPr>
            <a:endParaRPr lang="en-US" sz="1200" dirty="0">
              <a:latin typeface="Arial" panose="020B0604020202020204" pitchFamily="34" charset="0"/>
              <a:cs typeface="Arial" panose="020B0604020202020204" pitchFamily="34" charset="0"/>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06105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43" name="Google Shape;74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Weathering:</a:t>
            </a:r>
            <a:r>
              <a:rPr lang="en-US" sz="1800" b="1" dirty="0">
                <a:latin typeface="Helvetica" pitchFamily="2" charset="0"/>
              </a:rPr>
              <a:t> </a:t>
            </a:r>
            <a:r>
              <a:rPr lang="en-US" sz="1800" b="0" i="0" dirty="0">
                <a:solidFill>
                  <a:srgbClr val="000000"/>
                </a:solidFill>
                <a:effectLst/>
                <a:latin typeface="Helvetica" pitchFamily="2" charset="0"/>
              </a:rPr>
              <a:t>the process of breaking down rock over long periods of time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31756936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800" b="1" i="0" kern="1200" dirty="0">
                <a:solidFill>
                  <a:schemeClr val="tx1"/>
                </a:solidFill>
                <a:effectLst/>
                <a:latin typeface="+mj-lt"/>
                <a:ea typeface="+mj-ea"/>
                <a:cs typeface="+mj-cs"/>
              </a:rPr>
              <a:t>In what ways does weathering play a role in shaping our environment and the Earth's surface?</a:t>
            </a:r>
          </a:p>
          <a:p>
            <a:pPr marL="0" lvl="0" indent="0" algn="l" rtl="0">
              <a:lnSpc>
                <a:spcPct val="100000"/>
              </a:lnSpc>
              <a:spcBef>
                <a:spcPts val="0"/>
              </a:spcBef>
              <a:spcAft>
                <a:spcPts val="0"/>
              </a:spcAft>
              <a:buClr>
                <a:schemeClr val="dk1"/>
              </a:buClr>
              <a:buSzPts val="1400"/>
              <a:buFont typeface="Arial"/>
              <a:buNone/>
            </a:pPr>
            <a:endParaRPr lang="en-US" sz="1800" b="1" i="0" kern="1200" dirty="0">
              <a:solidFill>
                <a:schemeClr val="tx1"/>
              </a:solidFill>
              <a:effectLst/>
              <a:latin typeface="+mj-lt"/>
              <a:ea typeface="+mj-ea"/>
              <a:cs typeface="+mj-cs"/>
            </a:endParaRP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Tree>
    <p:extLst>
      <p:ext uri="{BB962C8B-B14F-4D97-AF65-F5344CB8AC3E}">
        <p14:creationId xmlns:p14="http://schemas.microsoft.com/office/powerpoint/2010/main" val="18899032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Click the link above for a simulation to deepen your understanding of weathering. In this simulation, you will </a:t>
            </a:r>
            <a:r>
              <a:rPr lang="en-US" b="0" i="0" dirty="0">
                <a:solidFill>
                  <a:srgbClr val="121212"/>
                </a:solidFill>
                <a:effectLst/>
                <a:latin typeface="GeographEditWeb"/>
              </a:rPr>
              <a:t>meet Walter, a friendly animal who will guide you on your quest for knowledge about erosion and weathering. You will begin your journey by doing different activities to that will simulate weathering and erosion. The game continues with a variety of activities and information. At the end, you will play a bonus arcade game to award you for your good work.</a:t>
            </a:r>
            <a:endParaRPr dirty="0"/>
          </a:p>
        </p:txBody>
      </p:sp>
      <p:sp>
        <p:nvSpPr>
          <p:cNvPr id="846" name="Google Shape;846;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75" name="Google Shape;77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0" name="Google Shape;78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Review the layers of the Earth. Crust, Mantle, Outer Core, and Inner Core</a:t>
            </a:r>
            <a:endParaRPr b="1" dirty="0"/>
          </a:p>
        </p:txBody>
      </p:sp>
      <p:sp>
        <p:nvSpPr>
          <p:cNvPr id="148" name="Google Shape;148;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Mineral</a:t>
            </a:r>
            <a:r>
              <a:rPr lang="en-US" sz="1200" b="1"/>
              <a:t>: </a:t>
            </a:r>
            <a:r>
              <a:rPr lang="en-US" sz="1200"/>
              <a:t>Substances that do not come from an animal or plant, the building blocks that make up rocks</a:t>
            </a: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Rock</a:t>
            </a:r>
            <a:r>
              <a:rPr lang="en-US" sz="1200" b="1"/>
              <a:t>: </a:t>
            </a:r>
            <a:r>
              <a:rPr lang="en-US" sz="1200"/>
              <a:t>A solid collection of minerals.</a:t>
            </a:r>
            <a:endParaRPr/>
          </a:p>
        </p:txBody>
      </p:sp>
      <p:sp>
        <p:nvSpPr>
          <p:cNvPr id="165" name="Google Shape;16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6" name="Google Shape;56;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7" name="Google Shape;57;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3"/>
          <p:cNvSpPr>
            <a:spLocks noGrp="1"/>
          </p:cNvSpPr>
          <p:nvPr>
            <p:ph type="pic" idx="2"/>
          </p:nvPr>
        </p:nvSpPr>
        <p:spPr>
          <a:xfrm>
            <a:off x="1792288" y="612775"/>
            <a:ext cx="5486400" cy="4114800"/>
          </a:xfrm>
          <a:prstGeom prst="rect">
            <a:avLst/>
          </a:prstGeom>
          <a:noFill/>
          <a:ln>
            <a:noFill/>
          </a:ln>
        </p:spPr>
      </p:sp>
      <p:sp>
        <p:nvSpPr>
          <p:cNvPr id="63" name="Google Shape;63;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hyperlink" Target="https://education.nationalgeographic.org/resource/walters-travels-weathering-and-erosion/"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1325592" y="297175"/>
            <a:ext cx="6456691" cy="6404394"/>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3" name="Google Shape;10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06" name="Google Shape;106;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08" name="Google Shape;108;p1"/>
          <p:cNvSpPr/>
          <p:nvPr/>
        </p:nvSpPr>
        <p:spPr>
          <a:xfrm>
            <a:off x="4452593" y="5219264"/>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09" name="Google Shape;109;p1"/>
          <p:cNvCxnSpPr/>
          <p:nvPr/>
        </p:nvCxnSpPr>
        <p:spPr>
          <a:xfrm>
            <a:off x="4588494" y="5229875"/>
            <a:ext cx="0" cy="7620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4587443" y="5399864"/>
            <a:ext cx="600" cy="69900"/>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4452593" y="5343946"/>
            <a:ext cx="78900"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4643028" y="5342304"/>
            <a:ext cx="804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4531728" y="530265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p:nvPr/>
        </p:nvSpPr>
        <p:spPr>
          <a:xfrm>
            <a:off x="1465825" y="526375"/>
            <a:ext cx="63606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There are three types of rocks. Each type forms differently. </a:t>
            </a:r>
            <a:endParaRPr sz="3600" b="0" i="0" u="none" strike="noStrike" cap="none">
              <a:solidFill>
                <a:schemeClr val="dk1"/>
              </a:solidFill>
              <a:latin typeface="Calibri"/>
              <a:ea typeface="Calibri"/>
              <a:cs typeface="Calibri"/>
              <a:sym typeface="Calibri"/>
            </a:endParaRPr>
          </a:p>
        </p:txBody>
      </p:sp>
      <p:pic>
        <p:nvPicPr>
          <p:cNvPr id="175" name="Google Shape;175;p8" descr="What is Igneous Rock?"/>
          <p:cNvPicPr preferRelativeResize="0"/>
          <p:nvPr/>
        </p:nvPicPr>
        <p:blipFill rotWithShape="1">
          <a:blip r:embed="rId3">
            <a:alphaModFix/>
          </a:blip>
          <a:srcRect/>
          <a:stretch/>
        </p:blipFill>
        <p:spPr>
          <a:xfrm>
            <a:off x="77580" y="2169253"/>
            <a:ext cx="2754182" cy="1760094"/>
          </a:xfrm>
          <a:prstGeom prst="rect">
            <a:avLst/>
          </a:prstGeom>
          <a:noFill/>
          <a:ln>
            <a:noFill/>
          </a:ln>
        </p:spPr>
      </p:pic>
      <p:sp>
        <p:nvSpPr>
          <p:cNvPr id="176" name="Google Shape;176;p8"/>
          <p:cNvSpPr txBox="1"/>
          <p:nvPr/>
        </p:nvSpPr>
        <p:spPr>
          <a:xfrm>
            <a:off x="163947" y="4238182"/>
            <a:ext cx="281617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Igneous – </a:t>
            </a:r>
            <a:r>
              <a:rPr lang="en-US" sz="2200" b="0" i="0" u="none" strike="noStrike" cap="none">
                <a:solidFill>
                  <a:srgbClr val="000000"/>
                </a:solidFill>
                <a:latin typeface="Arial"/>
                <a:ea typeface="Arial"/>
                <a:cs typeface="Arial"/>
                <a:sym typeface="Arial"/>
              </a:rPr>
              <a:t>when lava cools down and solidifies </a:t>
            </a:r>
            <a:endParaRPr/>
          </a:p>
        </p:txBody>
      </p:sp>
      <p:sp>
        <p:nvSpPr>
          <p:cNvPr id="177" name="Google Shape;177;p8"/>
          <p:cNvSpPr txBox="1"/>
          <p:nvPr/>
        </p:nvSpPr>
        <p:spPr>
          <a:xfrm>
            <a:off x="2980122" y="4238182"/>
            <a:ext cx="3183756" cy="1785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Sedimentary – </a:t>
            </a:r>
            <a:r>
              <a:rPr lang="en-US" sz="2200" b="0" i="0" u="none" strike="noStrike" cap="none">
                <a:solidFill>
                  <a:srgbClr val="000000"/>
                </a:solidFill>
                <a:latin typeface="Arial"/>
                <a:ea typeface="Arial"/>
                <a:cs typeface="Arial"/>
                <a:sym typeface="Arial"/>
              </a:rPr>
              <a:t>when small particles e.g., minerals, organic materials, sand, stick together over time </a:t>
            </a:r>
            <a:endParaRPr/>
          </a:p>
        </p:txBody>
      </p:sp>
      <p:sp>
        <p:nvSpPr>
          <p:cNvPr id="178" name="Google Shape;178;p8"/>
          <p:cNvSpPr txBox="1"/>
          <p:nvPr/>
        </p:nvSpPr>
        <p:spPr>
          <a:xfrm>
            <a:off x="6316858" y="4238182"/>
            <a:ext cx="2522341"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Metamorphic – </a:t>
            </a:r>
            <a:r>
              <a:rPr lang="en-US" sz="2200" b="0" i="0" u="none" strike="noStrike" cap="none">
                <a:solidFill>
                  <a:srgbClr val="000000"/>
                </a:solidFill>
                <a:latin typeface="Arial"/>
                <a:ea typeface="Arial"/>
                <a:cs typeface="Arial"/>
                <a:sym typeface="Arial"/>
              </a:rPr>
              <a:t>when existing rocks undergo temperature, pressure, or chemical change</a:t>
            </a:r>
            <a:endParaRPr/>
          </a:p>
        </p:txBody>
      </p:sp>
      <p:pic>
        <p:nvPicPr>
          <p:cNvPr id="179" name="Google Shape;179;p8" descr="How Are Metamorphic Rocks Formed? (Full Explanation)"/>
          <p:cNvPicPr preferRelativeResize="0"/>
          <p:nvPr/>
        </p:nvPicPr>
        <p:blipFill rotWithShape="1">
          <a:blip r:embed="rId4">
            <a:alphaModFix/>
          </a:blip>
          <a:srcRect/>
          <a:stretch/>
        </p:blipFill>
        <p:spPr>
          <a:xfrm>
            <a:off x="6163878" y="2075817"/>
            <a:ext cx="2777189" cy="1855317"/>
          </a:xfrm>
          <a:prstGeom prst="rect">
            <a:avLst/>
          </a:prstGeom>
          <a:noFill/>
          <a:ln>
            <a:noFill/>
          </a:ln>
        </p:spPr>
      </p:pic>
      <p:pic>
        <p:nvPicPr>
          <p:cNvPr id="180" name="Google Shape;180;p8" descr="Sedimentary Rocks"/>
          <p:cNvPicPr preferRelativeResize="0"/>
          <p:nvPr/>
        </p:nvPicPr>
        <p:blipFill rotWithShape="1">
          <a:blip r:embed="rId5">
            <a:alphaModFix/>
          </a:blip>
          <a:srcRect/>
          <a:stretch/>
        </p:blipFill>
        <p:spPr>
          <a:xfrm>
            <a:off x="2980122" y="1948238"/>
            <a:ext cx="3020756" cy="1982896"/>
          </a:xfrm>
          <a:prstGeom prst="rect">
            <a:avLst/>
          </a:prstGeom>
          <a:noFill/>
          <a:ln>
            <a:noFill/>
          </a:ln>
        </p:spPr>
      </p:pic>
      <p:sp>
        <p:nvSpPr>
          <p:cNvPr id="181" name="Google Shape;181;p8"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6"/>
        <p:cNvGrpSpPr/>
        <p:nvPr/>
      </p:nvGrpSpPr>
      <p:grpSpPr>
        <a:xfrm>
          <a:off x="0" y="0"/>
          <a:ext cx="0" cy="0"/>
          <a:chOff x="0" y="0"/>
          <a:chExt cx="0" cy="0"/>
        </a:xfrm>
      </p:grpSpPr>
      <p:sp>
        <p:nvSpPr>
          <p:cNvPr id="246" name="Rectangle 24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rees on a cliff with roots&#10;&#10;Description automatically generated">
            <a:extLst>
              <a:ext uri="{FF2B5EF4-FFF2-40B4-BE49-F238E27FC236}">
                <a16:creationId xmlns:a16="http://schemas.microsoft.com/office/drawing/2014/main" id="{4FE38CDC-FBD5-C9D4-5899-FF13CA81CA70}"/>
              </a:ext>
            </a:extLst>
          </p:cNvPr>
          <p:cNvPicPr>
            <a:picLocks noChangeAspect="1"/>
          </p:cNvPicPr>
          <p:nvPr/>
        </p:nvPicPr>
        <p:blipFill rotWithShape="1">
          <a:blip r:embed="rId3">
            <a:alphaModFix amt="50000"/>
          </a:blip>
          <a:srcRect l="2667" r="-1" b="-1"/>
          <a:stretch/>
        </p:blipFill>
        <p:spPr>
          <a:xfrm>
            <a:off x="20" y="1"/>
            <a:ext cx="9143980" cy="6857999"/>
          </a:xfrm>
          <a:prstGeom prst="rect">
            <a:avLst/>
          </a:prstGeom>
        </p:spPr>
      </p:pic>
      <p:sp>
        <p:nvSpPr>
          <p:cNvPr id="237" name="Google Shape;237;g28c7b7e697c_0_49"/>
          <p:cNvSpPr txBox="1">
            <a:spLocks noGrp="1"/>
          </p:cNvSpPr>
          <p:nvPr>
            <p:ph type="ctrTitle"/>
          </p:nvPr>
        </p:nvSpPr>
        <p:spPr>
          <a:xfrm>
            <a:off x="1143000" y="1122362"/>
            <a:ext cx="6858000" cy="2900518"/>
          </a:xfrm>
          <a:prstGeom prst="rect">
            <a:avLst/>
          </a:prstGeom>
        </p:spPr>
        <p:txBody>
          <a:bodyPr spcFirstLastPara="1" lIns="91425" tIns="45700" rIns="91425" bIns="45700" anchorCtr="0">
            <a:normAutofit/>
          </a:bodyPr>
          <a:lstStyle/>
          <a:p>
            <a:pPr>
              <a:buSzPts val="3600"/>
            </a:pPr>
            <a:r>
              <a:rPr lang="en-US" b="1" u="sng">
                <a:solidFill>
                  <a:srgbClr val="FFFFFF"/>
                </a:solidFill>
                <a:latin typeface="Helvetica" pitchFamily="2" charset="0"/>
              </a:rPr>
              <a:t>Erosion:</a:t>
            </a:r>
            <a:r>
              <a:rPr lang="en-US" b="1">
                <a:solidFill>
                  <a:srgbClr val="FFFFFF"/>
                </a:solidFill>
                <a:latin typeface="Helvetica" pitchFamily="2" charset="0"/>
              </a:rPr>
              <a:t> </a:t>
            </a:r>
            <a:r>
              <a:rPr lang="en-US" b="0" i="0">
                <a:solidFill>
                  <a:srgbClr val="FFFFFF"/>
                </a:solidFill>
                <a:effectLst/>
                <a:latin typeface="Helvetica" pitchFamily="2" charset="0"/>
              </a:rPr>
              <a:t>Earth materials (rock, soil) are worn away and moved by wind and water</a:t>
            </a:r>
            <a:endParaRPr lang="en-US">
              <a:solidFill>
                <a:srgbClr val="FFFFFF"/>
              </a:solidFill>
              <a:latin typeface="Helvetica" pitchFamily="2" charset="0"/>
            </a:endParaRPr>
          </a:p>
        </p:txBody>
      </p:sp>
      <p:sp>
        <p:nvSpPr>
          <p:cNvPr id="2" name="Google Shape;181;p8" descr="Rewind">
            <a:extLst>
              <a:ext uri="{FF2B5EF4-FFF2-40B4-BE49-F238E27FC236}">
                <a16:creationId xmlns:a16="http://schemas.microsoft.com/office/drawing/2014/main" id="{E09708A9-3861-1EAD-8EEB-16A14594FA8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987109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37"/>
                                        </p:tgtEl>
                                        <p:attrNameLst>
                                          <p:attrName>style.visibility</p:attrName>
                                        </p:attrNameLst>
                                      </p:cBhvr>
                                      <p:to>
                                        <p:strVal val="visible"/>
                                      </p:to>
                                    </p:set>
                                    <p:animEffect transition="in" filter="fade">
                                      <p:cBhvr>
                                        <p:cTn id="7" dur="7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22212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Helvetica" pitchFamily="2" charset="0"/>
              </a:rPr>
              <a:t>Deposition:</a:t>
            </a:r>
            <a:r>
              <a:rPr lang="en-US" sz="3600" b="1" dirty="0">
                <a:latin typeface="Helvetica" pitchFamily="2" charset="0"/>
              </a:rPr>
              <a:t>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3"/>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181;p8" descr="Rewind">
            <a:extLst>
              <a:ext uri="{FF2B5EF4-FFF2-40B4-BE49-F238E27FC236}">
                <a16:creationId xmlns:a16="http://schemas.microsoft.com/office/drawing/2014/main" id="{E09708A9-3861-1EAD-8EEB-16A14594FA8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948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7e576c1a67_0_165"/>
          <p:cNvSpPr txBox="1"/>
          <p:nvPr/>
        </p:nvSpPr>
        <p:spPr>
          <a:xfrm>
            <a:off x="849588" y="478672"/>
            <a:ext cx="77787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What is the relationship between rocks and minerals?</a:t>
            </a:r>
            <a:endParaRPr sz="2800" b="0" i="0" u="none" strike="noStrike" cap="none">
              <a:solidFill>
                <a:srgbClr val="000000"/>
              </a:solidFill>
              <a:latin typeface="Arial"/>
              <a:ea typeface="Arial"/>
              <a:cs typeface="Arial"/>
              <a:sym typeface="Arial"/>
            </a:endParaRPr>
          </a:p>
        </p:txBody>
      </p:sp>
      <p:sp>
        <p:nvSpPr>
          <p:cNvPr id="194" name="Google Shape;194;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7e576c1a67_0_165"/>
          <p:cNvSpPr txBox="1"/>
          <p:nvPr/>
        </p:nvSpPr>
        <p:spPr>
          <a:xfrm>
            <a:off x="849588" y="1432745"/>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created when minerals go through changes in temperature and pressure. </a:t>
            </a:r>
            <a:endParaRPr sz="28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tiny pieces of minerals that stick together over time.</a:t>
            </a:r>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made up of one or more mineral. </a:t>
            </a:r>
            <a:endParaRPr/>
          </a:p>
        </p:txBody>
      </p:sp>
      <p:pic>
        <p:nvPicPr>
          <p:cNvPr id="196" name="Google Shape;196;g27e576c1a67_0_165" descr="White Gray Sandstone Sedimentary Rock - Mini Me Geology"/>
          <p:cNvPicPr preferRelativeResize="0"/>
          <p:nvPr/>
        </p:nvPicPr>
        <p:blipFill rotWithShape="1">
          <a:blip r:embed="rId4">
            <a:alphaModFix/>
          </a:blip>
          <a:srcRect/>
          <a:stretch/>
        </p:blipFill>
        <p:spPr>
          <a:xfrm>
            <a:off x="3381103" y="4323806"/>
            <a:ext cx="2381794" cy="23817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p:nvPr/>
        </p:nvSpPr>
        <p:spPr>
          <a:xfrm>
            <a:off x="849588" y="478672"/>
            <a:ext cx="77787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What is the relationship between rocks and minerals?</a:t>
            </a:r>
            <a:endParaRPr sz="2800" b="0" i="0" u="none" strike="noStrike" cap="none">
              <a:solidFill>
                <a:srgbClr val="000000"/>
              </a:solidFill>
              <a:latin typeface="Arial"/>
              <a:ea typeface="Arial"/>
              <a:cs typeface="Arial"/>
              <a:sym typeface="Arial"/>
            </a:endParaRPr>
          </a:p>
        </p:txBody>
      </p:sp>
      <p:sp>
        <p:nvSpPr>
          <p:cNvPr id="203" name="Google Shape;203;p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9"/>
          <p:cNvSpPr txBox="1"/>
          <p:nvPr/>
        </p:nvSpPr>
        <p:spPr>
          <a:xfrm>
            <a:off x="849588" y="1692370"/>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created when minerals go through changes in temperature and pressure. </a:t>
            </a:r>
            <a:endParaRPr sz="28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tiny pieces of minerals that stick together over time.</a:t>
            </a:r>
            <a:endParaRP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i="0" u="none" strike="noStrike" cap="none">
                <a:solidFill>
                  <a:srgbClr val="FF0000"/>
                </a:solidFill>
                <a:latin typeface="Calibri"/>
                <a:ea typeface="Calibri"/>
                <a:cs typeface="Calibri"/>
                <a:sym typeface="Calibri"/>
              </a:rPr>
              <a:t>Rocks are made up of one or more mineral. </a:t>
            </a:r>
            <a:endParaRPr/>
          </a:p>
        </p:txBody>
      </p:sp>
      <p:pic>
        <p:nvPicPr>
          <p:cNvPr id="205" name="Google Shape;205;p9" descr="White Gray Sandstone Sedimentary Rock - Mini Me Geology"/>
          <p:cNvPicPr preferRelativeResize="0"/>
          <p:nvPr/>
        </p:nvPicPr>
        <p:blipFill rotWithShape="1">
          <a:blip r:embed="rId4">
            <a:alphaModFix/>
          </a:blip>
          <a:srcRect/>
          <a:stretch/>
        </p:blipFill>
        <p:spPr>
          <a:xfrm>
            <a:off x="3381103" y="4323806"/>
            <a:ext cx="2381794" cy="23817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p:nvPr/>
        </p:nvSpPr>
        <p:spPr>
          <a:xfrm>
            <a:off x="849587" y="478672"/>
            <a:ext cx="787640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Which of the following materials can rocks not be made of?</a:t>
            </a:r>
            <a:endParaRPr sz="2800" b="0" i="0" u="none" strike="noStrike" cap="none">
              <a:solidFill>
                <a:srgbClr val="000000"/>
              </a:solidFill>
              <a:latin typeface="Arial"/>
              <a:ea typeface="Arial"/>
              <a:cs typeface="Arial"/>
              <a:sym typeface="Arial"/>
            </a:endParaRPr>
          </a:p>
        </p:txBody>
      </p:sp>
      <p:sp>
        <p:nvSpPr>
          <p:cNvPr id="212" name="Google Shape;212;p1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0"/>
          <p:cNvSpPr txBox="1"/>
          <p:nvPr/>
        </p:nvSpPr>
        <p:spPr>
          <a:xfrm>
            <a:off x="849587" y="1911411"/>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Sand particles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Minerals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Former living things</a:t>
            </a:r>
            <a:endParaRPr sz="2800" b="1" i="0" u="none" strike="noStrike" cap="none">
              <a:solidFill>
                <a:srgbClr val="FF0000"/>
              </a:solidFill>
              <a:latin typeface="Calibri"/>
              <a:ea typeface="Calibri"/>
              <a:cs typeface="Calibri"/>
              <a:sym typeface="Calibri"/>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Fossils</a:t>
            </a:r>
            <a:endParaRPr/>
          </a:p>
        </p:txBody>
      </p:sp>
      <p:pic>
        <p:nvPicPr>
          <p:cNvPr id="214" name="Google Shape;214;p10" descr="Metamorphic rock: Mineral information, data and localities."/>
          <p:cNvPicPr preferRelativeResize="0"/>
          <p:nvPr/>
        </p:nvPicPr>
        <p:blipFill rotWithShape="1">
          <a:blip r:embed="rId4">
            <a:alphaModFix/>
          </a:blip>
          <a:srcRect/>
          <a:stretch/>
        </p:blipFill>
        <p:spPr>
          <a:xfrm>
            <a:off x="5014547" y="1911411"/>
            <a:ext cx="3279866" cy="31267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p:nvPr/>
        </p:nvSpPr>
        <p:spPr>
          <a:xfrm>
            <a:off x="849587" y="478672"/>
            <a:ext cx="787640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Which of the following materials can rocks not be made of?</a:t>
            </a:r>
            <a:endParaRPr sz="2800" b="0" i="0" u="none" strike="noStrike" cap="none">
              <a:solidFill>
                <a:srgbClr val="000000"/>
              </a:solidFill>
              <a:latin typeface="Arial"/>
              <a:ea typeface="Arial"/>
              <a:cs typeface="Arial"/>
              <a:sym typeface="Arial"/>
            </a:endParaRPr>
          </a:p>
        </p:txBody>
      </p:sp>
      <p:sp>
        <p:nvSpPr>
          <p:cNvPr id="221" name="Google Shape;221;p1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1"/>
          <p:cNvSpPr txBox="1"/>
          <p:nvPr/>
        </p:nvSpPr>
        <p:spPr>
          <a:xfrm>
            <a:off x="849587" y="1911411"/>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Sand particles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Minerals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Former living things</a:t>
            </a:r>
            <a:endParaRP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i="0" u="none" strike="noStrike" cap="none">
                <a:solidFill>
                  <a:srgbClr val="FF0000"/>
                </a:solidFill>
                <a:latin typeface="Calibri"/>
                <a:ea typeface="Calibri"/>
                <a:cs typeface="Calibri"/>
                <a:sym typeface="Calibri"/>
              </a:rPr>
              <a:t>Fossils</a:t>
            </a:r>
            <a:endParaRPr/>
          </a:p>
        </p:txBody>
      </p:sp>
      <p:pic>
        <p:nvPicPr>
          <p:cNvPr id="223" name="Google Shape;223;p11" descr="Metamorphic rock: Mineral information, data and localities."/>
          <p:cNvPicPr preferRelativeResize="0"/>
          <p:nvPr/>
        </p:nvPicPr>
        <p:blipFill rotWithShape="1">
          <a:blip r:embed="rId4">
            <a:alphaModFix/>
          </a:blip>
          <a:srcRect/>
          <a:stretch/>
        </p:blipFill>
        <p:spPr>
          <a:xfrm>
            <a:off x="5014547" y="1911411"/>
            <a:ext cx="3279866" cy="31267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6"/>
        <p:cNvGrpSpPr/>
        <p:nvPr/>
      </p:nvGrpSpPr>
      <p:grpSpPr>
        <a:xfrm>
          <a:off x="0" y="0"/>
          <a:ext cx="0" cy="0"/>
          <a:chOff x="0" y="0"/>
          <a:chExt cx="0" cy="0"/>
        </a:xfrm>
      </p:grpSpPr>
      <p:sp>
        <p:nvSpPr>
          <p:cNvPr id="242" name="Rectangle 24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rees on a cliff with roots&#10;&#10;Description automatically generated">
            <a:extLst>
              <a:ext uri="{FF2B5EF4-FFF2-40B4-BE49-F238E27FC236}">
                <a16:creationId xmlns:a16="http://schemas.microsoft.com/office/drawing/2014/main" id="{4FE38CDC-FBD5-C9D4-5899-FF13CA81CA70}"/>
              </a:ext>
            </a:extLst>
          </p:cNvPr>
          <p:cNvPicPr>
            <a:picLocks noChangeAspect="1"/>
          </p:cNvPicPr>
          <p:nvPr/>
        </p:nvPicPr>
        <p:blipFill rotWithShape="1">
          <a:blip r:embed="rId3">
            <a:alphaModFix amt="50000"/>
          </a:blip>
          <a:srcRect l="2691" r="-1" b="-1"/>
          <a:stretch/>
        </p:blipFill>
        <p:spPr>
          <a:xfrm>
            <a:off x="20" y="1"/>
            <a:ext cx="9143980" cy="6857999"/>
          </a:xfrm>
          <a:prstGeom prst="rect">
            <a:avLst/>
          </a:prstGeom>
        </p:spPr>
      </p:pic>
      <p:sp>
        <p:nvSpPr>
          <p:cNvPr id="237" name="Google Shape;237;g28c7b7e697c_0_49"/>
          <p:cNvSpPr txBox="1">
            <a:spLocks noGrp="1"/>
          </p:cNvSpPr>
          <p:nvPr>
            <p:ph type="ctrTitle"/>
          </p:nvPr>
        </p:nvSpPr>
        <p:spPr>
          <a:xfrm>
            <a:off x="1143000" y="1122363"/>
            <a:ext cx="6858000" cy="3063240"/>
          </a:xfrm>
          <a:prstGeom prst="rect">
            <a:avLst/>
          </a:prstGeom>
        </p:spPr>
        <p:txBody>
          <a:bodyPr spcFirstLastPara="1" lIns="91425" tIns="45700" rIns="91425" bIns="45700" anchorCtr="0">
            <a:normAutofit/>
          </a:bodyPr>
          <a:lstStyle/>
          <a:p>
            <a:pPr>
              <a:lnSpc>
                <a:spcPct val="90000"/>
              </a:lnSpc>
              <a:buSzPts val="3600"/>
            </a:pPr>
            <a:r>
              <a:rPr lang="en-US" sz="4800" b="1" u="sng" dirty="0">
                <a:solidFill>
                  <a:schemeClr val="bg1"/>
                </a:solidFill>
                <a:latin typeface="Helvetica" pitchFamily="2" charset="0"/>
              </a:rPr>
              <a:t>Erosion:</a:t>
            </a:r>
            <a:r>
              <a:rPr lang="en-US" sz="4800" b="1" dirty="0">
                <a:solidFill>
                  <a:schemeClr val="bg1"/>
                </a:solidFill>
                <a:latin typeface="Helvetica" pitchFamily="2" charset="0"/>
              </a:rPr>
              <a:t> </a:t>
            </a:r>
            <a:r>
              <a:rPr lang="en-US" sz="4800" b="0" i="0" dirty="0">
                <a:solidFill>
                  <a:schemeClr val="bg1"/>
                </a:solidFill>
                <a:effectLst/>
                <a:latin typeface="Helvetica" pitchFamily="2" charset="0"/>
              </a:rPr>
              <a:t>Earth materials (rock, soil) are worn away and moved by </a:t>
            </a:r>
            <a:r>
              <a:rPr lang="en-US" sz="4800" b="0" i="0" u="sng" dirty="0">
                <a:solidFill>
                  <a:schemeClr val="bg1"/>
                </a:solidFill>
                <a:effectLst/>
                <a:latin typeface="Helvetica" pitchFamily="2" charset="0"/>
              </a:rPr>
              <a:t>          </a:t>
            </a:r>
            <a:r>
              <a:rPr lang="en-US" sz="4800" b="0" i="0" dirty="0">
                <a:solidFill>
                  <a:schemeClr val="bg1"/>
                </a:solidFill>
                <a:effectLst/>
                <a:latin typeface="Helvetica" pitchFamily="2" charset="0"/>
              </a:rPr>
              <a:t> and </a:t>
            </a:r>
            <a:r>
              <a:rPr lang="en-US" sz="4800" b="0" i="0" u="sng" dirty="0">
                <a:solidFill>
                  <a:schemeClr val="bg1"/>
                </a:solidFill>
                <a:effectLst/>
                <a:latin typeface="Helvetica" pitchFamily="2" charset="0"/>
              </a:rPr>
              <a:t>         .</a:t>
            </a:r>
            <a:endParaRPr lang="en-US" sz="4800" u="sng" dirty="0">
              <a:solidFill>
                <a:schemeClr val="bg1"/>
              </a:solidFill>
              <a:latin typeface="Helvetica" pitchFamily="2" charset="0"/>
            </a:endParaRPr>
          </a:p>
        </p:txBody>
      </p:sp>
      <p:sp>
        <p:nvSpPr>
          <p:cNvPr id="24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21;p11" descr="Questions">
            <a:extLst>
              <a:ext uri="{FF2B5EF4-FFF2-40B4-BE49-F238E27FC236}">
                <a16:creationId xmlns:a16="http://schemas.microsoft.com/office/drawing/2014/main" id="{6A3D5A51-2DB0-BD3E-84D0-CFDC6F66CDD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638777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37"/>
                                        </p:tgtEl>
                                        <p:attrNameLst>
                                          <p:attrName>style.visibility</p:attrName>
                                        </p:attrNameLst>
                                      </p:cBhvr>
                                      <p:to>
                                        <p:strVal val="visible"/>
                                      </p:to>
                                    </p:set>
                                    <p:animEffect transition="in" filter="fade">
                                      <p:cBhvr>
                                        <p:cTn id="7" dur="7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6"/>
        <p:cNvGrpSpPr/>
        <p:nvPr/>
      </p:nvGrpSpPr>
      <p:grpSpPr>
        <a:xfrm>
          <a:off x="0" y="0"/>
          <a:ext cx="0" cy="0"/>
          <a:chOff x="0" y="0"/>
          <a:chExt cx="0" cy="0"/>
        </a:xfrm>
      </p:grpSpPr>
      <p:sp>
        <p:nvSpPr>
          <p:cNvPr id="242" name="Rectangle 24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rees on a cliff with roots&#10;&#10;Description automatically generated">
            <a:extLst>
              <a:ext uri="{FF2B5EF4-FFF2-40B4-BE49-F238E27FC236}">
                <a16:creationId xmlns:a16="http://schemas.microsoft.com/office/drawing/2014/main" id="{4FE38CDC-FBD5-C9D4-5899-FF13CA81CA70}"/>
              </a:ext>
            </a:extLst>
          </p:cNvPr>
          <p:cNvPicPr>
            <a:picLocks noChangeAspect="1"/>
          </p:cNvPicPr>
          <p:nvPr/>
        </p:nvPicPr>
        <p:blipFill rotWithShape="1">
          <a:blip r:embed="rId3">
            <a:alphaModFix amt="50000"/>
          </a:blip>
          <a:srcRect l="2691" r="-1" b="-1"/>
          <a:stretch/>
        </p:blipFill>
        <p:spPr>
          <a:xfrm>
            <a:off x="20" y="1"/>
            <a:ext cx="9143980" cy="6857999"/>
          </a:xfrm>
          <a:prstGeom prst="rect">
            <a:avLst/>
          </a:prstGeom>
        </p:spPr>
      </p:pic>
      <p:sp>
        <p:nvSpPr>
          <p:cNvPr id="237" name="Google Shape;237;g28c7b7e697c_0_49"/>
          <p:cNvSpPr txBox="1">
            <a:spLocks noGrp="1"/>
          </p:cNvSpPr>
          <p:nvPr>
            <p:ph type="ctrTitle"/>
          </p:nvPr>
        </p:nvSpPr>
        <p:spPr>
          <a:xfrm>
            <a:off x="1143000" y="1122363"/>
            <a:ext cx="6858000" cy="3063240"/>
          </a:xfrm>
          <a:prstGeom prst="rect">
            <a:avLst/>
          </a:prstGeom>
        </p:spPr>
        <p:txBody>
          <a:bodyPr spcFirstLastPara="1" lIns="91425" tIns="45700" rIns="91425" bIns="45700" anchorCtr="0">
            <a:normAutofit/>
          </a:bodyPr>
          <a:lstStyle/>
          <a:p>
            <a:pPr>
              <a:lnSpc>
                <a:spcPct val="90000"/>
              </a:lnSpc>
              <a:buSzPts val="3600"/>
            </a:pPr>
            <a:r>
              <a:rPr lang="en-US" sz="4800" b="1" u="sng" dirty="0">
                <a:solidFill>
                  <a:schemeClr val="bg1"/>
                </a:solidFill>
                <a:latin typeface="Helvetica" pitchFamily="2" charset="0"/>
              </a:rPr>
              <a:t>Erosion:</a:t>
            </a:r>
            <a:r>
              <a:rPr lang="en-US" sz="4800" b="1" dirty="0">
                <a:solidFill>
                  <a:schemeClr val="bg1"/>
                </a:solidFill>
                <a:latin typeface="Helvetica" pitchFamily="2" charset="0"/>
              </a:rPr>
              <a:t> </a:t>
            </a:r>
            <a:r>
              <a:rPr lang="en-US" sz="4800" b="0" i="0" dirty="0">
                <a:solidFill>
                  <a:schemeClr val="bg1"/>
                </a:solidFill>
                <a:effectLst/>
                <a:latin typeface="Helvetica" pitchFamily="2" charset="0"/>
              </a:rPr>
              <a:t>Earth materials (rock, soil) are worn away and moved by </a:t>
            </a:r>
            <a:r>
              <a:rPr lang="en-US" sz="4800" b="1" i="0" u="sng" dirty="0">
                <a:solidFill>
                  <a:srgbClr val="FF0000"/>
                </a:solidFill>
                <a:effectLst/>
                <a:latin typeface="Helvetica" pitchFamily="2" charset="0"/>
              </a:rPr>
              <a:t>wind</a:t>
            </a:r>
            <a:r>
              <a:rPr lang="en-US" sz="4800" b="0" i="0" dirty="0">
                <a:solidFill>
                  <a:schemeClr val="bg1"/>
                </a:solidFill>
                <a:effectLst/>
                <a:latin typeface="Helvetica" pitchFamily="2" charset="0"/>
              </a:rPr>
              <a:t> and </a:t>
            </a:r>
            <a:r>
              <a:rPr lang="en-US" sz="4800" b="1" i="0" u="sng" dirty="0">
                <a:solidFill>
                  <a:srgbClr val="FF0000"/>
                </a:solidFill>
                <a:effectLst/>
                <a:latin typeface="Helvetica" pitchFamily="2" charset="0"/>
              </a:rPr>
              <a:t>water</a:t>
            </a:r>
            <a:r>
              <a:rPr lang="en-US" sz="4800" b="0" i="0" u="sng" dirty="0">
                <a:solidFill>
                  <a:schemeClr val="bg1"/>
                </a:solidFill>
                <a:effectLst/>
                <a:latin typeface="Helvetica" pitchFamily="2" charset="0"/>
              </a:rPr>
              <a:t>.</a:t>
            </a:r>
            <a:endParaRPr lang="en-US" sz="4800" u="sng" dirty="0">
              <a:solidFill>
                <a:schemeClr val="bg1"/>
              </a:solidFill>
              <a:latin typeface="Helvetica" pitchFamily="2" charset="0"/>
            </a:endParaRPr>
          </a:p>
        </p:txBody>
      </p:sp>
      <p:sp>
        <p:nvSpPr>
          <p:cNvPr id="24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21;p11" descr="Questions">
            <a:extLst>
              <a:ext uri="{FF2B5EF4-FFF2-40B4-BE49-F238E27FC236}">
                <a16:creationId xmlns:a16="http://schemas.microsoft.com/office/drawing/2014/main" id="{85405B45-5C34-C20D-50B9-842E2CB9891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34037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37"/>
                                        </p:tgtEl>
                                        <p:attrNameLst>
                                          <p:attrName>style.visibility</p:attrName>
                                        </p:attrNameLst>
                                      </p:cBhvr>
                                      <p:to>
                                        <p:strVal val="visible"/>
                                      </p:to>
                                    </p:set>
                                    <p:animEffect transition="in" filter="fade">
                                      <p:cBhvr>
                                        <p:cTn id="7" dur="7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1" name="Google Shape;121;p2"/>
          <p:cNvSpPr txBox="1"/>
          <p:nvPr/>
        </p:nvSpPr>
        <p:spPr>
          <a:xfrm>
            <a:off x="1547949" y="287215"/>
            <a:ext cx="604810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Weathering</a:t>
            </a:r>
            <a:endParaRPr sz="1800" b="0" i="0" u="none" strike="noStrike" cap="none" dirty="0">
              <a:solidFill>
                <a:srgbClr val="000000"/>
              </a:solidFill>
              <a:latin typeface="Calibri"/>
              <a:ea typeface="Calibri"/>
              <a:cs typeface="Calibri"/>
              <a:sym typeface="Calibri"/>
            </a:endParaRPr>
          </a:p>
        </p:txBody>
      </p:sp>
      <p:pic>
        <p:nvPicPr>
          <p:cNvPr id="4" name="Picture 3" descr="A large rock with a crack in the middle of the mountains&#10;&#10;Description automatically generated">
            <a:extLst>
              <a:ext uri="{FF2B5EF4-FFF2-40B4-BE49-F238E27FC236}">
                <a16:creationId xmlns:a16="http://schemas.microsoft.com/office/drawing/2014/main" id="{7DF8E536-D64A-4694-4688-681B810A24B3}"/>
              </a:ext>
            </a:extLst>
          </p:cNvPr>
          <p:cNvPicPr>
            <a:picLocks noChangeAspect="1"/>
          </p:cNvPicPr>
          <p:nvPr/>
        </p:nvPicPr>
        <p:blipFill>
          <a:blip r:embed="rId3"/>
          <a:stretch>
            <a:fillRect/>
          </a:stretch>
        </p:blipFill>
        <p:spPr>
          <a:xfrm>
            <a:off x="210102" y="1517385"/>
            <a:ext cx="8723796" cy="52585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568035" y="222126"/>
            <a:ext cx="8395855"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Helvetica" pitchFamily="2" charset="0"/>
              </a:rPr>
              <a:t>True or False: </a:t>
            </a:r>
            <a:r>
              <a:rPr lang="en-US" sz="3600" dirty="0">
                <a:latin typeface="Helvetica" pitchFamily="2" charset="0"/>
              </a:rPr>
              <a:t>Deposition is the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3"/>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21;p11" descr="Questions">
            <a:extLst>
              <a:ext uri="{FF2B5EF4-FFF2-40B4-BE49-F238E27FC236}">
                <a16:creationId xmlns:a16="http://schemas.microsoft.com/office/drawing/2014/main" id="{8A745311-E2A7-6F69-DE2A-F6A4691144A5}"/>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35517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568035" y="222126"/>
            <a:ext cx="8395855"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solidFill>
                  <a:srgbClr val="FF0000"/>
                </a:solidFill>
                <a:latin typeface="Helvetica" pitchFamily="2" charset="0"/>
              </a:rPr>
              <a:t>True</a:t>
            </a:r>
            <a:r>
              <a:rPr lang="en-US" sz="3600" b="1" u="sng" dirty="0">
                <a:latin typeface="Helvetica" pitchFamily="2" charset="0"/>
              </a:rPr>
              <a:t> or False: </a:t>
            </a:r>
            <a:r>
              <a:rPr lang="en-US" sz="3600" dirty="0">
                <a:latin typeface="Helvetica" pitchFamily="2" charset="0"/>
              </a:rPr>
              <a:t>Deposition is the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3"/>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21;p11" descr="Questions">
            <a:extLst>
              <a:ext uri="{FF2B5EF4-FFF2-40B4-BE49-F238E27FC236}">
                <a16:creationId xmlns:a16="http://schemas.microsoft.com/office/drawing/2014/main" id="{D146F7FD-C7B3-EC05-11FE-C46649D5C38C}"/>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761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8"/>
          <p:cNvSpPr txBox="1"/>
          <p:nvPr/>
        </p:nvSpPr>
        <p:spPr>
          <a:xfrm>
            <a:off x="1342650" y="603430"/>
            <a:ext cx="64587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Weathering</a:t>
            </a:r>
            <a:endParaRPr sz="1400" b="0" i="0" u="none" strike="noStrike" cap="none" dirty="0">
              <a:solidFill>
                <a:srgbClr val="000000"/>
              </a:solidFill>
              <a:latin typeface="Arial"/>
              <a:ea typeface="Arial"/>
              <a:cs typeface="Arial"/>
              <a:sym typeface="Arial"/>
            </a:endParaRPr>
          </a:p>
        </p:txBody>
      </p:sp>
      <p:sp>
        <p:nvSpPr>
          <p:cNvPr id="230" name="Google Shape;230;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498172" y="236434"/>
            <a:ext cx="8142058" cy="2000400"/>
          </a:xfrm>
          <a:prstGeom prst="rect">
            <a:avLst/>
          </a:prstGeom>
          <a:noFill/>
          <a:ln>
            <a:noFill/>
          </a:ln>
        </p:spPr>
        <p:txBody>
          <a:bodyPr spcFirstLastPara="1" wrap="square" lIns="91425" tIns="45700" rIns="91425" bIns="45700" anchor="ctr" anchorCtr="0">
            <a:normAutofit/>
          </a:bodyPr>
          <a:lstStyle/>
          <a:p>
            <a:pPr>
              <a:buSzPts val="3600"/>
            </a:pPr>
            <a:r>
              <a:rPr lang="en-US" sz="3600" b="1" u="sng" dirty="0">
                <a:latin typeface="Helvetica" pitchFamily="2" charset="0"/>
              </a:rPr>
              <a:t>Weathering:</a:t>
            </a:r>
            <a:r>
              <a:rPr lang="en-US" sz="3600" b="1" dirty="0">
                <a:latin typeface="Helvetica" pitchFamily="2" charset="0"/>
              </a:rPr>
              <a:t> </a:t>
            </a:r>
            <a:r>
              <a:rPr lang="en-US" sz="3600" b="0" i="0" dirty="0">
                <a:solidFill>
                  <a:srgbClr val="000000"/>
                </a:solidFill>
                <a:effectLst/>
                <a:latin typeface="Helvetica" pitchFamily="2" charset="0"/>
              </a:rPr>
              <a:t>the process of breaking down rock over long periods of time</a:t>
            </a:r>
            <a:endParaRPr lang="en-US" sz="3600" dirty="0">
              <a:latin typeface="Helvetica" pitchFamily="2" charset="0"/>
            </a:endParaRPr>
          </a:p>
        </p:txBody>
      </p:sp>
      <p:sp>
        <p:nvSpPr>
          <p:cNvPr id="238" name="Google Shape;238;g28c7b7e697c_0_4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g28c7b7e697c_0_49"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6" name="Picture 5" descr="A rock arch in the desert with Arches National Park in the background&#10;&#10;Description automatically generated">
            <a:extLst>
              <a:ext uri="{FF2B5EF4-FFF2-40B4-BE49-F238E27FC236}">
                <a16:creationId xmlns:a16="http://schemas.microsoft.com/office/drawing/2014/main" id="{2E6DB18B-5B77-6FA0-020B-9918EAFB5304}"/>
              </a:ext>
            </a:extLst>
          </p:cNvPr>
          <p:cNvPicPr>
            <a:picLocks noChangeAspect="1"/>
          </p:cNvPicPr>
          <p:nvPr/>
        </p:nvPicPr>
        <p:blipFill>
          <a:blip r:embed="rId5"/>
          <a:stretch>
            <a:fillRect/>
          </a:stretch>
        </p:blipFill>
        <p:spPr>
          <a:xfrm>
            <a:off x="1267691" y="2069146"/>
            <a:ext cx="6608618" cy="478885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1"/>
        <p:cNvGrpSpPr/>
        <p:nvPr/>
      </p:nvGrpSpPr>
      <p:grpSpPr>
        <a:xfrm>
          <a:off x="0" y="0"/>
          <a:ext cx="0" cy="0"/>
          <a:chOff x="0" y="0"/>
          <a:chExt cx="0" cy="0"/>
        </a:xfrm>
      </p:grpSpPr>
      <p:sp useBgFill="1">
        <p:nvSpPr>
          <p:cNvPr id="258" name="Rectangle 25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rocks with a crack in the middle&#10;&#10;Description automatically generated">
            <a:extLst>
              <a:ext uri="{FF2B5EF4-FFF2-40B4-BE49-F238E27FC236}">
                <a16:creationId xmlns:a16="http://schemas.microsoft.com/office/drawing/2014/main" id="{AC58EAEB-83CE-48CD-D7BF-812121D32F26}"/>
              </a:ext>
            </a:extLst>
          </p:cNvPr>
          <p:cNvPicPr>
            <a:picLocks noChangeAspect="1"/>
          </p:cNvPicPr>
          <p:nvPr/>
        </p:nvPicPr>
        <p:blipFill rotWithShape="1">
          <a:blip r:embed="rId3"/>
          <a:srcRect l="6891" r="15441" b="-1"/>
          <a:stretch/>
        </p:blipFill>
        <p:spPr>
          <a:xfrm>
            <a:off x="-2285" y="10"/>
            <a:ext cx="9143999" cy="6857990"/>
          </a:xfrm>
          <a:prstGeom prst="rect">
            <a:avLst/>
          </a:prstGeom>
        </p:spPr>
      </p:pic>
      <p:sp>
        <p:nvSpPr>
          <p:cNvPr id="260" name="Rectangle 25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Google Shape;252;g27e576c1a67_0_364"/>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600"/>
            </a:pPr>
            <a:r>
              <a:rPr lang="en-US" sz="4500" b="0" i="0" u="none" strike="noStrike" kern="1200" cap="none">
                <a:solidFill>
                  <a:srgbClr val="FFFFFF"/>
                </a:solidFill>
                <a:latin typeface="+mj-lt"/>
                <a:ea typeface="+mj-ea"/>
                <a:cs typeface="+mj-cs"/>
                <a:sym typeface="Calibri"/>
              </a:rPr>
              <a:t>What is weathering?</a:t>
            </a:r>
          </a:p>
        </p:txBody>
      </p:sp>
      <p:sp>
        <p:nvSpPr>
          <p:cNvPr id="253" name="Google Shape;253;g27e576c1a67_0_36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1" name="Google Shape;261;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AAD52C3-F510-4AD2-8B1D-7D8A574B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46140D-5018-4AFF-72E6-AFEAC8AE9310}"/>
              </a:ext>
            </a:extLst>
          </p:cNvPr>
          <p:cNvSpPr txBox="1"/>
          <p:nvPr/>
        </p:nvSpPr>
        <p:spPr>
          <a:xfrm>
            <a:off x="2288" y="748279"/>
            <a:ext cx="9141712" cy="1659925"/>
          </a:xfrm>
          <a:prstGeom prst="rect">
            <a:avLst/>
          </a:prstGeom>
        </p:spPr>
        <p:txBody>
          <a:bodyPr vert="horz" lIns="91440" tIns="45720" rIns="91440" bIns="45720" rtlCol="0" anchor="ctr">
            <a:normAutofit/>
          </a:bodyPr>
          <a:lstStyle/>
          <a:p>
            <a:pPr algn="ctr">
              <a:lnSpc>
                <a:spcPct val="90000"/>
              </a:lnSpc>
              <a:spcAft>
                <a:spcPts val="600"/>
              </a:spcAft>
            </a:pPr>
            <a:r>
              <a:rPr lang="en-US" sz="2400" kern="1200" dirty="0">
                <a:solidFill>
                  <a:schemeClr val="tx1"/>
                </a:solidFill>
                <a:effectLst/>
                <a:latin typeface="Helvetica" pitchFamily="2" charset="0"/>
                <a:ea typeface="+mn-ea"/>
                <a:cs typeface="+mn-cs"/>
              </a:rPr>
              <a:t>Weathering happens in three main ways: mechanical weathering, chemical weathering, and biological weathering. </a:t>
            </a:r>
            <a:endParaRPr lang="en-US" sz="2400" kern="1200" dirty="0">
              <a:solidFill>
                <a:schemeClr val="tx1"/>
              </a:solidFill>
              <a:latin typeface="Helvetica" pitchFamily="2" charset="0"/>
              <a:ea typeface="+mn-ea"/>
              <a:cs typeface="+mn-cs"/>
            </a:endParaRPr>
          </a:p>
        </p:txBody>
      </p:sp>
      <p:sp>
        <p:nvSpPr>
          <p:cNvPr id="2" name="Google Shape;266;g27e576c1a67_0_736" descr="Artificial Intelligence">
            <a:extLst>
              <a:ext uri="{FF2B5EF4-FFF2-40B4-BE49-F238E27FC236}">
                <a16:creationId xmlns:a16="http://schemas.microsoft.com/office/drawing/2014/main" id="{B1FF92D1-2E34-DD9B-0A03-BFE706600091}"/>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A diagram of weathering and weathering&#10;&#10;Description automatically generated">
            <a:extLst>
              <a:ext uri="{FF2B5EF4-FFF2-40B4-BE49-F238E27FC236}">
                <a16:creationId xmlns:a16="http://schemas.microsoft.com/office/drawing/2014/main" id="{192D4A1B-781B-9E87-6A15-E0F7ADBC5F53}"/>
              </a:ext>
            </a:extLst>
          </p:cNvPr>
          <p:cNvPicPr>
            <a:picLocks noChangeAspect="1"/>
          </p:cNvPicPr>
          <p:nvPr/>
        </p:nvPicPr>
        <p:blipFill>
          <a:blip r:embed="rId4"/>
          <a:stretch>
            <a:fillRect/>
          </a:stretch>
        </p:blipFill>
        <p:spPr>
          <a:xfrm>
            <a:off x="570286" y="2780373"/>
            <a:ext cx="7873672" cy="3329348"/>
          </a:xfrm>
          <a:prstGeom prst="rect">
            <a:avLst/>
          </a:prstGeom>
        </p:spPr>
      </p:pic>
    </p:spTree>
    <p:extLst>
      <p:ext uri="{BB962C8B-B14F-4D97-AF65-F5344CB8AC3E}">
        <p14:creationId xmlns:p14="http://schemas.microsoft.com/office/powerpoint/2010/main" val="3406052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34887A-EE77-3CA9-D44A-2E4B398D9C68}"/>
              </a:ext>
            </a:extLst>
          </p:cNvPr>
          <p:cNvSpPr txBox="1"/>
          <p:nvPr/>
        </p:nvSpPr>
        <p:spPr>
          <a:xfrm>
            <a:off x="578427" y="735300"/>
            <a:ext cx="7987145" cy="2308324"/>
          </a:xfrm>
          <a:prstGeom prst="rect">
            <a:avLst/>
          </a:prstGeom>
          <a:noFill/>
        </p:spPr>
        <p:txBody>
          <a:bodyPr wrap="square">
            <a:spAutoFit/>
          </a:bodyPr>
          <a:lstStyle/>
          <a:p>
            <a:pPr algn="ctr"/>
            <a:r>
              <a:rPr lang="en-US" sz="2400" kern="1200" dirty="0">
                <a:solidFill>
                  <a:schemeClr val="tx1"/>
                </a:solidFill>
                <a:latin typeface="Helvetica" pitchFamily="2" charset="0"/>
                <a:ea typeface="+mn-ea"/>
                <a:cs typeface="+mn-cs"/>
              </a:rPr>
              <a:t>M</a:t>
            </a:r>
            <a:r>
              <a:rPr lang="en-US" sz="2400" kern="1200" dirty="0">
                <a:solidFill>
                  <a:schemeClr val="tx1"/>
                </a:solidFill>
                <a:effectLst/>
                <a:latin typeface="Helvetica" pitchFamily="2" charset="0"/>
                <a:ea typeface="+mn-ea"/>
                <a:cs typeface="+mn-cs"/>
              </a:rPr>
              <a:t>echanical weathering is where rocks break into smaller pieces without changing their composition. </a:t>
            </a:r>
            <a:r>
              <a:rPr lang="en-US" sz="2400" b="0" i="0" dirty="0">
                <a:solidFill>
                  <a:srgbClr val="374151"/>
                </a:solidFill>
                <a:effectLst/>
                <a:latin typeface="Helvetica" pitchFamily="2" charset="0"/>
              </a:rPr>
              <a:t>Mechanical weathering includes processes like freeze-thaw, where water seeps into cracks, freezes, and expands, breaking the rock apart. Another example is abrasion, where rocks rub against each other, wearing away over time.</a:t>
            </a:r>
            <a:endParaRPr lang="en-US" sz="2400" dirty="0">
              <a:latin typeface="Helvetica" pitchFamily="2" charset="0"/>
            </a:endParaRPr>
          </a:p>
        </p:txBody>
      </p:sp>
      <p:sp>
        <p:nvSpPr>
          <p:cNvPr id="4" name="Google Shape;266;g27e576c1a67_0_736" descr="Artificial Intelligence">
            <a:extLst>
              <a:ext uri="{FF2B5EF4-FFF2-40B4-BE49-F238E27FC236}">
                <a16:creationId xmlns:a16="http://schemas.microsoft.com/office/drawing/2014/main" id="{82B8CDF0-706B-26A8-DA23-F2F3EE8805C6}"/>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A grey rock with a crack in the middle&#10;&#10;Description automatically generated">
            <a:extLst>
              <a:ext uri="{FF2B5EF4-FFF2-40B4-BE49-F238E27FC236}">
                <a16:creationId xmlns:a16="http://schemas.microsoft.com/office/drawing/2014/main" id="{2F815247-6223-2ED7-FC2F-F7D498864E72}"/>
              </a:ext>
            </a:extLst>
          </p:cNvPr>
          <p:cNvPicPr>
            <a:picLocks noChangeAspect="1"/>
          </p:cNvPicPr>
          <p:nvPr/>
        </p:nvPicPr>
        <p:blipFill>
          <a:blip r:embed="rId4"/>
          <a:stretch>
            <a:fillRect/>
          </a:stretch>
        </p:blipFill>
        <p:spPr>
          <a:xfrm>
            <a:off x="0" y="3586713"/>
            <a:ext cx="8956727" cy="2882205"/>
          </a:xfrm>
          <a:prstGeom prst="rect">
            <a:avLst/>
          </a:prstGeom>
        </p:spPr>
      </p:pic>
    </p:spTree>
    <p:extLst>
      <p:ext uri="{BB962C8B-B14F-4D97-AF65-F5344CB8AC3E}">
        <p14:creationId xmlns:p14="http://schemas.microsoft.com/office/powerpoint/2010/main" val="2787362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F5C782-1640-095E-4E92-86C124AE523B}"/>
              </a:ext>
            </a:extLst>
          </p:cNvPr>
          <p:cNvSpPr txBox="1"/>
          <p:nvPr/>
        </p:nvSpPr>
        <p:spPr>
          <a:xfrm>
            <a:off x="671945" y="347293"/>
            <a:ext cx="7800109" cy="1938992"/>
          </a:xfrm>
          <a:prstGeom prst="rect">
            <a:avLst/>
          </a:prstGeom>
          <a:noFill/>
        </p:spPr>
        <p:txBody>
          <a:bodyPr wrap="square">
            <a:spAutoFit/>
          </a:bodyPr>
          <a:lstStyle/>
          <a:p>
            <a:pPr algn="ctr"/>
            <a:r>
              <a:rPr lang="en-US" sz="2400" kern="1200" dirty="0">
                <a:solidFill>
                  <a:schemeClr val="tx1"/>
                </a:solidFill>
                <a:latin typeface="Helvetica" pitchFamily="2" charset="0"/>
                <a:ea typeface="+mn-ea"/>
                <a:cs typeface="+mn-cs"/>
              </a:rPr>
              <a:t>C</a:t>
            </a:r>
            <a:r>
              <a:rPr lang="en-US" sz="2400" kern="1200" dirty="0">
                <a:solidFill>
                  <a:schemeClr val="tx1"/>
                </a:solidFill>
                <a:effectLst/>
                <a:latin typeface="Helvetica" pitchFamily="2" charset="0"/>
                <a:ea typeface="+mn-ea"/>
                <a:cs typeface="+mn-cs"/>
              </a:rPr>
              <a:t>hemical weathering is where rocks change chemically over time. </a:t>
            </a:r>
            <a:r>
              <a:rPr lang="en-US" sz="2400" b="0" i="0" dirty="0">
                <a:solidFill>
                  <a:srgbClr val="374151"/>
                </a:solidFill>
                <a:effectLst/>
                <a:latin typeface="Helvetica" pitchFamily="2" charset="0"/>
              </a:rPr>
              <a:t>Chemical weathering involves changes to a rock's minerals through chemical reactions. For instance, rainwater mixed with carbon dioxide can form a weak acid that dissolves certain minerals in rocks.</a:t>
            </a:r>
            <a:endParaRPr lang="en-US" sz="2400" dirty="0">
              <a:latin typeface="Helvetica" pitchFamily="2" charset="0"/>
            </a:endParaRPr>
          </a:p>
        </p:txBody>
      </p:sp>
      <p:pic>
        <p:nvPicPr>
          <p:cNvPr id="4" name="Picture 3" descr="Different types of weathering and different types of weathering&#10;&#10;Description automatically generated">
            <a:extLst>
              <a:ext uri="{FF2B5EF4-FFF2-40B4-BE49-F238E27FC236}">
                <a16:creationId xmlns:a16="http://schemas.microsoft.com/office/drawing/2014/main" id="{A1066BBB-2BFC-1BA2-ECCA-80B6BB517E53}"/>
              </a:ext>
            </a:extLst>
          </p:cNvPr>
          <p:cNvPicPr>
            <a:picLocks noChangeAspect="1"/>
          </p:cNvPicPr>
          <p:nvPr/>
        </p:nvPicPr>
        <p:blipFill>
          <a:blip r:embed="rId3"/>
          <a:stretch>
            <a:fillRect/>
          </a:stretch>
        </p:blipFill>
        <p:spPr>
          <a:xfrm>
            <a:off x="1192702" y="2357497"/>
            <a:ext cx="6758596" cy="4500503"/>
          </a:xfrm>
          <a:prstGeom prst="rect">
            <a:avLst/>
          </a:prstGeom>
        </p:spPr>
      </p:pic>
      <p:sp>
        <p:nvSpPr>
          <p:cNvPr id="5" name="Google Shape;266;g27e576c1a67_0_736" descr="Artificial Intelligence">
            <a:extLst>
              <a:ext uri="{FF2B5EF4-FFF2-40B4-BE49-F238E27FC236}">
                <a16:creationId xmlns:a16="http://schemas.microsoft.com/office/drawing/2014/main" id="{043DCFA3-A2E8-71C3-3525-A8266A75E2D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0195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p:nvSpPr>
          <p:cNvPr id="137" name="tint">
            <a:extLst>
              <a:ext uri="{FF2B5EF4-FFF2-40B4-BE49-F238E27FC236}">
                <a16:creationId xmlns:a16="http://schemas.microsoft.com/office/drawing/2014/main" id="{DF8D6DF5-7A00-4A9D-BD50-E8BCC8F4D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8" name="Rectangle 137">
            <a:extLst>
              <a:ext uri="{FF2B5EF4-FFF2-40B4-BE49-F238E27FC236}">
                <a16:creationId xmlns:a16="http://schemas.microsoft.com/office/drawing/2014/main" id="{DA26D83B-1209-3DBF-B469-35628586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34306"/>
          </a:xfrm>
          <a:prstGeom prst="rect">
            <a:avLst/>
          </a:prstGeom>
          <a:ln>
            <a:noFill/>
          </a:ln>
          <a:effectLst>
            <a:outerShdw blurRad="330200" dist="762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Google Shape;128;p3"/>
          <p:cNvSpPr txBox="1"/>
          <p:nvPr/>
        </p:nvSpPr>
        <p:spPr>
          <a:xfrm>
            <a:off x="984386" y="359900"/>
            <a:ext cx="8044414" cy="1219200"/>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pPr>
            <a:r>
              <a:rPr lang="en-US" sz="2800" b="1" i="0" u="none" strike="noStrike" kern="1200" cap="none" dirty="0">
                <a:solidFill>
                  <a:schemeClr val="tx1"/>
                </a:solidFill>
                <a:latin typeface="+mj-lt"/>
                <a:ea typeface="+mj-ea"/>
                <a:cs typeface="+mj-cs"/>
                <a:sym typeface="Calibri"/>
              </a:rPr>
              <a:t>Big Question: </a:t>
            </a:r>
            <a:r>
              <a:rPr lang="en-US" sz="2800" b="0" i="0" kern="1200" dirty="0">
                <a:solidFill>
                  <a:schemeClr val="tx1"/>
                </a:solidFill>
                <a:effectLst/>
                <a:latin typeface="+mj-lt"/>
                <a:ea typeface="+mj-ea"/>
                <a:cs typeface="+mj-cs"/>
              </a:rPr>
              <a:t>In what ways does weathering play a role in shaping our environment and the Earth's surface?</a:t>
            </a:r>
            <a:endParaRPr lang="en-US" sz="2800" kern="1200" dirty="0">
              <a:solidFill>
                <a:schemeClr val="tx1"/>
              </a:solidFill>
              <a:latin typeface="+mj-lt"/>
              <a:ea typeface="+mj-ea"/>
              <a:cs typeface="+mj-cs"/>
            </a:endParaRPr>
          </a:p>
        </p:txBody>
      </p:sp>
      <p:pic>
        <p:nvPicPr>
          <p:cNvPr id="4" name="Picture 3" descr="A large red rock formation in the desert&#10;&#10;Description automatically generated">
            <a:extLst>
              <a:ext uri="{FF2B5EF4-FFF2-40B4-BE49-F238E27FC236}">
                <a16:creationId xmlns:a16="http://schemas.microsoft.com/office/drawing/2014/main" id="{C9E06E2C-3195-D447-5CDB-5F292FDF20A1}"/>
              </a:ext>
            </a:extLst>
          </p:cNvPr>
          <p:cNvPicPr>
            <a:picLocks noChangeAspect="1"/>
          </p:cNvPicPr>
          <p:nvPr/>
        </p:nvPicPr>
        <p:blipFill rotWithShape="1">
          <a:blip r:embed="rId3"/>
          <a:srcRect l="18565" r="16262" b="2"/>
          <a:stretch/>
        </p:blipFill>
        <p:spPr>
          <a:xfrm>
            <a:off x="-7099" y="1734306"/>
            <a:ext cx="5685694" cy="5125246"/>
          </a:xfrm>
          <a:prstGeom prst="rect">
            <a:avLst/>
          </a:prstGeom>
          <a:effectLst/>
        </p:spPr>
      </p:pic>
      <p:pic>
        <p:nvPicPr>
          <p:cNvPr id="127" name="Google Shape;127;p3" descr="A light bulb with a gear inside&#10;&#10;Description automatically generated"/>
          <p:cNvPicPr preferRelativeResize="0"/>
          <p:nvPr/>
        </p:nvPicPr>
        <p:blipFill rotWithShape="1">
          <a:blip r:embed="rId4">
            <a:alphaModFix/>
          </a:blip>
          <a:srcRect/>
          <a:stretch/>
        </p:blipFill>
        <p:spPr>
          <a:xfrm>
            <a:off x="115200" y="235700"/>
            <a:ext cx="721150" cy="733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roots growing on a rock&#10;&#10;Description automatically generated">
            <a:extLst>
              <a:ext uri="{FF2B5EF4-FFF2-40B4-BE49-F238E27FC236}">
                <a16:creationId xmlns:a16="http://schemas.microsoft.com/office/drawing/2014/main" id="{E8BEB0D6-14FF-1D56-EEEF-40E0060DC9F1}"/>
              </a:ext>
            </a:extLst>
          </p:cNvPr>
          <p:cNvPicPr>
            <a:picLocks noChangeAspect="1"/>
          </p:cNvPicPr>
          <p:nvPr/>
        </p:nvPicPr>
        <p:blipFill>
          <a:blip r:embed="rId3"/>
          <a:stretch>
            <a:fillRect/>
          </a:stretch>
        </p:blipFill>
        <p:spPr>
          <a:xfrm>
            <a:off x="1644650" y="2532442"/>
            <a:ext cx="5854700" cy="4292600"/>
          </a:xfrm>
          <a:prstGeom prst="rect">
            <a:avLst/>
          </a:prstGeom>
        </p:spPr>
      </p:pic>
      <p:sp>
        <p:nvSpPr>
          <p:cNvPr id="4" name="TextBox 3">
            <a:extLst>
              <a:ext uri="{FF2B5EF4-FFF2-40B4-BE49-F238E27FC236}">
                <a16:creationId xmlns:a16="http://schemas.microsoft.com/office/drawing/2014/main" id="{F6C523FC-0D4A-8CB3-C497-B542C552F62C}"/>
              </a:ext>
            </a:extLst>
          </p:cNvPr>
          <p:cNvSpPr txBox="1"/>
          <p:nvPr/>
        </p:nvSpPr>
        <p:spPr>
          <a:xfrm>
            <a:off x="659795" y="609599"/>
            <a:ext cx="8484205" cy="1569660"/>
          </a:xfrm>
          <a:prstGeom prst="rect">
            <a:avLst/>
          </a:prstGeom>
          <a:noFill/>
        </p:spPr>
        <p:txBody>
          <a:bodyPr wrap="square" rtlCol="0">
            <a:spAutoFit/>
          </a:bodyPr>
          <a:lstStyle/>
          <a:p>
            <a:pPr algn="ctr"/>
            <a:r>
              <a:rPr lang="en-US" sz="2400" b="0" i="0" dirty="0">
                <a:solidFill>
                  <a:srgbClr val="374151"/>
                </a:solidFill>
                <a:effectLst/>
                <a:latin typeface="Helvetica" pitchFamily="2" charset="0"/>
              </a:rPr>
              <a:t>Biological weathering is when living things, like plants and animals, break down rocks. For example, tree roots growing into rocks and animals burrowing can cause the rocks to break over time.</a:t>
            </a:r>
            <a:endParaRPr lang="en-US" sz="2400" dirty="0">
              <a:latin typeface="Helvetica" pitchFamily="2" charset="0"/>
            </a:endParaRPr>
          </a:p>
        </p:txBody>
      </p:sp>
      <p:sp>
        <p:nvSpPr>
          <p:cNvPr id="5" name="Google Shape;266;g27e576c1a67_0_736" descr="Artificial Intelligence">
            <a:extLst>
              <a:ext uri="{FF2B5EF4-FFF2-40B4-BE49-F238E27FC236}">
                <a16:creationId xmlns:a16="http://schemas.microsoft.com/office/drawing/2014/main" id="{CEEB9FCD-8D2C-2A5F-9059-00FBB5504A70}"/>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8967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ollage of different rocks&#10;&#10;Description automatically generated">
            <a:extLst>
              <a:ext uri="{FF2B5EF4-FFF2-40B4-BE49-F238E27FC236}">
                <a16:creationId xmlns:a16="http://schemas.microsoft.com/office/drawing/2014/main" id="{1386EFFF-CEE5-DD09-74B0-69EAC919E7FB}"/>
              </a:ext>
            </a:extLst>
          </p:cNvPr>
          <p:cNvPicPr>
            <a:picLocks noChangeAspect="1"/>
          </p:cNvPicPr>
          <p:nvPr/>
        </p:nvPicPr>
        <p:blipFill rotWithShape="1">
          <a:blip r:embed="rId3"/>
          <a:srcRect l="18388" r="12056" b="1"/>
          <a:stretch/>
        </p:blipFill>
        <p:spPr>
          <a:xfrm>
            <a:off x="663523" y="877413"/>
            <a:ext cx="4805177" cy="5043096"/>
          </a:xfrm>
          <a:prstGeom prst="rect">
            <a:avLst/>
          </a:prstGeom>
        </p:spPr>
      </p:pic>
      <p:grpSp>
        <p:nvGrpSpPr>
          <p:cNvPr id="11" name="Group 1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522" y="5858828"/>
            <a:ext cx="4805178" cy="123363"/>
            <a:chOff x="7015162" y="5858828"/>
            <a:chExt cx="4300544" cy="123363"/>
          </a:xfrm>
        </p:grpSpPr>
        <p:sp>
          <p:nvSpPr>
            <p:cNvPr id="12" name="Rectangle 11">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F9927E9F-8C6C-AD3F-1F31-8A147163C5D0}"/>
              </a:ext>
            </a:extLst>
          </p:cNvPr>
          <p:cNvSpPr txBox="1"/>
          <p:nvPr/>
        </p:nvSpPr>
        <p:spPr>
          <a:xfrm>
            <a:off x="5926416" y="1120313"/>
            <a:ext cx="2940493" cy="3447832"/>
          </a:xfrm>
          <a:prstGeom prst="rect">
            <a:avLst/>
          </a:prstGeom>
        </p:spPr>
        <p:txBody>
          <a:bodyPr vert="horz" lIns="91440" tIns="45720" rIns="91440" bIns="45720" rtlCol="0" anchor="t">
            <a:noAutofit/>
          </a:bodyPr>
          <a:lstStyle/>
          <a:p>
            <a:pPr>
              <a:lnSpc>
                <a:spcPct val="90000"/>
              </a:lnSpc>
              <a:spcAft>
                <a:spcPts val="600"/>
              </a:spcAft>
            </a:pPr>
            <a:r>
              <a:rPr lang="en-US" sz="2400" b="0" i="0" kern="1200" dirty="0">
                <a:solidFill>
                  <a:schemeClr val="tx1"/>
                </a:solidFill>
                <a:effectLst/>
                <a:latin typeface="Helvetica" pitchFamily="2" charset="0"/>
                <a:ea typeface="+mn-ea"/>
                <a:cs typeface="+mn-cs"/>
              </a:rPr>
              <a:t>Weathering doesn't happen the same everywhere. Different climates, types of rock, and the presence of living organisms can influence how quickly or slowly weathering occurs.</a:t>
            </a:r>
          </a:p>
          <a:p>
            <a:pPr>
              <a:lnSpc>
                <a:spcPct val="90000"/>
              </a:lnSpc>
              <a:spcAft>
                <a:spcPts val="600"/>
              </a:spcAft>
            </a:pPr>
            <a:br>
              <a:rPr lang="en-US" sz="2400" kern="1200" dirty="0">
                <a:solidFill>
                  <a:schemeClr val="tx1"/>
                </a:solidFill>
                <a:latin typeface="Helvetica" pitchFamily="2" charset="0"/>
                <a:ea typeface="+mn-ea"/>
                <a:cs typeface="+mn-cs"/>
              </a:rPr>
            </a:br>
            <a:endParaRPr lang="en-US" sz="2400" kern="1200" dirty="0">
              <a:solidFill>
                <a:schemeClr val="tx1"/>
              </a:solidFill>
              <a:latin typeface="Helvetica" pitchFamily="2" charset="0"/>
              <a:ea typeface="+mn-ea"/>
              <a:cs typeface="+mn-cs"/>
            </a:endParaRPr>
          </a:p>
        </p:txBody>
      </p:sp>
      <p:sp>
        <p:nvSpPr>
          <p:cNvPr id="6" name="Google Shape;266;g27e576c1a67_0_736" descr="Artificial Intelligence">
            <a:extLst>
              <a:ext uri="{FF2B5EF4-FFF2-40B4-BE49-F238E27FC236}">
                <a16:creationId xmlns:a16="http://schemas.microsoft.com/office/drawing/2014/main" id="{4338F1ED-622D-2B7C-B242-41D2AF8628E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0343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E0B2D-06EC-E669-072D-D6448372065A}"/>
              </a:ext>
            </a:extLst>
          </p:cNvPr>
          <p:cNvSpPr txBox="1"/>
          <p:nvPr/>
        </p:nvSpPr>
        <p:spPr>
          <a:xfrm>
            <a:off x="685800" y="228830"/>
            <a:ext cx="7772400" cy="2308324"/>
          </a:xfrm>
          <a:prstGeom prst="rect">
            <a:avLst/>
          </a:prstGeom>
          <a:noFill/>
        </p:spPr>
        <p:txBody>
          <a:bodyPr wrap="square">
            <a:spAutoFit/>
          </a:bodyPr>
          <a:lstStyle/>
          <a:p>
            <a:pPr algn="ctr"/>
            <a:r>
              <a:rPr lang="en-US" sz="2400" b="0" i="0" dirty="0">
                <a:solidFill>
                  <a:srgbClr val="374151"/>
                </a:solidFill>
                <a:effectLst/>
                <a:latin typeface="Helvetica" pitchFamily="2" charset="0"/>
              </a:rPr>
              <a:t>Weathering plays a key role in creating various landforms. For example, valleys can form as rivers erode rocks over time, and caves can develop through a combination of mechanical and chemical weathering.</a:t>
            </a:r>
          </a:p>
          <a:p>
            <a:pPr algn="ctr"/>
            <a:br>
              <a:rPr lang="en-US" sz="2400" dirty="0">
                <a:latin typeface="Helvetica" pitchFamily="2" charset="0"/>
              </a:rPr>
            </a:br>
            <a:endParaRPr lang="en-US" sz="2400" dirty="0">
              <a:latin typeface="Helvetica" pitchFamily="2" charset="0"/>
            </a:endParaRPr>
          </a:p>
        </p:txBody>
      </p:sp>
      <p:pic>
        <p:nvPicPr>
          <p:cNvPr id="5" name="Picture 4" descr="A river running through a valley with mountains in the background&#10;&#10;Description automatically generated">
            <a:extLst>
              <a:ext uri="{FF2B5EF4-FFF2-40B4-BE49-F238E27FC236}">
                <a16:creationId xmlns:a16="http://schemas.microsoft.com/office/drawing/2014/main" id="{F65ED602-A1AD-A384-CF3B-009AE4D8A337}"/>
              </a:ext>
            </a:extLst>
          </p:cNvPr>
          <p:cNvPicPr>
            <a:picLocks noChangeAspect="1"/>
          </p:cNvPicPr>
          <p:nvPr/>
        </p:nvPicPr>
        <p:blipFill>
          <a:blip r:embed="rId3"/>
          <a:stretch>
            <a:fillRect/>
          </a:stretch>
        </p:blipFill>
        <p:spPr>
          <a:xfrm>
            <a:off x="1192131" y="1830975"/>
            <a:ext cx="6759737" cy="4979743"/>
          </a:xfrm>
          <a:prstGeom prst="rect">
            <a:avLst/>
          </a:prstGeom>
        </p:spPr>
      </p:pic>
      <p:sp>
        <p:nvSpPr>
          <p:cNvPr id="6" name="Google Shape;266;g27e576c1a67_0_736" descr="Artificial Intelligence">
            <a:extLst>
              <a:ext uri="{FF2B5EF4-FFF2-40B4-BE49-F238E27FC236}">
                <a16:creationId xmlns:a16="http://schemas.microsoft.com/office/drawing/2014/main" id="{F4E38164-2C9A-9C94-D0FF-414F6ED0DFB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32439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BCFF9A2-B50C-0B19-2154-C104BC69DF3C}"/>
              </a:ext>
            </a:extLst>
          </p:cNvPr>
          <p:cNvSpPr txBox="1"/>
          <p:nvPr/>
        </p:nvSpPr>
        <p:spPr>
          <a:xfrm>
            <a:off x="367650" y="2439151"/>
            <a:ext cx="3390900" cy="3591207"/>
          </a:xfrm>
          <a:prstGeom prst="rect">
            <a:avLst/>
          </a:prstGeom>
        </p:spPr>
        <p:txBody>
          <a:bodyPr vert="horz" lIns="91440" tIns="45720" rIns="91440" bIns="45720" rtlCol="0">
            <a:noAutofit/>
          </a:bodyPr>
          <a:lstStyle/>
          <a:p>
            <a:pPr>
              <a:lnSpc>
                <a:spcPct val="90000"/>
              </a:lnSpc>
              <a:spcAft>
                <a:spcPts val="600"/>
              </a:spcAft>
            </a:pPr>
            <a:r>
              <a:rPr lang="en-US" sz="2400" b="0" i="0" kern="1200" dirty="0">
                <a:solidFill>
                  <a:schemeClr val="tx1"/>
                </a:solidFill>
                <a:effectLst/>
                <a:latin typeface="Helvetica" pitchFamily="2" charset="0"/>
                <a:ea typeface="+mn-ea"/>
                <a:cs typeface="+mn-cs"/>
              </a:rPr>
              <a:t>Humans can influence weathering too. Activities like mining, deforestation, and pollution can accelerate weathering processes.</a:t>
            </a:r>
          </a:p>
          <a:p>
            <a:pPr>
              <a:lnSpc>
                <a:spcPct val="90000"/>
              </a:lnSpc>
              <a:spcAft>
                <a:spcPts val="600"/>
              </a:spcAft>
            </a:pPr>
            <a:br>
              <a:rPr lang="en-US" sz="2400" kern="1200" dirty="0">
                <a:solidFill>
                  <a:schemeClr val="tx1"/>
                </a:solidFill>
                <a:latin typeface="Helvetica" pitchFamily="2" charset="0"/>
                <a:ea typeface="+mn-ea"/>
                <a:cs typeface="+mn-cs"/>
              </a:rPr>
            </a:br>
            <a:endParaRPr lang="en-US" sz="2400" kern="1200" dirty="0">
              <a:solidFill>
                <a:schemeClr val="tx1"/>
              </a:solidFill>
              <a:latin typeface="Helvetica" pitchFamily="2" charset="0"/>
              <a:ea typeface="+mn-ea"/>
              <a:cs typeface="+mn-cs"/>
            </a:endParaRPr>
          </a:p>
        </p:txBody>
      </p:sp>
      <p:pic>
        <p:nvPicPr>
          <p:cNvPr id="5" name="Picture 4" descr="A yellow dump truck in a quarry&#10;&#10;Description automatically generated">
            <a:extLst>
              <a:ext uri="{FF2B5EF4-FFF2-40B4-BE49-F238E27FC236}">
                <a16:creationId xmlns:a16="http://schemas.microsoft.com/office/drawing/2014/main" id="{77EBBDDC-8D16-9425-7CCA-01CAD1BE1BEA}"/>
              </a:ext>
            </a:extLst>
          </p:cNvPr>
          <p:cNvPicPr>
            <a:picLocks noChangeAspect="1"/>
          </p:cNvPicPr>
          <p:nvPr/>
        </p:nvPicPr>
        <p:blipFill rotWithShape="1">
          <a:blip r:embed="rId3"/>
          <a:srcRect l="39978" r="13882" b="-1"/>
          <a:stretch/>
        </p:blipFill>
        <p:spPr>
          <a:xfrm>
            <a:off x="4238244" y="10"/>
            <a:ext cx="4905756" cy="6857990"/>
          </a:xfrm>
          <a:prstGeom prst="rect">
            <a:avLst/>
          </a:prstGeom>
        </p:spPr>
      </p:pic>
      <p:sp>
        <p:nvSpPr>
          <p:cNvPr id="6" name="Google Shape;266;g27e576c1a67_0_736" descr="Artificial Intelligence">
            <a:extLst>
              <a:ext uri="{FF2B5EF4-FFF2-40B4-BE49-F238E27FC236}">
                <a16:creationId xmlns:a16="http://schemas.microsoft.com/office/drawing/2014/main" id="{082D194F-1EF2-9F47-3177-4FA036AEAC1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72052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297AEE-F67D-1ECC-A114-AC5437984B0A}"/>
              </a:ext>
            </a:extLst>
          </p:cNvPr>
          <p:cNvSpPr txBox="1"/>
          <p:nvPr/>
        </p:nvSpPr>
        <p:spPr>
          <a:xfrm>
            <a:off x="1157432" y="367650"/>
            <a:ext cx="6829136" cy="1200329"/>
          </a:xfrm>
          <a:prstGeom prst="rect">
            <a:avLst/>
          </a:prstGeom>
          <a:noFill/>
        </p:spPr>
        <p:txBody>
          <a:bodyPr wrap="square">
            <a:spAutoFit/>
          </a:bodyPr>
          <a:lstStyle/>
          <a:p>
            <a:pPr algn="ctr"/>
            <a:r>
              <a:rPr lang="en-US" sz="2400" b="0" i="0" dirty="0">
                <a:solidFill>
                  <a:srgbClr val="374151"/>
                </a:solidFill>
                <a:effectLst/>
                <a:latin typeface="Helvetica" pitchFamily="2" charset="0"/>
              </a:rPr>
              <a:t>Weathering is a slow process that occurs over long periods. It's one of the reasons landscapes change over millions of years.</a:t>
            </a:r>
            <a:endParaRPr lang="en-US" sz="2400" dirty="0">
              <a:latin typeface="Helvetica" pitchFamily="2" charset="0"/>
            </a:endParaRPr>
          </a:p>
        </p:txBody>
      </p:sp>
      <p:sp>
        <p:nvSpPr>
          <p:cNvPr id="4" name="Google Shape;266;g27e576c1a67_0_736" descr="Artificial Intelligence">
            <a:extLst>
              <a:ext uri="{FF2B5EF4-FFF2-40B4-BE49-F238E27FC236}">
                <a16:creationId xmlns:a16="http://schemas.microsoft.com/office/drawing/2014/main" id="{192609EA-CAEC-5184-9A3A-A81A7BEF8DE6}"/>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A hand holding an hourglass with the sun setting behind it&#10;&#10;Description automatically generated">
            <a:extLst>
              <a:ext uri="{FF2B5EF4-FFF2-40B4-BE49-F238E27FC236}">
                <a16:creationId xmlns:a16="http://schemas.microsoft.com/office/drawing/2014/main" id="{D291AB00-25AB-E0BA-9359-590AA7A3AB4B}"/>
              </a:ext>
            </a:extLst>
          </p:cNvPr>
          <p:cNvPicPr>
            <a:picLocks noChangeAspect="1"/>
          </p:cNvPicPr>
          <p:nvPr/>
        </p:nvPicPr>
        <p:blipFill>
          <a:blip r:embed="rId4"/>
          <a:stretch>
            <a:fillRect/>
          </a:stretch>
        </p:blipFill>
        <p:spPr>
          <a:xfrm>
            <a:off x="685800" y="1838833"/>
            <a:ext cx="7772400" cy="5019167"/>
          </a:xfrm>
          <a:prstGeom prst="rect">
            <a:avLst/>
          </a:prstGeom>
        </p:spPr>
      </p:pic>
    </p:spTree>
    <p:extLst>
      <p:ext uri="{BB962C8B-B14F-4D97-AF65-F5344CB8AC3E}">
        <p14:creationId xmlns:p14="http://schemas.microsoft.com/office/powerpoint/2010/main" val="340953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rocks with a crack in the middle&#10;&#10;Description automatically generated">
            <a:extLst>
              <a:ext uri="{FF2B5EF4-FFF2-40B4-BE49-F238E27FC236}">
                <a16:creationId xmlns:a16="http://schemas.microsoft.com/office/drawing/2014/main" id="{F12FAEDB-2848-E4DB-B9FA-08053DF636B7}"/>
              </a:ext>
            </a:extLst>
          </p:cNvPr>
          <p:cNvPicPr>
            <a:picLocks noChangeAspect="1"/>
          </p:cNvPicPr>
          <p:nvPr/>
        </p:nvPicPr>
        <p:blipFill rotWithShape="1">
          <a:blip r:embed="rId3"/>
          <a:srcRect r="2918" b="1"/>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46140D-5018-4AFF-72E6-AFEAC8AE9310}"/>
              </a:ext>
            </a:extLst>
          </p:cNvPr>
          <p:cNvSpPr txBox="1"/>
          <p:nvPr/>
        </p:nvSpPr>
        <p:spPr>
          <a:xfrm>
            <a:off x="442167" y="5746071"/>
            <a:ext cx="5261624" cy="85226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800" kern="1200" dirty="0">
                <a:solidFill>
                  <a:schemeClr val="tx1"/>
                </a:solidFill>
                <a:effectLst/>
                <a:latin typeface="+mj-lt"/>
                <a:ea typeface="+mj-ea"/>
                <a:cs typeface="+mj-cs"/>
              </a:rPr>
              <a:t>What are the three main ways weathering happens? </a:t>
            </a:r>
          </a:p>
          <a:p>
            <a:pPr>
              <a:lnSpc>
                <a:spcPct val="90000"/>
              </a:lnSpc>
              <a:spcBef>
                <a:spcPct val="0"/>
              </a:spcBef>
              <a:spcAft>
                <a:spcPts val="600"/>
              </a:spcAft>
            </a:pPr>
            <a:endParaRPr lang="en-US" sz="2800" kern="1200" dirty="0">
              <a:solidFill>
                <a:schemeClr val="tx1"/>
              </a:solidFill>
              <a:latin typeface="+mj-lt"/>
              <a:ea typeface="+mj-ea"/>
              <a:cs typeface="+mj-cs"/>
            </a:endParaRPr>
          </a:p>
        </p:txBody>
      </p:sp>
      <p:sp>
        <p:nvSpPr>
          <p:cNvPr id="6" name="Google Shape;305;g27430209113_0_1020" descr="Questions">
            <a:extLst>
              <a:ext uri="{FF2B5EF4-FFF2-40B4-BE49-F238E27FC236}">
                <a16:creationId xmlns:a16="http://schemas.microsoft.com/office/drawing/2014/main" id="{F39C9021-8D95-8407-F8A9-AB3F849FA70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36697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297AEE-F67D-1ECC-A114-AC5437984B0A}"/>
              </a:ext>
            </a:extLst>
          </p:cNvPr>
          <p:cNvSpPr txBox="1"/>
          <p:nvPr/>
        </p:nvSpPr>
        <p:spPr>
          <a:xfrm>
            <a:off x="1157432" y="367650"/>
            <a:ext cx="6829136" cy="461665"/>
          </a:xfrm>
          <a:prstGeom prst="rect">
            <a:avLst/>
          </a:prstGeom>
          <a:noFill/>
        </p:spPr>
        <p:txBody>
          <a:bodyPr wrap="square">
            <a:spAutoFit/>
          </a:bodyPr>
          <a:lstStyle/>
          <a:p>
            <a:pPr algn="ctr"/>
            <a:r>
              <a:rPr lang="en-US" sz="2400" b="1" i="0" dirty="0">
                <a:solidFill>
                  <a:srgbClr val="374151"/>
                </a:solidFill>
                <a:effectLst/>
                <a:latin typeface="Helvetica" pitchFamily="2" charset="0"/>
              </a:rPr>
              <a:t>True or False: </a:t>
            </a:r>
            <a:r>
              <a:rPr lang="en-US" sz="2400" b="0" i="0" dirty="0">
                <a:solidFill>
                  <a:srgbClr val="374151"/>
                </a:solidFill>
                <a:effectLst/>
                <a:latin typeface="Helvetica" pitchFamily="2" charset="0"/>
              </a:rPr>
              <a:t>Weathering is a quick process.</a:t>
            </a:r>
            <a:endParaRPr lang="en-US" sz="2400" dirty="0">
              <a:latin typeface="Helvetica" pitchFamily="2" charset="0"/>
            </a:endParaRPr>
          </a:p>
        </p:txBody>
      </p:sp>
      <p:pic>
        <p:nvPicPr>
          <p:cNvPr id="6" name="Picture 5" descr="A hand holding an hourglass with the sun setting behind it&#10;&#10;Description automatically generated">
            <a:extLst>
              <a:ext uri="{FF2B5EF4-FFF2-40B4-BE49-F238E27FC236}">
                <a16:creationId xmlns:a16="http://schemas.microsoft.com/office/drawing/2014/main" id="{D291AB00-25AB-E0BA-9359-590AA7A3AB4B}"/>
              </a:ext>
            </a:extLst>
          </p:cNvPr>
          <p:cNvPicPr>
            <a:picLocks noChangeAspect="1"/>
          </p:cNvPicPr>
          <p:nvPr/>
        </p:nvPicPr>
        <p:blipFill>
          <a:blip r:embed="rId3"/>
          <a:stretch>
            <a:fillRect/>
          </a:stretch>
        </p:blipFill>
        <p:spPr>
          <a:xfrm>
            <a:off x="685800" y="1838833"/>
            <a:ext cx="7772400" cy="5019167"/>
          </a:xfrm>
          <a:prstGeom prst="rect">
            <a:avLst/>
          </a:prstGeom>
        </p:spPr>
      </p:pic>
      <p:sp>
        <p:nvSpPr>
          <p:cNvPr id="2" name="Google Shape;305;g27430209113_0_1020" descr="Questions">
            <a:extLst>
              <a:ext uri="{FF2B5EF4-FFF2-40B4-BE49-F238E27FC236}">
                <a16:creationId xmlns:a16="http://schemas.microsoft.com/office/drawing/2014/main" id="{AB357101-F25D-209D-F9DC-0CA890439B77}"/>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4807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297AEE-F67D-1ECC-A114-AC5437984B0A}"/>
              </a:ext>
            </a:extLst>
          </p:cNvPr>
          <p:cNvSpPr txBox="1"/>
          <p:nvPr/>
        </p:nvSpPr>
        <p:spPr>
          <a:xfrm>
            <a:off x="1157432" y="367650"/>
            <a:ext cx="6829136" cy="461665"/>
          </a:xfrm>
          <a:prstGeom prst="rect">
            <a:avLst/>
          </a:prstGeom>
          <a:noFill/>
        </p:spPr>
        <p:txBody>
          <a:bodyPr wrap="square">
            <a:spAutoFit/>
          </a:bodyPr>
          <a:lstStyle/>
          <a:p>
            <a:pPr algn="ctr"/>
            <a:r>
              <a:rPr lang="en-US" sz="2400" b="1" i="0" dirty="0">
                <a:solidFill>
                  <a:srgbClr val="374151"/>
                </a:solidFill>
                <a:effectLst/>
                <a:latin typeface="Helvetica" pitchFamily="2" charset="0"/>
              </a:rPr>
              <a:t>True or </a:t>
            </a:r>
            <a:r>
              <a:rPr lang="en-US" sz="2400" b="1" i="0" dirty="0">
                <a:solidFill>
                  <a:srgbClr val="FF0000"/>
                </a:solidFill>
                <a:effectLst/>
                <a:latin typeface="Helvetica" pitchFamily="2" charset="0"/>
              </a:rPr>
              <a:t>False</a:t>
            </a:r>
            <a:r>
              <a:rPr lang="en-US" sz="2400" b="1" i="0" dirty="0">
                <a:solidFill>
                  <a:srgbClr val="374151"/>
                </a:solidFill>
                <a:effectLst/>
                <a:latin typeface="Helvetica" pitchFamily="2" charset="0"/>
              </a:rPr>
              <a:t>: </a:t>
            </a:r>
            <a:r>
              <a:rPr lang="en-US" sz="2400" b="0" i="0" dirty="0">
                <a:solidFill>
                  <a:srgbClr val="374151"/>
                </a:solidFill>
                <a:effectLst/>
                <a:latin typeface="Helvetica" pitchFamily="2" charset="0"/>
              </a:rPr>
              <a:t>Weathering is a quick process.</a:t>
            </a:r>
            <a:endParaRPr lang="en-US" sz="2400" dirty="0">
              <a:latin typeface="Helvetica" pitchFamily="2" charset="0"/>
            </a:endParaRPr>
          </a:p>
        </p:txBody>
      </p:sp>
      <p:pic>
        <p:nvPicPr>
          <p:cNvPr id="6" name="Picture 5" descr="A hand holding an hourglass with the sun setting behind it&#10;&#10;Description automatically generated">
            <a:extLst>
              <a:ext uri="{FF2B5EF4-FFF2-40B4-BE49-F238E27FC236}">
                <a16:creationId xmlns:a16="http://schemas.microsoft.com/office/drawing/2014/main" id="{D291AB00-25AB-E0BA-9359-590AA7A3AB4B}"/>
              </a:ext>
            </a:extLst>
          </p:cNvPr>
          <p:cNvPicPr>
            <a:picLocks noChangeAspect="1"/>
          </p:cNvPicPr>
          <p:nvPr/>
        </p:nvPicPr>
        <p:blipFill>
          <a:blip r:embed="rId3"/>
          <a:stretch>
            <a:fillRect/>
          </a:stretch>
        </p:blipFill>
        <p:spPr>
          <a:xfrm>
            <a:off x="685800" y="1838833"/>
            <a:ext cx="7772400" cy="5019167"/>
          </a:xfrm>
          <a:prstGeom prst="rect">
            <a:avLst/>
          </a:prstGeom>
        </p:spPr>
      </p:pic>
      <p:sp>
        <p:nvSpPr>
          <p:cNvPr id="2" name="Google Shape;305;g27430209113_0_1020" descr="Questions">
            <a:extLst>
              <a:ext uri="{FF2B5EF4-FFF2-40B4-BE49-F238E27FC236}">
                <a16:creationId xmlns:a16="http://schemas.microsoft.com/office/drawing/2014/main" id="{25D0AB23-AB77-F253-9E10-A3B3CB4360C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40895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6"/>
            <a:ext cx="4675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839" name="Google Shape;839;g28d0a459bb7_0_1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4" y="1253331"/>
            <a:ext cx="4544228" cy="4351338"/>
          </a:xfrm>
          <a:prstGeom prst="rect">
            <a:avLst/>
          </a:prstGeom>
        </p:spPr>
        <p:txBody>
          <a:bodyPr spcFirstLastPara="1" vert="horz" lIns="91440" tIns="45720" rIns="91440" bIns="45720" rtlCol="0" anchorCtr="0">
            <a:noAutofit/>
          </a:bodyPr>
          <a:lstStyle/>
          <a:p>
            <a:pPr marR="0" lvl="0" algn="ctr">
              <a:lnSpc>
                <a:spcPct val="90000"/>
              </a:lnSpc>
              <a:spcBef>
                <a:spcPts val="0"/>
              </a:spcBef>
              <a:spcAft>
                <a:spcPts val="600"/>
              </a:spcAft>
              <a:buClr>
                <a:srgbClr val="000000"/>
              </a:buClr>
              <a:buSzPts val="2400"/>
            </a:pPr>
            <a:r>
              <a:rPr lang="en-US" sz="2400" b="1" u="none" strike="noStrike" kern="1200" cap="none" dirty="0">
                <a:solidFill>
                  <a:schemeClr val="tx1"/>
                </a:solidFill>
                <a:latin typeface="Helvetica" pitchFamily="2" charset="0"/>
                <a:ea typeface="+mn-ea"/>
                <a:cs typeface="Calibri" panose="020F0502020204030204" pitchFamily="34" charset="0"/>
                <a:sym typeface="Calibri"/>
              </a:rPr>
              <a:t>TEACHER DIRECTIONS:</a:t>
            </a:r>
          </a:p>
          <a:p>
            <a:pPr marR="0" lvl="0">
              <a:lnSpc>
                <a:spcPct val="90000"/>
              </a:lnSpc>
              <a:spcBef>
                <a:spcPts val="0"/>
              </a:spcBef>
              <a:spcAft>
                <a:spcPts val="600"/>
              </a:spcAft>
              <a:buClr>
                <a:srgbClr val="000000"/>
              </a:buClr>
              <a:buSzPts val="2000"/>
            </a:pPr>
            <a:r>
              <a:rPr lang="en-US" sz="2400" b="1" u="sng" strike="noStrike" kern="1200" cap="none" dirty="0">
                <a:solidFill>
                  <a:schemeClr val="tx1"/>
                </a:solidFill>
                <a:latin typeface="Helvetica" pitchFamily="2" charset="0"/>
                <a:ea typeface="+mn-ea"/>
                <a:cs typeface="Calibri" panose="020F0502020204030204" pitchFamily="34" charset="0"/>
                <a:sym typeface="Calibri"/>
              </a:rPr>
              <a:t>Before viewing</a:t>
            </a:r>
            <a:r>
              <a:rPr lang="en-US" sz="2400" u="none" strike="noStrike" kern="1200" cap="none" dirty="0">
                <a:solidFill>
                  <a:schemeClr val="tx1"/>
                </a:solidFill>
                <a:latin typeface="Helvetica" pitchFamily="2" charset="0"/>
                <a:ea typeface="+mn-ea"/>
                <a:cs typeface="Calibri" panose="020F0502020204030204" pitchFamily="34" charset="0"/>
                <a:sym typeface="Calibri"/>
              </a:rPr>
              <a:t>: Ask students what they already know about weathering. Tell students today they will be learning about </a:t>
            </a:r>
            <a:r>
              <a:rPr lang="en-US" sz="2400" kern="1200" dirty="0">
                <a:solidFill>
                  <a:schemeClr val="tx1"/>
                </a:solidFill>
                <a:latin typeface="Helvetica" pitchFamily="2" charset="0"/>
                <a:ea typeface="+mn-ea"/>
                <a:cs typeface="Calibri" panose="020F0502020204030204" pitchFamily="34" charset="0"/>
                <a:sym typeface="Calibri"/>
              </a:rPr>
              <a:t>the term weathering.</a:t>
            </a:r>
            <a:endParaRPr lang="en-US" sz="2400" u="none" strike="noStrike" kern="1200" cap="none" dirty="0">
              <a:solidFill>
                <a:schemeClr val="tx1"/>
              </a:solidFill>
              <a:latin typeface="Helvetica" pitchFamily="2" charset="0"/>
              <a:ea typeface="+mn-ea"/>
              <a:cs typeface="Calibri" panose="020F0502020204030204" pitchFamily="34" charset="0"/>
              <a:sym typeface="Calibri"/>
            </a:endParaRPr>
          </a:p>
          <a:p>
            <a:pPr algn="l"/>
            <a:r>
              <a:rPr lang="en-US" sz="2400" b="1" u="sng" strike="noStrike" kern="1200" cap="none" dirty="0">
                <a:solidFill>
                  <a:schemeClr val="tx1"/>
                </a:solidFill>
                <a:latin typeface="Helvetica" pitchFamily="2" charset="0"/>
                <a:ea typeface="+mn-ea"/>
                <a:cs typeface="Calibri" panose="020F0502020204030204" pitchFamily="34" charset="0"/>
                <a:sym typeface="Calibri"/>
              </a:rPr>
              <a:t>During</a:t>
            </a:r>
            <a:r>
              <a:rPr lang="en-US" sz="2400" u="none" strike="noStrike" kern="1200" cap="none" dirty="0">
                <a:solidFill>
                  <a:schemeClr val="tx1"/>
                </a:solidFill>
                <a:latin typeface="Helvetica" pitchFamily="2" charset="0"/>
                <a:ea typeface="+mn-ea"/>
                <a:cs typeface="Calibri" panose="020F0502020204030204" pitchFamily="34" charset="0"/>
                <a:sym typeface="Calibri"/>
              </a:rPr>
              <a:t>: </a:t>
            </a:r>
            <a:r>
              <a:rPr lang="en-US" sz="2400" b="0" i="0" dirty="0">
                <a:solidFill>
                  <a:srgbClr val="374151"/>
                </a:solidFill>
                <a:effectLst/>
                <a:latin typeface="Helvetica" pitchFamily="2" charset="0"/>
              </a:rPr>
              <a:t>Have students observe and record the changes in their cookies over a set period. Encourage discussions on the observed effects.</a:t>
            </a:r>
          </a:p>
          <a:p>
            <a:pPr rtl="0" fontAlgn="base">
              <a:spcBef>
                <a:spcPts val="0"/>
              </a:spcBef>
              <a:spcAft>
                <a:spcPts val="0"/>
              </a:spcAft>
            </a:pPr>
            <a:endParaRPr lang="en-US" sz="800" b="0" i="0" u="none" strike="noStrike" dirty="0">
              <a:solidFill>
                <a:schemeClr val="tx1"/>
              </a:solidFill>
              <a:effectLst/>
              <a:latin typeface="Helvetica" pitchFamily="2" charset="0"/>
            </a:endParaRPr>
          </a:p>
          <a:p>
            <a:pPr marR="0" lvl="0">
              <a:lnSpc>
                <a:spcPct val="90000"/>
              </a:lnSpc>
              <a:spcBef>
                <a:spcPts val="0"/>
              </a:spcBef>
              <a:spcAft>
                <a:spcPts val="600"/>
              </a:spcAft>
              <a:buClr>
                <a:srgbClr val="000000"/>
              </a:buClr>
              <a:buSzPts val="2000"/>
            </a:pPr>
            <a:r>
              <a:rPr lang="en-US" sz="2400" b="1" u="sng" strike="noStrike" kern="1200" cap="none" dirty="0">
                <a:solidFill>
                  <a:schemeClr val="tx1"/>
                </a:solidFill>
                <a:latin typeface="Helvetica" pitchFamily="2" charset="0"/>
                <a:ea typeface="+mn-ea"/>
                <a:cs typeface="Calibri" panose="020F0502020204030204" pitchFamily="34" charset="0"/>
                <a:sym typeface="Calibri"/>
              </a:rPr>
              <a:t>After</a:t>
            </a:r>
            <a:r>
              <a:rPr lang="en-US" sz="2400" u="none" strike="noStrike" kern="1200" cap="none" dirty="0">
                <a:solidFill>
                  <a:schemeClr val="tx1"/>
                </a:solidFill>
                <a:latin typeface="Helvetica" pitchFamily="2" charset="0"/>
                <a:ea typeface="+mn-ea"/>
                <a:cs typeface="Calibri" panose="020F0502020204030204" pitchFamily="34" charset="0"/>
                <a:sym typeface="Calibri"/>
              </a:rPr>
              <a:t>: Tell students that today they will be learning more about </a:t>
            </a:r>
            <a:r>
              <a:rPr lang="en-US" sz="2400" kern="1200" dirty="0">
                <a:solidFill>
                  <a:schemeClr val="tx1"/>
                </a:solidFill>
                <a:latin typeface="Helvetica" pitchFamily="2" charset="0"/>
                <a:ea typeface="+mn-ea"/>
                <a:cs typeface="Calibri" panose="020F0502020204030204" pitchFamily="34" charset="0"/>
                <a:sym typeface="Calibri"/>
              </a:rPr>
              <a:t>the term weathering.</a:t>
            </a:r>
            <a:endParaRPr lang="en-US" sz="2400" u="none" strike="noStrike" kern="1200" cap="none" dirty="0">
              <a:solidFill>
                <a:schemeClr val="tx1"/>
              </a:solidFill>
              <a:latin typeface="Helvetica" pitchFamily="2" charset="0"/>
              <a:ea typeface="+mn-ea"/>
              <a:cs typeface="Calibri" panose="020F0502020204030204" pitchFamily="34" charset="0"/>
              <a:sym typeface="Calibri"/>
            </a:endParaRPr>
          </a:p>
        </p:txBody>
      </p:sp>
      <p:pic>
        <p:nvPicPr>
          <p:cNvPr id="4" name="Picture 3" descr="A stack of chocolate chip cookies&#10;&#10;Description automatically generated">
            <a:extLst>
              <a:ext uri="{FF2B5EF4-FFF2-40B4-BE49-F238E27FC236}">
                <a16:creationId xmlns:a16="http://schemas.microsoft.com/office/drawing/2014/main" id="{B598E6ED-7F17-7EEF-0FEF-E3EE05E79034}"/>
              </a:ext>
            </a:extLst>
          </p:cNvPr>
          <p:cNvPicPr>
            <a:picLocks noChangeAspect="1"/>
          </p:cNvPicPr>
          <p:nvPr/>
        </p:nvPicPr>
        <p:blipFill>
          <a:blip r:embed="rId4"/>
          <a:stretch>
            <a:fillRect/>
          </a:stretch>
        </p:blipFill>
        <p:spPr>
          <a:xfrm>
            <a:off x="4686219" y="2147455"/>
            <a:ext cx="4338689" cy="3457214"/>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p22"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350" name="Google Shape;350;p22"/>
          <p:cNvSpPr txBox="1"/>
          <p:nvPr/>
        </p:nvSpPr>
        <p:spPr>
          <a:xfrm>
            <a:off x="681531" y="522880"/>
            <a:ext cx="7775339" cy="1353900"/>
          </a:xfrm>
          <a:prstGeom prst="rect">
            <a:avLst/>
          </a:prstGeom>
          <a:noFill/>
          <a:ln>
            <a:noFill/>
          </a:ln>
        </p:spPr>
        <p:txBody>
          <a:bodyPr spcFirstLastPara="1" wrap="square" lIns="91425" tIns="45700" rIns="91425" bIns="45700" anchor="t" anchorCtr="0">
            <a:noAutofit/>
          </a:bodyPr>
          <a:lstStyle/>
          <a:p>
            <a:pPr marL="25400" algn="ctr">
              <a:lnSpc>
                <a:spcPct val="115000"/>
              </a:lnSpc>
            </a:pPr>
            <a:r>
              <a:rPr lang="en-US" sz="2400" b="1" i="0" dirty="0">
                <a:effectLst/>
                <a:latin typeface="Helvetica" pitchFamily="2" charset="0"/>
              </a:rPr>
              <a:t>Freeze-Thaw Weathering </a:t>
            </a:r>
            <a:r>
              <a:rPr lang="en-US" sz="2400" i="0" dirty="0">
                <a:effectLst/>
                <a:latin typeface="Helvetica" pitchFamily="2" charset="0"/>
              </a:rPr>
              <a:t>is an example of weathering. </a:t>
            </a:r>
            <a:r>
              <a:rPr lang="en-US" sz="2400" b="0" i="0" dirty="0">
                <a:solidFill>
                  <a:srgbClr val="374151"/>
                </a:solidFill>
                <a:effectLst/>
                <a:latin typeface="Helvetica" pitchFamily="2" charset="0"/>
              </a:rPr>
              <a:t>Imagine a rock with cracks. Water seeps into the cracks. When it freezes, it expands, putting pressure on the rock and causing it to break.</a:t>
            </a:r>
            <a:endParaRPr lang="en-US" sz="2400" b="0" i="0" u="none" strike="noStrike" cap="none" dirty="0">
              <a:solidFill>
                <a:schemeClr val="dk1"/>
              </a:solidFill>
              <a:latin typeface="Helvetica" pitchFamily="2" charset="0"/>
              <a:ea typeface="Calibri"/>
              <a:cs typeface="Calibri"/>
              <a:sym typeface="Calibri"/>
            </a:endParaRPr>
          </a:p>
        </p:txBody>
      </p:sp>
      <p:pic>
        <p:nvPicPr>
          <p:cNvPr id="2" name="Picture 1" descr="A group of rocks with a crack in the middle&#10;&#10;Description automatically generated">
            <a:extLst>
              <a:ext uri="{FF2B5EF4-FFF2-40B4-BE49-F238E27FC236}">
                <a16:creationId xmlns:a16="http://schemas.microsoft.com/office/drawing/2014/main" id="{CC3C5004-944C-3425-3072-EF487EFB9BF7}"/>
              </a:ext>
            </a:extLst>
          </p:cNvPr>
          <p:cNvPicPr>
            <a:picLocks noChangeAspect="1"/>
          </p:cNvPicPr>
          <p:nvPr/>
        </p:nvPicPr>
        <p:blipFill>
          <a:blip r:embed="rId5"/>
          <a:stretch>
            <a:fillRect/>
          </a:stretch>
        </p:blipFill>
        <p:spPr>
          <a:xfrm>
            <a:off x="510985" y="2140074"/>
            <a:ext cx="8116432" cy="471792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3" name="TextBox 2">
            <a:extLst>
              <a:ext uri="{FF2B5EF4-FFF2-40B4-BE49-F238E27FC236}">
                <a16:creationId xmlns:a16="http://schemas.microsoft.com/office/drawing/2014/main" id="{9CF2A66A-24DF-08E4-00CB-42FF45CB2FC9}"/>
              </a:ext>
            </a:extLst>
          </p:cNvPr>
          <p:cNvSpPr txBox="1"/>
          <p:nvPr/>
        </p:nvSpPr>
        <p:spPr>
          <a:xfrm>
            <a:off x="547253" y="606958"/>
            <a:ext cx="8049491" cy="1200329"/>
          </a:xfrm>
          <a:prstGeom prst="rect">
            <a:avLst/>
          </a:prstGeom>
          <a:noFill/>
        </p:spPr>
        <p:txBody>
          <a:bodyPr wrap="square">
            <a:spAutoFit/>
          </a:bodyPr>
          <a:lstStyle/>
          <a:p>
            <a:pPr algn="ctr" rtl="0" fontAlgn="base">
              <a:spcBef>
                <a:spcPts val="1500"/>
              </a:spcBef>
              <a:spcAft>
                <a:spcPts val="1500"/>
              </a:spcAft>
            </a:pPr>
            <a:r>
              <a:rPr lang="en-US" sz="2400" b="1" i="0" dirty="0">
                <a:effectLst/>
                <a:latin typeface="Helvetica" pitchFamily="2" charset="0"/>
              </a:rPr>
              <a:t>Chemical Weathering with Acid </a:t>
            </a:r>
            <a:r>
              <a:rPr lang="en-US" sz="2400" i="0" dirty="0">
                <a:effectLst/>
                <a:latin typeface="Helvetica" pitchFamily="2" charset="0"/>
              </a:rPr>
              <a:t>is an example of weathering.</a:t>
            </a:r>
            <a:r>
              <a:rPr lang="en-US" sz="2400" b="1" i="0" dirty="0">
                <a:effectLst/>
                <a:latin typeface="Helvetica" pitchFamily="2" charset="0"/>
              </a:rPr>
              <a:t> </a:t>
            </a:r>
            <a:r>
              <a:rPr lang="en-US" sz="2400" b="0" i="0" dirty="0">
                <a:solidFill>
                  <a:srgbClr val="374151"/>
                </a:solidFill>
                <a:effectLst/>
                <a:latin typeface="Helvetica" pitchFamily="2" charset="0"/>
              </a:rPr>
              <a:t>Acids in rainwater can react with minerals in rocks, changing their composition.</a:t>
            </a:r>
            <a:endParaRPr lang="en-US" sz="2400" b="0" i="0" u="none" strike="noStrike" dirty="0">
              <a:solidFill>
                <a:srgbClr val="374151"/>
              </a:solidFill>
              <a:effectLst/>
              <a:latin typeface="Helvetica" pitchFamily="2" charset="0"/>
            </a:endParaRPr>
          </a:p>
        </p:txBody>
      </p:sp>
      <p:pic>
        <p:nvPicPr>
          <p:cNvPr id="4" name="Picture 3" descr="Different types of weathering and different types of weathering&#10;&#10;Description automatically generated">
            <a:extLst>
              <a:ext uri="{FF2B5EF4-FFF2-40B4-BE49-F238E27FC236}">
                <a16:creationId xmlns:a16="http://schemas.microsoft.com/office/drawing/2014/main" id="{64188C9B-178E-C015-B2E1-01C91B899EA8}"/>
              </a:ext>
            </a:extLst>
          </p:cNvPr>
          <p:cNvPicPr>
            <a:picLocks noChangeAspect="1"/>
          </p:cNvPicPr>
          <p:nvPr/>
        </p:nvPicPr>
        <p:blipFill>
          <a:blip r:embed="rId5"/>
          <a:stretch>
            <a:fillRect/>
          </a:stretch>
        </p:blipFill>
        <p:spPr>
          <a:xfrm>
            <a:off x="861403" y="1916278"/>
            <a:ext cx="7421193" cy="494172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1"/>
        <p:cNvGrpSpPr/>
        <p:nvPr/>
      </p:nvGrpSpPr>
      <p:grpSpPr>
        <a:xfrm>
          <a:off x="0" y="0"/>
          <a:ext cx="0" cy="0"/>
          <a:chOff x="0" y="0"/>
          <a:chExt cx="0" cy="0"/>
        </a:xfrm>
      </p:grpSpPr>
      <p:sp>
        <p:nvSpPr>
          <p:cNvPr id="384" name="Google Shape;384;p23"/>
          <p:cNvSpPr txBox="1"/>
          <p:nvPr/>
        </p:nvSpPr>
        <p:spPr>
          <a:xfrm>
            <a:off x="193963" y="1993149"/>
            <a:ext cx="3621080" cy="3447832"/>
          </a:xfrm>
          <a:prstGeom prst="rect">
            <a:avLst/>
          </a:prstGeom>
        </p:spPr>
        <p:txBody>
          <a:bodyPr spcFirstLastPara="1" vert="horz" lIns="91440" tIns="45720" rIns="91440" bIns="45720" rtlCol="0" anchor="t" anchorCtr="0">
            <a:noAutofit/>
          </a:bodyPr>
          <a:lstStyle/>
          <a:p>
            <a:pPr>
              <a:lnSpc>
                <a:spcPct val="90000"/>
              </a:lnSpc>
              <a:spcAft>
                <a:spcPts val="600"/>
              </a:spcAft>
            </a:pPr>
            <a:r>
              <a:rPr lang="en-US" sz="2800" b="0" i="0" kern="1200" dirty="0">
                <a:solidFill>
                  <a:schemeClr val="tx1"/>
                </a:solidFill>
                <a:effectLst/>
                <a:latin typeface="Helvetica" pitchFamily="2" charset="0"/>
                <a:ea typeface="+mn-ea"/>
                <a:cs typeface="+mn-cs"/>
              </a:rPr>
              <a:t>Burning wood is </a:t>
            </a:r>
            <a:r>
              <a:rPr lang="en-US" sz="2800" b="1" i="0" kern="1200" dirty="0">
                <a:solidFill>
                  <a:schemeClr val="tx1"/>
                </a:solidFill>
                <a:effectLst/>
                <a:latin typeface="Helvetica" pitchFamily="2" charset="0"/>
                <a:ea typeface="+mn-ea"/>
                <a:cs typeface="+mn-cs"/>
              </a:rPr>
              <a:t>NOT</a:t>
            </a:r>
            <a:r>
              <a:rPr lang="en-US" sz="2800" b="0" i="0" kern="1200" dirty="0">
                <a:solidFill>
                  <a:schemeClr val="tx1"/>
                </a:solidFill>
                <a:effectLst/>
                <a:latin typeface="Helvetica" pitchFamily="2" charset="0"/>
                <a:ea typeface="+mn-ea"/>
                <a:cs typeface="+mn-cs"/>
              </a:rPr>
              <a:t> an example of weathering. While burning wood changes its form, it's a chemical change caused by combustion, not a weathering process.</a:t>
            </a:r>
            <a:endParaRPr lang="en-US" sz="2800" b="0" i="0" u="none" strike="noStrike" kern="1200" dirty="0">
              <a:solidFill>
                <a:schemeClr val="tx1"/>
              </a:solidFill>
              <a:effectLst/>
              <a:latin typeface="Helvetica" pitchFamily="2" charset="0"/>
              <a:ea typeface="+mn-ea"/>
              <a:cs typeface="+mn-cs"/>
            </a:endParaRPr>
          </a:p>
          <a:p>
            <a:pPr marL="25400" marR="0" lvl="0" indent="-228600">
              <a:lnSpc>
                <a:spcPct val="90000"/>
              </a:lnSpc>
              <a:spcBef>
                <a:spcPts val="0"/>
              </a:spcBef>
              <a:spcAft>
                <a:spcPts val="600"/>
              </a:spcAft>
              <a:buFont typeface="Arial" panose="020B0604020202020204" pitchFamily="34" charset="0"/>
              <a:buChar char="•"/>
            </a:pPr>
            <a:endParaRPr lang="en-US" sz="2800" b="0" i="0" u="none" strike="noStrike" kern="1200" cap="none" dirty="0">
              <a:solidFill>
                <a:schemeClr val="tx1"/>
              </a:solidFill>
              <a:latin typeface="Helvetica" pitchFamily="2" charset="0"/>
              <a:ea typeface="+mn-ea"/>
              <a:cs typeface="+mn-cs"/>
              <a:sym typeface="Calibri"/>
            </a:endParaRPr>
          </a:p>
        </p:txBody>
      </p:sp>
      <p:pic>
        <p:nvPicPr>
          <p:cNvPr id="4" name="Picture 3" descr="A fire in the woods&#10;&#10;Description automatically generated">
            <a:extLst>
              <a:ext uri="{FF2B5EF4-FFF2-40B4-BE49-F238E27FC236}">
                <a16:creationId xmlns:a16="http://schemas.microsoft.com/office/drawing/2014/main" id="{D7C36A1B-786D-124A-A6BD-F20AB9974FEB}"/>
              </a:ext>
            </a:extLst>
          </p:cNvPr>
          <p:cNvPicPr>
            <a:picLocks noChangeAspect="1"/>
          </p:cNvPicPr>
          <p:nvPr/>
        </p:nvPicPr>
        <p:blipFill rotWithShape="1">
          <a:blip r:embed="rId3"/>
          <a:srcRect l="23018" r="25892"/>
          <a:stretch/>
        </p:blipFill>
        <p:spPr>
          <a:xfrm>
            <a:off x="3815044" y="10"/>
            <a:ext cx="5328955" cy="6857990"/>
          </a:xfrm>
          <a:prstGeom prst="rect">
            <a:avLst/>
          </a:prstGeom>
        </p:spPr>
      </p:pic>
      <p:grpSp>
        <p:nvGrpSpPr>
          <p:cNvPr id="389" name="Group 388">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6858000"/>
            <a:chOff x="12068638" y="0"/>
            <a:chExt cx="123362" cy="6858000"/>
          </a:xfrm>
        </p:grpSpPr>
        <p:sp>
          <p:nvSpPr>
            <p:cNvPr id="390" name="Rectangle 389">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2" name="Google Shape;382;p2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p23"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0"/>
        <p:cNvGrpSpPr/>
        <p:nvPr/>
      </p:nvGrpSpPr>
      <p:grpSpPr>
        <a:xfrm>
          <a:off x="0" y="0"/>
          <a:ext cx="0" cy="0"/>
          <a:chOff x="0" y="0"/>
          <a:chExt cx="0" cy="0"/>
        </a:xfrm>
      </p:grpSpPr>
      <p:sp useBgFill="1">
        <p:nvSpPr>
          <p:cNvPr id="39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Google Shape;393;g25e11802ac4_0_780"/>
          <p:cNvSpPr txBox="1"/>
          <p:nvPr/>
        </p:nvSpPr>
        <p:spPr>
          <a:xfrm>
            <a:off x="571350" y="1927088"/>
            <a:ext cx="4180759" cy="3769835"/>
          </a:xfrm>
          <a:prstGeom prst="rect">
            <a:avLst/>
          </a:prstGeom>
        </p:spPr>
        <p:txBody>
          <a:bodyPr spcFirstLastPara="1" vert="horz" lIns="91440" tIns="45720" rIns="91440" bIns="45720" rtlCol="0" anchor="ctr" anchorCtr="0">
            <a:normAutofit/>
          </a:bodyPr>
          <a:lstStyle/>
          <a:p>
            <a:pPr>
              <a:lnSpc>
                <a:spcPct val="90000"/>
              </a:lnSpc>
              <a:spcAft>
                <a:spcPts val="600"/>
              </a:spcAft>
            </a:pPr>
            <a:r>
              <a:rPr lang="en-US" sz="2800" b="0" i="0" u="none" strike="noStrike" kern="1200" cap="none" dirty="0">
                <a:solidFill>
                  <a:schemeClr val="tx1"/>
                </a:solidFill>
                <a:latin typeface="Helvetica" pitchFamily="2" charset="0"/>
                <a:ea typeface="+mn-ea"/>
                <a:cs typeface="+mn-cs"/>
                <a:sym typeface="Calibri"/>
              </a:rPr>
              <a:t>Melting ice is </a:t>
            </a:r>
            <a:r>
              <a:rPr lang="en-US" sz="2800" b="1" i="0" u="none" strike="noStrike" kern="1200" cap="none" dirty="0">
                <a:solidFill>
                  <a:schemeClr val="tx1"/>
                </a:solidFill>
                <a:latin typeface="Helvetica" pitchFamily="2" charset="0"/>
                <a:ea typeface="+mn-ea"/>
                <a:cs typeface="+mn-cs"/>
                <a:sym typeface="Calibri"/>
              </a:rPr>
              <a:t>NOT</a:t>
            </a:r>
            <a:r>
              <a:rPr lang="en-US" sz="2800" b="0" i="0" u="none" strike="noStrike" kern="1200" cap="none" dirty="0">
                <a:solidFill>
                  <a:schemeClr val="tx1"/>
                </a:solidFill>
                <a:latin typeface="Helvetica" pitchFamily="2" charset="0"/>
                <a:ea typeface="+mn-ea"/>
                <a:cs typeface="+mn-cs"/>
                <a:sym typeface="Calibri"/>
              </a:rPr>
              <a:t> an example of weathering. Melting ice is a physical change caused by an increase in temperature, and it doesn't involve the alteration or breakdown of rocks.</a:t>
            </a:r>
          </a:p>
        </p:txBody>
      </p:sp>
      <p:pic>
        <p:nvPicPr>
          <p:cNvPr id="4" name="Picture 3" descr="Icebergs breaking off">
            <a:extLst>
              <a:ext uri="{FF2B5EF4-FFF2-40B4-BE49-F238E27FC236}">
                <a16:creationId xmlns:a16="http://schemas.microsoft.com/office/drawing/2014/main" id="{3EDB3ED7-C5FA-F5D2-3629-728D948CCB4C}"/>
              </a:ext>
            </a:extLst>
          </p:cNvPr>
          <p:cNvPicPr>
            <a:picLocks noChangeAspect="1"/>
          </p:cNvPicPr>
          <p:nvPr/>
        </p:nvPicPr>
        <p:blipFill rotWithShape="1">
          <a:blip r:embed="rId3"/>
          <a:srcRect l="51292" r="2113"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391" name="Google Shape;391;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2" name="Google Shape;392;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7430209113_0_1469"/>
          <p:cNvSpPr txBox="1"/>
          <p:nvPr/>
        </p:nvSpPr>
        <p:spPr>
          <a:xfrm>
            <a:off x="864225" y="424800"/>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burning wood </a:t>
            </a:r>
            <a:r>
              <a:rPr lang="en-US" sz="3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and melting ice not examples of weathering?</a:t>
            </a:r>
            <a:endParaRPr sz="14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88" name="Google Shape;488;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0" name="Google Shape;490;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Picture 1" descr="A fire in the woods&#10;&#10;Description automatically generated">
            <a:extLst>
              <a:ext uri="{FF2B5EF4-FFF2-40B4-BE49-F238E27FC236}">
                <a16:creationId xmlns:a16="http://schemas.microsoft.com/office/drawing/2014/main" id="{0C254C2E-ECDB-88E5-EF88-2E22D839753E}"/>
              </a:ext>
            </a:extLst>
          </p:cNvPr>
          <p:cNvPicPr>
            <a:picLocks noChangeAspect="1"/>
          </p:cNvPicPr>
          <p:nvPr/>
        </p:nvPicPr>
        <p:blipFill rotWithShape="1">
          <a:blip r:embed="rId5"/>
          <a:srcRect l="23018" r="25892"/>
          <a:stretch/>
        </p:blipFill>
        <p:spPr>
          <a:xfrm>
            <a:off x="637057" y="1937273"/>
            <a:ext cx="3311488" cy="4261652"/>
          </a:xfrm>
          <a:prstGeom prst="rect">
            <a:avLst/>
          </a:prstGeom>
        </p:spPr>
      </p:pic>
      <p:pic>
        <p:nvPicPr>
          <p:cNvPr id="3" name="Picture 2" descr="Icebergs breaking off">
            <a:extLst>
              <a:ext uri="{FF2B5EF4-FFF2-40B4-BE49-F238E27FC236}">
                <a16:creationId xmlns:a16="http://schemas.microsoft.com/office/drawing/2014/main" id="{DF9597E3-D933-C1FE-3E84-F14A4752185C}"/>
              </a:ext>
            </a:extLst>
          </p:cNvPr>
          <p:cNvPicPr>
            <a:picLocks noChangeAspect="1"/>
          </p:cNvPicPr>
          <p:nvPr/>
        </p:nvPicPr>
        <p:blipFill rotWithShape="1">
          <a:blip r:embed="rId6"/>
          <a:srcRect l="51292" r="2113" b="-1"/>
          <a:stretch/>
        </p:blipFill>
        <p:spPr>
          <a:xfrm>
            <a:off x="5493491" y="1820324"/>
            <a:ext cx="2615117" cy="4490002"/>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24" name="Google Shape;424;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498172" y="236434"/>
            <a:ext cx="8142058" cy="2000400"/>
          </a:xfrm>
          <a:prstGeom prst="rect">
            <a:avLst/>
          </a:prstGeom>
          <a:noFill/>
          <a:ln>
            <a:noFill/>
          </a:ln>
        </p:spPr>
        <p:txBody>
          <a:bodyPr spcFirstLastPara="1" wrap="square" lIns="91425" tIns="45700" rIns="91425" bIns="45700" anchor="ctr" anchorCtr="0">
            <a:normAutofit/>
          </a:bodyPr>
          <a:lstStyle/>
          <a:p>
            <a:pPr>
              <a:buSzPts val="3600"/>
            </a:pPr>
            <a:r>
              <a:rPr lang="en-US" sz="3600" b="1" u="sng" dirty="0">
                <a:latin typeface="Helvetica" pitchFamily="2" charset="0"/>
              </a:rPr>
              <a:t>Weathering:</a:t>
            </a:r>
            <a:r>
              <a:rPr lang="en-US" sz="3600" b="1" dirty="0">
                <a:latin typeface="Helvetica" pitchFamily="2" charset="0"/>
              </a:rPr>
              <a:t> </a:t>
            </a:r>
            <a:r>
              <a:rPr lang="en-US" sz="3600" b="0" i="0" dirty="0">
                <a:solidFill>
                  <a:srgbClr val="000000"/>
                </a:solidFill>
                <a:effectLst/>
                <a:latin typeface="Helvetica" pitchFamily="2" charset="0"/>
              </a:rPr>
              <a:t>the process of breaking down rock over long periods of time</a:t>
            </a:r>
            <a:endParaRPr lang="en-US" sz="3600" dirty="0">
              <a:latin typeface="Helvetica" pitchFamily="2" charset="0"/>
            </a:endParaRPr>
          </a:p>
        </p:txBody>
      </p:sp>
      <p:pic>
        <p:nvPicPr>
          <p:cNvPr id="6" name="Picture 5" descr="A rock arch in the desert with Arches National Park in the background&#10;&#10;Description automatically generated">
            <a:extLst>
              <a:ext uri="{FF2B5EF4-FFF2-40B4-BE49-F238E27FC236}">
                <a16:creationId xmlns:a16="http://schemas.microsoft.com/office/drawing/2014/main" id="{2E6DB18B-5B77-6FA0-020B-9918EAFB5304}"/>
              </a:ext>
            </a:extLst>
          </p:cNvPr>
          <p:cNvPicPr>
            <a:picLocks noChangeAspect="1"/>
          </p:cNvPicPr>
          <p:nvPr/>
        </p:nvPicPr>
        <p:blipFill>
          <a:blip r:embed="rId3"/>
          <a:stretch>
            <a:fillRect/>
          </a:stretch>
        </p:blipFill>
        <p:spPr>
          <a:xfrm>
            <a:off x="1267691" y="2069146"/>
            <a:ext cx="6608618" cy="4788854"/>
          </a:xfrm>
          <a:prstGeom prst="rect">
            <a:avLst/>
          </a:prstGeom>
        </p:spPr>
      </p:pic>
      <p:sp>
        <p:nvSpPr>
          <p:cNvPr id="2" name="Google Shape;431;p26" descr="Rewind">
            <a:extLst>
              <a:ext uri="{FF2B5EF4-FFF2-40B4-BE49-F238E27FC236}">
                <a16:creationId xmlns:a16="http://schemas.microsoft.com/office/drawing/2014/main" id="{15945499-BC05-B4CA-1CFB-390E444326A8}"/>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0371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9" name="Google Shape;43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40" name="Google Shape;440;g25e11802ac4_0_1976"/>
          <p:cNvCxnSpPr>
            <a:stCxn id="441" idx="4"/>
            <a:endCxn id="43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43" name="Google Shape;44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41" name="Google Shape;44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6754"/>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weathering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Weathering</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2" name="Google Shape;472;p2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3" name="Google Shape;473;p28"/>
          <p:cNvCxnSpPr>
            <a:stCxn id="474" idx="4"/>
            <a:endCxn id="4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p2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p2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4" name="Google Shape;474;p2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7" name="Google Shape;477;p28"/>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weathering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78" name="Google Shape;478;p28"/>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9" name="Google Shape;479;p28"/>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0" name="Google Shape;480;p2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1" name="Google Shape;481;p2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 name="Picture 4" descr="A broken road with yellow line&#10;&#10;Description automatically generated">
            <a:extLst>
              <a:ext uri="{FF2B5EF4-FFF2-40B4-BE49-F238E27FC236}">
                <a16:creationId xmlns:a16="http://schemas.microsoft.com/office/drawing/2014/main" id="{DC3E1938-435A-B262-9DC5-19D0758842A9}"/>
              </a:ext>
            </a:extLst>
          </p:cNvPr>
          <p:cNvPicPr>
            <a:picLocks noChangeAspect="1"/>
          </p:cNvPicPr>
          <p:nvPr/>
        </p:nvPicPr>
        <p:blipFill>
          <a:blip r:embed="rId3"/>
          <a:stretch>
            <a:fillRect/>
          </a:stretch>
        </p:blipFill>
        <p:spPr>
          <a:xfrm>
            <a:off x="5516546" y="1706225"/>
            <a:ext cx="3390900" cy="2371777"/>
          </a:xfrm>
          <a:prstGeom prst="rect">
            <a:avLst/>
          </a:prstGeom>
        </p:spPr>
      </p:pic>
      <p:pic>
        <p:nvPicPr>
          <p:cNvPr id="7" name="Picture 6" descr="A large round rock with a few large rocks&#10;&#10;Description automatically generated with medium confidence">
            <a:extLst>
              <a:ext uri="{FF2B5EF4-FFF2-40B4-BE49-F238E27FC236}">
                <a16:creationId xmlns:a16="http://schemas.microsoft.com/office/drawing/2014/main" id="{36D6E0D5-A89E-C1D4-6769-3DCA3820E2FD}"/>
              </a:ext>
            </a:extLst>
          </p:cNvPr>
          <p:cNvPicPr>
            <a:picLocks noChangeAspect="1"/>
          </p:cNvPicPr>
          <p:nvPr/>
        </p:nvPicPr>
        <p:blipFill>
          <a:blip r:embed="rId4"/>
          <a:stretch>
            <a:fillRect/>
          </a:stretch>
        </p:blipFill>
        <p:spPr>
          <a:xfrm>
            <a:off x="5609588" y="4287834"/>
            <a:ext cx="2904064" cy="2504986"/>
          </a:xfrm>
          <a:prstGeom prst="rect">
            <a:avLst/>
          </a:prstGeom>
        </p:spPr>
      </p:pic>
      <p:pic>
        <p:nvPicPr>
          <p:cNvPr id="9" name="Picture 8" descr="A large wave in the ocean&#10;&#10;Description automatically generated">
            <a:extLst>
              <a:ext uri="{FF2B5EF4-FFF2-40B4-BE49-F238E27FC236}">
                <a16:creationId xmlns:a16="http://schemas.microsoft.com/office/drawing/2014/main" id="{6A6A7D01-862B-3D88-EF26-5E1EFAC83CF6}"/>
              </a:ext>
            </a:extLst>
          </p:cNvPr>
          <p:cNvPicPr>
            <a:picLocks noChangeAspect="1"/>
          </p:cNvPicPr>
          <p:nvPr/>
        </p:nvPicPr>
        <p:blipFill>
          <a:blip r:embed="rId5"/>
          <a:stretch>
            <a:fillRect/>
          </a:stretch>
        </p:blipFill>
        <p:spPr>
          <a:xfrm>
            <a:off x="872447" y="1636295"/>
            <a:ext cx="4074970" cy="2601778"/>
          </a:xfrm>
          <a:prstGeom prst="rect">
            <a:avLst/>
          </a:prstGeom>
        </p:spPr>
      </p:pic>
      <p:pic>
        <p:nvPicPr>
          <p:cNvPr id="8" name="Picture 7" descr="Ice on the ocean with sun rays coming through the clouds&#10;&#10;Description automatically generated">
            <a:extLst>
              <a:ext uri="{FF2B5EF4-FFF2-40B4-BE49-F238E27FC236}">
                <a16:creationId xmlns:a16="http://schemas.microsoft.com/office/drawing/2014/main" id="{48EC6B70-2EA3-5D78-C572-9A5ABBD05B83}"/>
              </a:ext>
            </a:extLst>
          </p:cNvPr>
          <p:cNvPicPr>
            <a:picLocks noChangeAspect="1"/>
          </p:cNvPicPr>
          <p:nvPr/>
        </p:nvPicPr>
        <p:blipFill>
          <a:blip r:embed="rId6"/>
          <a:stretch>
            <a:fillRect/>
          </a:stretch>
        </p:blipFill>
        <p:spPr>
          <a:xfrm>
            <a:off x="991649" y="4345754"/>
            <a:ext cx="3614922" cy="247675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2" name="Google Shape;472;p2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3" name="Google Shape;473;p28"/>
          <p:cNvCxnSpPr>
            <a:stCxn id="474" idx="4"/>
            <a:endCxn id="4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p2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p2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4" name="Google Shape;474;p2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7" name="Google Shape;477;p28"/>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weathering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78" name="Google Shape;478;p28"/>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9" name="Google Shape;479;p28"/>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0" name="Google Shape;480;p2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1" name="Google Shape;481;p2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 name="Picture 4" descr="A broken road with yellow line&#10;&#10;Description automatically generated">
            <a:extLst>
              <a:ext uri="{FF2B5EF4-FFF2-40B4-BE49-F238E27FC236}">
                <a16:creationId xmlns:a16="http://schemas.microsoft.com/office/drawing/2014/main" id="{DC3E1938-435A-B262-9DC5-19D0758842A9}"/>
              </a:ext>
            </a:extLst>
          </p:cNvPr>
          <p:cNvPicPr>
            <a:picLocks noChangeAspect="1"/>
          </p:cNvPicPr>
          <p:nvPr/>
        </p:nvPicPr>
        <p:blipFill>
          <a:blip r:embed="rId3"/>
          <a:stretch>
            <a:fillRect/>
          </a:stretch>
        </p:blipFill>
        <p:spPr>
          <a:xfrm>
            <a:off x="5516546" y="1706225"/>
            <a:ext cx="3390900" cy="2371777"/>
          </a:xfrm>
          <a:prstGeom prst="rect">
            <a:avLst/>
          </a:prstGeom>
        </p:spPr>
      </p:pic>
      <p:pic>
        <p:nvPicPr>
          <p:cNvPr id="7" name="Picture 6" descr="A large round rock with a few large rocks&#10;&#10;Description automatically generated with medium confidence">
            <a:extLst>
              <a:ext uri="{FF2B5EF4-FFF2-40B4-BE49-F238E27FC236}">
                <a16:creationId xmlns:a16="http://schemas.microsoft.com/office/drawing/2014/main" id="{36D6E0D5-A89E-C1D4-6769-3DCA3820E2FD}"/>
              </a:ext>
            </a:extLst>
          </p:cNvPr>
          <p:cNvPicPr>
            <a:picLocks noChangeAspect="1"/>
          </p:cNvPicPr>
          <p:nvPr/>
        </p:nvPicPr>
        <p:blipFill>
          <a:blip r:embed="rId4"/>
          <a:stretch>
            <a:fillRect/>
          </a:stretch>
        </p:blipFill>
        <p:spPr>
          <a:xfrm>
            <a:off x="5609588" y="4287834"/>
            <a:ext cx="2904064" cy="2504986"/>
          </a:xfrm>
          <a:prstGeom prst="rect">
            <a:avLst/>
          </a:prstGeom>
        </p:spPr>
      </p:pic>
      <p:pic>
        <p:nvPicPr>
          <p:cNvPr id="9" name="Picture 8" descr="A large wave in the ocean&#10;&#10;Description automatically generated">
            <a:extLst>
              <a:ext uri="{FF2B5EF4-FFF2-40B4-BE49-F238E27FC236}">
                <a16:creationId xmlns:a16="http://schemas.microsoft.com/office/drawing/2014/main" id="{6A6A7D01-862B-3D88-EF26-5E1EFAC83CF6}"/>
              </a:ext>
            </a:extLst>
          </p:cNvPr>
          <p:cNvPicPr>
            <a:picLocks noChangeAspect="1"/>
          </p:cNvPicPr>
          <p:nvPr/>
        </p:nvPicPr>
        <p:blipFill>
          <a:blip r:embed="rId5"/>
          <a:stretch>
            <a:fillRect/>
          </a:stretch>
        </p:blipFill>
        <p:spPr>
          <a:xfrm>
            <a:off x="872447" y="1636295"/>
            <a:ext cx="4074970" cy="2601778"/>
          </a:xfrm>
          <a:prstGeom prst="rect">
            <a:avLst/>
          </a:prstGeom>
        </p:spPr>
      </p:pic>
      <p:pic>
        <p:nvPicPr>
          <p:cNvPr id="8" name="Picture 7" descr="Ice on the ocean with sun rays coming through the clouds&#10;&#10;Description automatically generated">
            <a:extLst>
              <a:ext uri="{FF2B5EF4-FFF2-40B4-BE49-F238E27FC236}">
                <a16:creationId xmlns:a16="http://schemas.microsoft.com/office/drawing/2014/main" id="{48EC6B70-2EA3-5D78-C572-9A5ABBD05B83}"/>
              </a:ext>
            </a:extLst>
          </p:cNvPr>
          <p:cNvPicPr>
            <a:picLocks noChangeAspect="1"/>
          </p:cNvPicPr>
          <p:nvPr/>
        </p:nvPicPr>
        <p:blipFill>
          <a:blip r:embed="rId6"/>
          <a:stretch>
            <a:fillRect/>
          </a:stretch>
        </p:blipFill>
        <p:spPr>
          <a:xfrm>
            <a:off x="991649" y="4345754"/>
            <a:ext cx="3614922" cy="2476758"/>
          </a:xfrm>
          <a:prstGeom prst="rect">
            <a:avLst/>
          </a:prstGeom>
        </p:spPr>
      </p:pic>
      <p:sp>
        <p:nvSpPr>
          <p:cNvPr id="2" name="Google Shape;502;p29">
            <a:extLst>
              <a:ext uri="{FF2B5EF4-FFF2-40B4-BE49-F238E27FC236}">
                <a16:creationId xmlns:a16="http://schemas.microsoft.com/office/drawing/2014/main" id="{EB9521A8-43EA-EBBF-C1B8-040265121C38}"/>
              </a:ext>
            </a:extLst>
          </p:cNvPr>
          <p:cNvSpPr/>
          <p:nvPr/>
        </p:nvSpPr>
        <p:spPr>
          <a:xfrm>
            <a:off x="5503571" y="4173402"/>
            <a:ext cx="3202839" cy="2684598"/>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9437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large round rock with a few large rocks&#10;&#10;Description automatically generated with medium confidence">
            <a:extLst>
              <a:ext uri="{FF2B5EF4-FFF2-40B4-BE49-F238E27FC236}">
                <a16:creationId xmlns:a16="http://schemas.microsoft.com/office/drawing/2014/main" id="{854D2621-9AE1-18BF-F1D9-3C4841527ADA}"/>
              </a:ext>
            </a:extLst>
          </p:cNvPr>
          <p:cNvPicPr>
            <a:picLocks noChangeAspect="1"/>
          </p:cNvPicPr>
          <p:nvPr/>
        </p:nvPicPr>
        <p:blipFill>
          <a:blip r:embed="rId3"/>
          <a:stretch>
            <a:fillRect/>
          </a:stretch>
        </p:blipFill>
        <p:spPr>
          <a:xfrm>
            <a:off x="5749050" y="1045714"/>
            <a:ext cx="2904064" cy="2504986"/>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4868"/>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weathering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Weathering</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99799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6" name="Google Shape;536;p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p30"/>
          <p:cNvCxnSpPr>
            <a:stCxn id="538" idx="4"/>
            <a:endCxn id="5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p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p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p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weathering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2" name="Google Shape;542;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3" name="Google Shape;543;p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4" name="Google Shape;544;p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5" name="Google Shape;545;p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6" name="Google Shape;546;p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7" name="Google Shape;547;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p30"/>
          <p:cNvSpPr txBox="1"/>
          <p:nvPr/>
        </p:nvSpPr>
        <p:spPr>
          <a:xfrm>
            <a:off x="1073532" y="529871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
        <p:nvSpPr>
          <p:cNvPr id="549" name="Google Shape;549;p30"/>
          <p:cNvSpPr txBox="1"/>
          <p:nvPr/>
        </p:nvSpPr>
        <p:spPr>
          <a:xfrm>
            <a:off x="1073532" y="410800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
        <p:nvSpPr>
          <p:cNvPr id="550" name="Google Shape;550;p30"/>
          <p:cNvSpPr txBox="1"/>
          <p:nvPr/>
        </p:nvSpPr>
        <p:spPr>
          <a:xfrm>
            <a:off x="1073532" y="1881353"/>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t>Substances that do not come from an animal or plant, the building blocks that make up rocks</a:t>
            </a:r>
            <a:endParaRPr sz="2400" b="0" i="0" u="none" strike="noStrike" cap="none" dirty="0">
              <a:solidFill>
                <a:srgbClr val="434343"/>
              </a:solidFill>
              <a:latin typeface="Arial"/>
              <a:ea typeface="Arial"/>
              <a:cs typeface="Arial"/>
              <a:sym typeface="Arial"/>
            </a:endParaRPr>
          </a:p>
        </p:txBody>
      </p:sp>
      <p:sp>
        <p:nvSpPr>
          <p:cNvPr id="551" name="Google Shape;551;p30"/>
          <p:cNvSpPr txBox="1"/>
          <p:nvPr/>
        </p:nvSpPr>
        <p:spPr>
          <a:xfrm>
            <a:off x="1073532" y="303161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000000"/>
                </a:solidFill>
                <a:effectLst/>
                <a:latin typeface="Helvetica" pitchFamily="2" charset="0"/>
              </a:rPr>
              <a:t>Earth materials (rock, soil) are worn away and moved by wind and water</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6" name="Google Shape;536;p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p30"/>
          <p:cNvCxnSpPr>
            <a:stCxn id="538" idx="4"/>
            <a:endCxn id="5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p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p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p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weathering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2" name="Google Shape;542;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3" name="Google Shape;543;p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4" name="Google Shape;544;p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5" name="Google Shape;545;p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6" name="Google Shape;546;p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7" name="Google Shape;547;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p30"/>
          <p:cNvSpPr txBox="1"/>
          <p:nvPr/>
        </p:nvSpPr>
        <p:spPr>
          <a:xfrm>
            <a:off x="1073532" y="529871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
        <p:nvSpPr>
          <p:cNvPr id="549" name="Google Shape;549;p30"/>
          <p:cNvSpPr txBox="1"/>
          <p:nvPr/>
        </p:nvSpPr>
        <p:spPr>
          <a:xfrm>
            <a:off x="1073532" y="410800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
        <p:nvSpPr>
          <p:cNvPr id="550" name="Google Shape;550;p30"/>
          <p:cNvSpPr txBox="1"/>
          <p:nvPr/>
        </p:nvSpPr>
        <p:spPr>
          <a:xfrm>
            <a:off x="1073532" y="1881353"/>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t>Substances that do not come from an animal or plant, the building blocks that make up rocks</a:t>
            </a:r>
            <a:endParaRPr sz="2400" b="0" i="0" u="none" strike="noStrike" cap="none" dirty="0">
              <a:solidFill>
                <a:srgbClr val="434343"/>
              </a:solidFill>
              <a:latin typeface="Arial"/>
              <a:ea typeface="Arial"/>
              <a:cs typeface="Arial"/>
              <a:sym typeface="Arial"/>
            </a:endParaRPr>
          </a:p>
        </p:txBody>
      </p:sp>
      <p:sp>
        <p:nvSpPr>
          <p:cNvPr id="551" name="Google Shape;551;p30"/>
          <p:cNvSpPr txBox="1"/>
          <p:nvPr/>
        </p:nvSpPr>
        <p:spPr>
          <a:xfrm>
            <a:off x="1073532" y="303161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000000"/>
                </a:solidFill>
                <a:effectLst/>
                <a:latin typeface="Helvetica" pitchFamily="2" charset="0"/>
              </a:rPr>
              <a:t>Earth materials (rock, soil) are worn away and moved by wind and water</a:t>
            </a:r>
            <a:endParaRPr dirty="0"/>
          </a:p>
        </p:txBody>
      </p:sp>
      <p:sp>
        <p:nvSpPr>
          <p:cNvPr id="2" name="Google Shape;574;p31">
            <a:extLst>
              <a:ext uri="{FF2B5EF4-FFF2-40B4-BE49-F238E27FC236}">
                <a16:creationId xmlns:a16="http://schemas.microsoft.com/office/drawing/2014/main" id="{51A173D1-0408-4265-4582-CECA966E6EA7}"/>
              </a:ext>
            </a:extLst>
          </p:cNvPr>
          <p:cNvSpPr/>
          <p:nvPr/>
        </p:nvSpPr>
        <p:spPr>
          <a:xfrm>
            <a:off x="380508" y="3996641"/>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34163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large round rock with a few large rocks&#10;&#10;Description automatically generated with medium confidence">
            <a:extLst>
              <a:ext uri="{FF2B5EF4-FFF2-40B4-BE49-F238E27FC236}">
                <a16:creationId xmlns:a16="http://schemas.microsoft.com/office/drawing/2014/main" id="{854D2621-9AE1-18BF-F1D9-3C4841527ADA}"/>
              </a:ext>
            </a:extLst>
          </p:cNvPr>
          <p:cNvPicPr>
            <a:picLocks noChangeAspect="1"/>
          </p:cNvPicPr>
          <p:nvPr/>
        </p:nvPicPr>
        <p:blipFill>
          <a:blip r:embed="rId3"/>
          <a:stretch>
            <a:fillRect/>
          </a:stretch>
        </p:blipFill>
        <p:spPr>
          <a:xfrm>
            <a:off x="5749050" y="1045714"/>
            <a:ext cx="2904064" cy="2504986"/>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7855"/>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weathering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Weathering</a:t>
            </a:r>
            <a:endParaRPr sz="700" b="0" i="0" u="none" strike="noStrike" cap="none" dirty="0">
              <a:solidFill>
                <a:srgbClr val="000000"/>
              </a:solidFill>
              <a:latin typeface="Arial"/>
              <a:ea typeface="Arial"/>
              <a:cs typeface="Arial"/>
              <a:sym typeface="Arial"/>
            </a:endParaRPr>
          </a:p>
        </p:txBody>
      </p:sp>
      <p:sp>
        <p:nvSpPr>
          <p:cNvPr id="3" name="Google Shape;549;p30">
            <a:extLst>
              <a:ext uri="{FF2B5EF4-FFF2-40B4-BE49-F238E27FC236}">
                <a16:creationId xmlns:a16="http://schemas.microsoft.com/office/drawing/2014/main" id="{2D4FA8CE-FEEF-D0FA-E609-EF888CBBE466}"/>
              </a:ext>
            </a:extLst>
          </p:cNvPr>
          <p:cNvSpPr txBox="1"/>
          <p:nvPr/>
        </p:nvSpPr>
        <p:spPr>
          <a:xfrm>
            <a:off x="654857" y="1219550"/>
            <a:ext cx="2521804" cy="171735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Tree>
    <p:extLst>
      <p:ext uri="{BB962C8B-B14F-4D97-AF65-F5344CB8AC3E}">
        <p14:creationId xmlns:p14="http://schemas.microsoft.com/office/powerpoint/2010/main" val="3042113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p3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p34"/>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p3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p3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p3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0" name="Google Shape;610;p34"/>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weathering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1" name="Google Shape;611;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2" name="Google Shape;612;p3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3" name="Google Shape;613;p3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4" name="Google Shape;614;p3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5" name="Google Shape;615;p3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6" name="Google Shape;616;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7" name="Google Shape;617;p34"/>
          <p:cNvSpPr txBox="1"/>
          <p:nvPr/>
        </p:nvSpPr>
        <p:spPr>
          <a:xfrm>
            <a:off x="1073532" y="1939581"/>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Acids in rainwater changing what rocks are made of</a:t>
            </a:r>
            <a:endParaRPr lang="en-US" sz="2400" dirty="0"/>
          </a:p>
        </p:txBody>
      </p:sp>
      <p:sp>
        <p:nvSpPr>
          <p:cNvPr id="618" name="Google Shape;618;p34"/>
          <p:cNvSpPr txBox="1"/>
          <p:nvPr/>
        </p:nvSpPr>
        <p:spPr>
          <a:xfrm>
            <a:off x="1073532" y="294417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Volcanic Eruption</a:t>
            </a:r>
            <a:endParaRPr sz="2400" b="0" i="0" u="none" strike="noStrike" cap="none" dirty="0">
              <a:solidFill>
                <a:schemeClr val="dk1"/>
              </a:solidFill>
              <a:latin typeface="Arial"/>
              <a:ea typeface="Arial"/>
              <a:cs typeface="Arial"/>
              <a:sym typeface="Arial"/>
            </a:endParaRPr>
          </a:p>
        </p:txBody>
      </p:sp>
      <p:sp>
        <p:nvSpPr>
          <p:cNvPr id="619" name="Google Shape;619;p34"/>
          <p:cNvSpPr txBox="1"/>
          <p:nvPr/>
        </p:nvSpPr>
        <p:spPr>
          <a:xfrm>
            <a:off x="1073532" y="4996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Ice melting</a:t>
            </a:r>
            <a:endParaRPr sz="2400" b="0" i="0" u="none" strike="noStrike" cap="none" dirty="0">
              <a:solidFill>
                <a:schemeClr val="dk1"/>
              </a:solidFill>
              <a:latin typeface="Arial"/>
              <a:ea typeface="Arial"/>
              <a:cs typeface="Arial"/>
              <a:sym typeface="Arial"/>
            </a:endParaRPr>
          </a:p>
        </p:txBody>
      </p:sp>
      <p:sp>
        <p:nvSpPr>
          <p:cNvPr id="620" name="Google Shape;620;p34"/>
          <p:cNvSpPr txBox="1"/>
          <p:nvPr/>
        </p:nvSpPr>
        <p:spPr>
          <a:xfrm>
            <a:off x="1073532" y="3879404"/>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Landslides cause by earthquakes</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p3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p34"/>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p3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p3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p3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0" name="Google Shape;610;p34"/>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weathering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1" name="Google Shape;611;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2" name="Google Shape;612;p3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3" name="Google Shape;613;p3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4" name="Google Shape;614;p3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5" name="Google Shape;615;p3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6" name="Google Shape;616;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7" name="Google Shape;617;p34"/>
          <p:cNvSpPr txBox="1"/>
          <p:nvPr/>
        </p:nvSpPr>
        <p:spPr>
          <a:xfrm>
            <a:off x="1073532" y="1939581"/>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Acids in rainwater changing what rocks are made of</a:t>
            </a:r>
            <a:endParaRPr lang="en-US" sz="2400" dirty="0"/>
          </a:p>
        </p:txBody>
      </p:sp>
      <p:sp>
        <p:nvSpPr>
          <p:cNvPr id="618" name="Google Shape;618;p34"/>
          <p:cNvSpPr txBox="1"/>
          <p:nvPr/>
        </p:nvSpPr>
        <p:spPr>
          <a:xfrm>
            <a:off x="1073532" y="294417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Volcanic Eruption</a:t>
            </a:r>
            <a:endParaRPr sz="2400" b="0" i="0" u="none" strike="noStrike" cap="none" dirty="0">
              <a:solidFill>
                <a:schemeClr val="dk1"/>
              </a:solidFill>
              <a:latin typeface="Arial"/>
              <a:ea typeface="Arial"/>
              <a:cs typeface="Arial"/>
              <a:sym typeface="Arial"/>
            </a:endParaRPr>
          </a:p>
        </p:txBody>
      </p:sp>
      <p:sp>
        <p:nvSpPr>
          <p:cNvPr id="619" name="Google Shape;619;p34"/>
          <p:cNvSpPr txBox="1"/>
          <p:nvPr/>
        </p:nvSpPr>
        <p:spPr>
          <a:xfrm>
            <a:off x="1073532" y="4996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Ice melting</a:t>
            </a:r>
            <a:endParaRPr sz="2400" b="0" i="0" u="none" strike="noStrike" cap="none" dirty="0">
              <a:solidFill>
                <a:schemeClr val="dk1"/>
              </a:solidFill>
              <a:latin typeface="Arial"/>
              <a:ea typeface="Arial"/>
              <a:cs typeface="Arial"/>
              <a:sym typeface="Arial"/>
            </a:endParaRPr>
          </a:p>
        </p:txBody>
      </p:sp>
      <p:sp>
        <p:nvSpPr>
          <p:cNvPr id="620" name="Google Shape;620;p34"/>
          <p:cNvSpPr txBox="1"/>
          <p:nvPr/>
        </p:nvSpPr>
        <p:spPr>
          <a:xfrm>
            <a:off x="1073532" y="3879404"/>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Landslides cause by earthquakes</a:t>
            </a:r>
            <a:endParaRPr sz="2400" b="0" i="0" u="none" strike="noStrike" cap="none" dirty="0">
              <a:solidFill>
                <a:schemeClr val="dk1"/>
              </a:solidFill>
              <a:latin typeface="Arial"/>
              <a:ea typeface="Arial"/>
              <a:cs typeface="Arial"/>
              <a:sym typeface="Arial"/>
            </a:endParaRPr>
          </a:p>
        </p:txBody>
      </p:sp>
      <p:sp>
        <p:nvSpPr>
          <p:cNvPr id="2" name="Google Shape;643;p35">
            <a:extLst>
              <a:ext uri="{FF2B5EF4-FFF2-40B4-BE49-F238E27FC236}">
                <a16:creationId xmlns:a16="http://schemas.microsoft.com/office/drawing/2014/main" id="{496BF62F-B087-E6CA-B6DA-20A71548E465}"/>
              </a:ext>
            </a:extLst>
          </p:cNvPr>
          <p:cNvSpPr/>
          <p:nvPr/>
        </p:nvSpPr>
        <p:spPr>
          <a:xfrm>
            <a:off x="189137" y="1757760"/>
            <a:ext cx="8383498" cy="831000"/>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13000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large round rock with a few large rocks&#10;&#10;Description automatically generated with medium confidence">
            <a:extLst>
              <a:ext uri="{FF2B5EF4-FFF2-40B4-BE49-F238E27FC236}">
                <a16:creationId xmlns:a16="http://schemas.microsoft.com/office/drawing/2014/main" id="{854D2621-9AE1-18BF-F1D9-3C4841527ADA}"/>
              </a:ext>
            </a:extLst>
          </p:cNvPr>
          <p:cNvPicPr>
            <a:picLocks noChangeAspect="1"/>
          </p:cNvPicPr>
          <p:nvPr/>
        </p:nvPicPr>
        <p:blipFill>
          <a:blip r:embed="rId3"/>
          <a:stretch>
            <a:fillRect/>
          </a:stretch>
        </p:blipFill>
        <p:spPr>
          <a:xfrm>
            <a:off x="5749050" y="1045714"/>
            <a:ext cx="2904064" cy="2504986"/>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7855"/>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weathering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Weathering</a:t>
            </a:r>
            <a:endParaRPr sz="700" b="0" i="0" u="none" strike="noStrike" cap="none" dirty="0">
              <a:solidFill>
                <a:srgbClr val="000000"/>
              </a:solidFill>
              <a:latin typeface="Arial"/>
              <a:ea typeface="Arial"/>
              <a:cs typeface="Arial"/>
              <a:sym typeface="Arial"/>
            </a:endParaRPr>
          </a:p>
        </p:txBody>
      </p:sp>
      <p:sp>
        <p:nvSpPr>
          <p:cNvPr id="3" name="Google Shape;549;p30">
            <a:extLst>
              <a:ext uri="{FF2B5EF4-FFF2-40B4-BE49-F238E27FC236}">
                <a16:creationId xmlns:a16="http://schemas.microsoft.com/office/drawing/2014/main" id="{2D4FA8CE-FEEF-D0FA-E609-EF888CBBE466}"/>
              </a:ext>
            </a:extLst>
          </p:cNvPr>
          <p:cNvSpPr txBox="1"/>
          <p:nvPr/>
        </p:nvSpPr>
        <p:spPr>
          <a:xfrm>
            <a:off x="654857" y="1219550"/>
            <a:ext cx="2521804" cy="171735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
        <p:nvSpPr>
          <p:cNvPr id="4" name="Google Shape;617;p34">
            <a:extLst>
              <a:ext uri="{FF2B5EF4-FFF2-40B4-BE49-F238E27FC236}">
                <a16:creationId xmlns:a16="http://schemas.microsoft.com/office/drawing/2014/main" id="{40E68745-7437-4BBE-31BC-E1478101A863}"/>
              </a:ext>
            </a:extLst>
          </p:cNvPr>
          <p:cNvSpPr txBox="1"/>
          <p:nvPr/>
        </p:nvSpPr>
        <p:spPr>
          <a:xfrm>
            <a:off x="654857" y="4408306"/>
            <a:ext cx="361199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Acids in rainwater changing what rocks are made of</a:t>
            </a:r>
            <a:endParaRPr dirty="0"/>
          </a:p>
        </p:txBody>
      </p:sp>
    </p:spTree>
    <p:extLst>
      <p:ext uri="{BB962C8B-B14F-4D97-AF65-F5344CB8AC3E}">
        <p14:creationId xmlns:p14="http://schemas.microsoft.com/office/powerpoint/2010/main" val="217990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lanet earth with layers of the earth&#10;&#10;Description automatically generated with medium confidence">
            <a:extLst>
              <a:ext uri="{FF2B5EF4-FFF2-40B4-BE49-F238E27FC236}">
                <a16:creationId xmlns:a16="http://schemas.microsoft.com/office/drawing/2014/main" id="{FC9E44A6-2F93-EC77-D079-7B966C222426}"/>
              </a:ext>
            </a:extLst>
          </p:cNvPr>
          <p:cNvPicPr>
            <a:picLocks noChangeAspect="1"/>
          </p:cNvPicPr>
          <p:nvPr/>
        </p:nvPicPr>
        <p:blipFill rotWithShape="1">
          <a:blip r:embed="rId3"/>
          <a:srcRect l="2947" r="1" b="1"/>
          <a:stretch/>
        </p:blipFill>
        <p:spPr>
          <a:xfrm>
            <a:off x="-2585" y="-1"/>
            <a:ext cx="9146585" cy="6879745"/>
          </a:xfrm>
          <a:prstGeom prst="rect">
            <a:avLst/>
          </a:prstGeom>
        </p:spPr>
      </p:pic>
      <p:sp>
        <p:nvSpPr>
          <p:cNvPr id="10" name="Rectangle 9">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64451" y="791834"/>
            <a:ext cx="3020876" cy="9154947"/>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4" y="0"/>
            <a:ext cx="2132551"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9028" y="21736"/>
            <a:ext cx="2364646"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5" y="5288433"/>
            <a:ext cx="9149779"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5100" y="2905286"/>
            <a:ext cx="3866773" cy="408214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C6A6B8-81FD-E308-647C-8DE399CA33BB}"/>
              </a:ext>
            </a:extLst>
          </p:cNvPr>
          <p:cNvSpPr txBox="1"/>
          <p:nvPr/>
        </p:nvSpPr>
        <p:spPr>
          <a:xfrm>
            <a:off x="1086750" y="4558974"/>
            <a:ext cx="6967913" cy="162066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500" b="1" u="sng" kern="1200" dirty="0">
                <a:solidFill>
                  <a:srgbClr val="FFFFFF"/>
                </a:solidFill>
                <a:latin typeface="Helvetica" pitchFamily="2" charset="0"/>
                <a:ea typeface="+mj-ea"/>
                <a:cs typeface="+mj-cs"/>
              </a:rPr>
              <a:t>The Earth’s System</a:t>
            </a:r>
            <a:r>
              <a:rPr lang="en-US" sz="3500" kern="1200" dirty="0">
                <a:solidFill>
                  <a:srgbClr val="FFFFFF"/>
                </a:solidFill>
                <a:latin typeface="Helvetica" pitchFamily="2" charset="0"/>
                <a:ea typeface="+mj-ea"/>
                <a:cs typeface="+mj-cs"/>
              </a:rPr>
              <a:t>: </a:t>
            </a:r>
            <a:r>
              <a:rPr lang="en-US" sz="3500" b="0" i="0" kern="1200" dirty="0">
                <a:solidFill>
                  <a:srgbClr val="FFFFFF"/>
                </a:solidFill>
                <a:effectLst/>
                <a:latin typeface="Helvetica" pitchFamily="2" charset="0"/>
                <a:ea typeface="+mj-ea"/>
                <a:cs typeface="+mj-cs"/>
              </a:rPr>
              <a:t>The interconnected components that work together to form the Earth.</a:t>
            </a:r>
            <a:endParaRPr lang="en-US" sz="3500" kern="1200" dirty="0">
              <a:solidFill>
                <a:srgbClr val="FFFFFF"/>
              </a:solidFill>
              <a:latin typeface="Helvetica" pitchFamily="2" charset="0"/>
              <a:ea typeface="+mj-ea"/>
              <a:cs typeface="+mj-cs"/>
            </a:endParaRPr>
          </a:p>
        </p:txBody>
      </p:sp>
      <p:sp>
        <p:nvSpPr>
          <p:cNvPr id="3" name="Google Shape;151;g27e576c1a67_0_0" descr="Rewind">
            <a:extLst>
              <a:ext uri="{FF2B5EF4-FFF2-40B4-BE49-F238E27FC236}">
                <a16:creationId xmlns:a16="http://schemas.microsoft.com/office/drawing/2014/main" id="{C873C2AB-0416-17E8-869E-4378205507D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02868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241"/>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1" name="Google Shape;681;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2" name="Google Shape;682;g27e576c1a67_0_1241"/>
          <p:cNvSpPr txBox="1"/>
          <p:nvPr/>
        </p:nvSpPr>
        <p:spPr>
          <a:xfrm>
            <a:off x="1073532" y="409197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dirty="0">
                <a:solidFill>
                  <a:srgbClr val="374151"/>
                </a:solidFill>
                <a:effectLst/>
                <a:latin typeface="+mj-lt"/>
              </a:rPr>
              <a:t>Weathering makes rocks change and shapes the land around us over time. It makes the world look different!</a:t>
            </a:r>
            <a:endParaRPr sz="2400" dirty="0">
              <a:latin typeface="+mj-lt"/>
              <a:cs typeface="Arial" panose="020B0604020202020204" pitchFamily="34" charset="0"/>
            </a:endParaRPr>
          </a:p>
        </p:txBody>
      </p:sp>
      <p:sp>
        <p:nvSpPr>
          <p:cNvPr id="683" name="Google Shape;683;g27e576c1a67_0_1241"/>
          <p:cNvSpPr txBox="1"/>
          <p:nvPr/>
        </p:nvSpPr>
        <p:spPr>
          <a:xfrm>
            <a:off x="1073532" y="3179721"/>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Weathering influences our climate. </a:t>
            </a:r>
            <a:endParaRPr dirty="0"/>
          </a:p>
        </p:txBody>
      </p:sp>
      <p:sp>
        <p:nvSpPr>
          <p:cNvPr id="684" name="Google Shape;684;g27e576c1a67_0_1241"/>
          <p:cNvSpPr txBox="1"/>
          <p:nvPr/>
        </p:nvSpPr>
        <p:spPr>
          <a:xfrm>
            <a:off x="1073532" y="1792919"/>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Weathering contributes to our production of renewable energy sources like wind and solar power.</a:t>
            </a:r>
            <a:endParaRPr sz="2400" b="0" i="0" u="none" strike="noStrike" cap="none" dirty="0">
              <a:solidFill>
                <a:schemeClr val="dk1"/>
              </a:solidFill>
              <a:latin typeface="Arial"/>
              <a:ea typeface="Arial"/>
              <a:cs typeface="Arial"/>
              <a:sym typeface="Arial"/>
            </a:endParaRPr>
          </a:p>
        </p:txBody>
      </p:sp>
      <p:sp>
        <p:nvSpPr>
          <p:cNvPr id="685" name="Google Shape;685;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6" name="Google Shape;686;g27e576c1a67_0_1241"/>
          <p:cNvSpPr txBox="1"/>
          <p:nvPr/>
        </p:nvSpPr>
        <p:spPr>
          <a:xfrm>
            <a:off x="406230" y="310575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7" name="Google Shape;68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8" name="Google Shape;68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9" name="Google Shape;689;g27e576c1a67_0_1241"/>
          <p:cNvSpPr txBox="1"/>
          <p:nvPr/>
        </p:nvSpPr>
        <p:spPr>
          <a:xfrm>
            <a:off x="1073532" y="552555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Weathering is glass breaking. This is used to create different art pieces that we can look at and enjoy.</a:t>
            </a:r>
            <a:endParaRPr dirty="0"/>
          </a:p>
        </p:txBody>
      </p:sp>
      <p:sp>
        <p:nvSpPr>
          <p:cNvPr id="690" name="Google Shape;690;g27e576c1a67_0_1241"/>
          <p:cNvSpPr txBox="1"/>
          <p:nvPr/>
        </p:nvSpPr>
        <p:spPr>
          <a:xfrm>
            <a:off x="626730" y="355701"/>
            <a:ext cx="8517269"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weathering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241"/>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1" name="Google Shape;681;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2" name="Google Shape;682;g27e576c1a67_0_1241"/>
          <p:cNvSpPr txBox="1"/>
          <p:nvPr/>
        </p:nvSpPr>
        <p:spPr>
          <a:xfrm>
            <a:off x="1073532" y="308164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dirty="0">
                <a:solidFill>
                  <a:srgbClr val="374151"/>
                </a:solidFill>
                <a:effectLst/>
                <a:latin typeface="+mj-lt"/>
              </a:rPr>
              <a:t>Weathering makes rocks change and shapes the land around us over time. It makes the world look different!</a:t>
            </a:r>
            <a:endParaRPr sz="2400" dirty="0">
              <a:latin typeface="+mj-lt"/>
              <a:cs typeface="Arial" panose="020B0604020202020204" pitchFamily="34" charset="0"/>
            </a:endParaRPr>
          </a:p>
        </p:txBody>
      </p:sp>
      <p:sp>
        <p:nvSpPr>
          <p:cNvPr id="683" name="Google Shape;683;g27e576c1a67_0_1241"/>
          <p:cNvSpPr txBox="1"/>
          <p:nvPr/>
        </p:nvSpPr>
        <p:spPr>
          <a:xfrm>
            <a:off x="1073532" y="4282911"/>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Weathering influences our climate. </a:t>
            </a:r>
            <a:endParaRPr dirty="0"/>
          </a:p>
        </p:txBody>
      </p:sp>
      <p:sp>
        <p:nvSpPr>
          <p:cNvPr id="684" name="Google Shape;684;g27e576c1a67_0_1241"/>
          <p:cNvSpPr txBox="1"/>
          <p:nvPr/>
        </p:nvSpPr>
        <p:spPr>
          <a:xfrm>
            <a:off x="1073532" y="1792919"/>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Weathering contributes to our production of renewable energy sources like wind and solar power.</a:t>
            </a:r>
            <a:endParaRPr sz="2400" b="0" i="0" u="none" strike="noStrike" cap="none" dirty="0">
              <a:solidFill>
                <a:schemeClr val="dk1"/>
              </a:solidFill>
              <a:latin typeface="Arial"/>
              <a:ea typeface="Arial"/>
              <a:cs typeface="Arial"/>
              <a:sym typeface="Arial"/>
            </a:endParaRPr>
          </a:p>
        </p:txBody>
      </p:sp>
      <p:sp>
        <p:nvSpPr>
          <p:cNvPr id="685" name="Google Shape;685;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6" name="Google Shape;686;g27e576c1a67_0_1241"/>
          <p:cNvSpPr txBox="1"/>
          <p:nvPr/>
        </p:nvSpPr>
        <p:spPr>
          <a:xfrm>
            <a:off x="406230" y="310575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7" name="Google Shape;68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8" name="Google Shape;68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9" name="Google Shape;689;g27e576c1a67_0_1241"/>
          <p:cNvSpPr txBox="1"/>
          <p:nvPr/>
        </p:nvSpPr>
        <p:spPr>
          <a:xfrm>
            <a:off x="1073532" y="552555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Weathering is glass breaking. This is used to create different art pieces that we can look at and enjoy.</a:t>
            </a:r>
            <a:endParaRPr dirty="0"/>
          </a:p>
        </p:txBody>
      </p:sp>
      <p:sp>
        <p:nvSpPr>
          <p:cNvPr id="690" name="Google Shape;690;g27e576c1a67_0_1241"/>
          <p:cNvSpPr txBox="1"/>
          <p:nvPr/>
        </p:nvSpPr>
        <p:spPr>
          <a:xfrm>
            <a:off x="626730" y="355701"/>
            <a:ext cx="8517269"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weathering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2" name="Google Shape;713;p37">
            <a:extLst>
              <a:ext uri="{FF2B5EF4-FFF2-40B4-BE49-F238E27FC236}">
                <a16:creationId xmlns:a16="http://schemas.microsoft.com/office/drawing/2014/main" id="{0B4AB3FF-97F8-53BB-53A3-7314878F342E}"/>
              </a:ext>
            </a:extLst>
          </p:cNvPr>
          <p:cNvSpPr/>
          <p:nvPr/>
        </p:nvSpPr>
        <p:spPr>
          <a:xfrm>
            <a:off x="289637" y="2773343"/>
            <a:ext cx="8585363" cy="1311313"/>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19801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large round rock with a few large rocks&#10;&#10;Description automatically generated with medium confidence">
            <a:extLst>
              <a:ext uri="{FF2B5EF4-FFF2-40B4-BE49-F238E27FC236}">
                <a16:creationId xmlns:a16="http://schemas.microsoft.com/office/drawing/2014/main" id="{854D2621-9AE1-18BF-F1D9-3C4841527ADA}"/>
              </a:ext>
            </a:extLst>
          </p:cNvPr>
          <p:cNvPicPr>
            <a:picLocks noChangeAspect="1"/>
          </p:cNvPicPr>
          <p:nvPr/>
        </p:nvPicPr>
        <p:blipFill>
          <a:blip r:embed="rId3"/>
          <a:stretch>
            <a:fillRect/>
          </a:stretch>
        </p:blipFill>
        <p:spPr>
          <a:xfrm>
            <a:off x="5749050" y="1045714"/>
            <a:ext cx="2904064" cy="2504986"/>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7855"/>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weathering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Weathering</a:t>
            </a:r>
            <a:endParaRPr sz="700" b="0" i="0" u="none" strike="noStrike" cap="none" dirty="0">
              <a:solidFill>
                <a:srgbClr val="000000"/>
              </a:solidFill>
              <a:latin typeface="Arial"/>
              <a:ea typeface="Arial"/>
              <a:cs typeface="Arial"/>
              <a:sym typeface="Arial"/>
            </a:endParaRPr>
          </a:p>
        </p:txBody>
      </p:sp>
      <p:sp>
        <p:nvSpPr>
          <p:cNvPr id="3" name="Google Shape;549;p30">
            <a:extLst>
              <a:ext uri="{FF2B5EF4-FFF2-40B4-BE49-F238E27FC236}">
                <a16:creationId xmlns:a16="http://schemas.microsoft.com/office/drawing/2014/main" id="{2D4FA8CE-FEEF-D0FA-E609-EF888CBBE466}"/>
              </a:ext>
            </a:extLst>
          </p:cNvPr>
          <p:cNvSpPr txBox="1"/>
          <p:nvPr/>
        </p:nvSpPr>
        <p:spPr>
          <a:xfrm>
            <a:off x="654857" y="1219550"/>
            <a:ext cx="2521804" cy="171735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
        <p:nvSpPr>
          <p:cNvPr id="4" name="Google Shape;617;p34">
            <a:extLst>
              <a:ext uri="{FF2B5EF4-FFF2-40B4-BE49-F238E27FC236}">
                <a16:creationId xmlns:a16="http://schemas.microsoft.com/office/drawing/2014/main" id="{40E68745-7437-4BBE-31BC-E1478101A863}"/>
              </a:ext>
            </a:extLst>
          </p:cNvPr>
          <p:cNvSpPr txBox="1"/>
          <p:nvPr/>
        </p:nvSpPr>
        <p:spPr>
          <a:xfrm>
            <a:off x="654857" y="4408306"/>
            <a:ext cx="361199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Acids in rainwater changing what rocks are made of</a:t>
            </a:r>
            <a:endParaRPr dirty="0"/>
          </a:p>
        </p:txBody>
      </p:sp>
      <p:sp>
        <p:nvSpPr>
          <p:cNvPr id="5" name="Google Shape;682;g27e576c1a67_0_1241">
            <a:extLst>
              <a:ext uri="{FF2B5EF4-FFF2-40B4-BE49-F238E27FC236}">
                <a16:creationId xmlns:a16="http://schemas.microsoft.com/office/drawing/2014/main" id="{3A69F801-09A8-6C38-4E31-1CBE942E2C21}"/>
              </a:ext>
            </a:extLst>
          </p:cNvPr>
          <p:cNvSpPr txBox="1"/>
          <p:nvPr/>
        </p:nvSpPr>
        <p:spPr>
          <a:xfrm>
            <a:off x="5749050" y="3961190"/>
            <a:ext cx="2792631" cy="193895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2000" b="0" i="0" dirty="0">
                <a:solidFill>
                  <a:srgbClr val="374151"/>
                </a:solidFill>
                <a:effectLst/>
                <a:latin typeface="+mj-lt"/>
              </a:rPr>
              <a:t>Weathering makes rocks change and shapes the land around us over time. It makes the world look different!</a:t>
            </a:r>
            <a:endParaRPr sz="2000" dirty="0">
              <a:latin typeface="+mj-lt"/>
              <a:cs typeface="Arial" panose="020B0604020202020204" pitchFamily="34" charset="0"/>
            </a:endParaRPr>
          </a:p>
        </p:txBody>
      </p:sp>
    </p:spTree>
    <p:extLst>
      <p:ext uri="{BB962C8B-B14F-4D97-AF65-F5344CB8AC3E}">
        <p14:creationId xmlns:p14="http://schemas.microsoft.com/office/powerpoint/2010/main" val="4243793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46" name="Google Shape;746;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498172" y="236434"/>
            <a:ext cx="8142058" cy="2000400"/>
          </a:xfrm>
          <a:prstGeom prst="rect">
            <a:avLst/>
          </a:prstGeom>
          <a:noFill/>
          <a:ln>
            <a:noFill/>
          </a:ln>
        </p:spPr>
        <p:txBody>
          <a:bodyPr spcFirstLastPara="1" wrap="square" lIns="91425" tIns="45700" rIns="91425" bIns="45700" anchor="ctr" anchorCtr="0">
            <a:normAutofit/>
          </a:bodyPr>
          <a:lstStyle/>
          <a:p>
            <a:pPr>
              <a:buSzPts val="3600"/>
            </a:pPr>
            <a:r>
              <a:rPr lang="en-US" sz="3600" b="1" u="sng" dirty="0">
                <a:latin typeface="Helvetica" pitchFamily="2" charset="0"/>
              </a:rPr>
              <a:t>Weathering:</a:t>
            </a:r>
            <a:r>
              <a:rPr lang="en-US" sz="3600" b="1" dirty="0">
                <a:latin typeface="Helvetica" pitchFamily="2" charset="0"/>
              </a:rPr>
              <a:t> </a:t>
            </a:r>
            <a:r>
              <a:rPr lang="en-US" sz="3600" b="0" i="0" dirty="0">
                <a:solidFill>
                  <a:srgbClr val="000000"/>
                </a:solidFill>
                <a:effectLst/>
                <a:latin typeface="Helvetica" pitchFamily="2" charset="0"/>
              </a:rPr>
              <a:t>the process of breaking down rock over long periods of time</a:t>
            </a:r>
            <a:endParaRPr lang="en-US" sz="3600" dirty="0">
              <a:latin typeface="Helvetica" pitchFamily="2" charset="0"/>
            </a:endParaRPr>
          </a:p>
        </p:txBody>
      </p:sp>
      <p:pic>
        <p:nvPicPr>
          <p:cNvPr id="6" name="Picture 5" descr="A rock arch in the desert with Arches National Park in the background&#10;&#10;Description automatically generated">
            <a:extLst>
              <a:ext uri="{FF2B5EF4-FFF2-40B4-BE49-F238E27FC236}">
                <a16:creationId xmlns:a16="http://schemas.microsoft.com/office/drawing/2014/main" id="{2E6DB18B-5B77-6FA0-020B-9918EAFB5304}"/>
              </a:ext>
            </a:extLst>
          </p:cNvPr>
          <p:cNvPicPr>
            <a:picLocks noChangeAspect="1"/>
          </p:cNvPicPr>
          <p:nvPr/>
        </p:nvPicPr>
        <p:blipFill>
          <a:blip r:embed="rId3"/>
          <a:stretch>
            <a:fillRect/>
          </a:stretch>
        </p:blipFill>
        <p:spPr>
          <a:xfrm>
            <a:off x="1267691" y="2069146"/>
            <a:ext cx="6608618" cy="4788854"/>
          </a:xfrm>
          <a:prstGeom prst="rect">
            <a:avLst/>
          </a:prstGeom>
        </p:spPr>
      </p:pic>
      <p:sp>
        <p:nvSpPr>
          <p:cNvPr id="2" name="Google Shape;431;p26" descr="Rewind">
            <a:extLst>
              <a:ext uri="{FF2B5EF4-FFF2-40B4-BE49-F238E27FC236}">
                <a16:creationId xmlns:a16="http://schemas.microsoft.com/office/drawing/2014/main" id="{15945499-BC05-B4CA-1CFB-390E444326A8}"/>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19948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p:nvSpPr>
          <p:cNvPr id="133" name="tint">
            <a:extLst>
              <a:ext uri="{FF2B5EF4-FFF2-40B4-BE49-F238E27FC236}">
                <a16:creationId xmlns:a16="http://schemas.microsoft.com/office/drawing/2014/main" id="{DF8D6DF5-7A00-4A9D-BD50-E8BCC8F4D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5" name="Rectangle 134">
            <a:extLst>
              <a:ext uri="{FF2B5EF4-FFF2-40B4-BE49-F238E27FC236}">
                <a16:creationId xmlns:a16="http://schemas.microsoft.com/office/drawing/2014/main" id="{DA26D83B-1209-3DBF-B469-35628586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34306"/>
          </a:xfrm>
          <a:prstGeom prst="rect">
            <a:avLst/>
          </a:prstGeom>
          <a:ln>
            <a:noFill/>
          </a:ln>
          <a:effectLst>
            <a:outerShdw blurRad="330200" dist="762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Google Shape;128;p3"/>
          <p:cNvSpPr txBox="1"/>
          <p:nvPr/>
        </p:nvSpPr>
        <p:spPr>
          <a:xfrm>
            <a:off x="1105015" y="359900"/>
            <a:ext cx="7923785" cy="1219200"/>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pPr>
            <a:r>
              <a:rPr lang="en-US" sz="2800" b="1" i="0" u="none" strike="noStrike" kern="1200" cap="none" dirty="0">
                <a:solidFill>
                  <a:schemeClr val="tx1"/>
                </a:solidFill>
                <a:latin typeface="+mj-lt"/>
                <a:ea typeface="+mj-ea"/>
                <a:cs typeface="+mj-cs"/>
                <a:sym typeface="Calibri"/>
              </a:rPr>
              <a:t>Big Question: </a:t>
            </a:r>
            <a:r>
              <a:rPr lang="en-US" sz="2800" b="0" i="0" kern="1200" dirty="0">
                <a:solidFill>
                  <a:schemeClr val="tx1"/>
                </a:solidFill>
                <a:effectLst/>
                <a:latin typeface="+mj-lt"/>
                <a:ea typeface="+mj-ea"/>
                <a:cs typeface="+mj-cs"/>
              </a:rPr>
              <a:t>In what ways does weathering play a role in shaping our environment and the Earth's surface?</a:t>
            </a:r>
            <a:endParaRPr lang="en-US" sz="2800" kern="1200" dirty="0">
              <a:solidFill>
                <a:schemeClr val="tx1"/>
              </a:solidFill>
              <a:latin typeface="+mj-lt"/>
              <a:ea typeface="+mj-ea"/>
              <a:cs typeface="+mj-cs"/>
            </a:endParaRPr>
          </a:p>
        </p:txBody>
      </p:sp>
      <p:pic>
        <p:nvPicPr>
          <p:cNvPr id="4" name="Picture 3" descr="A large red rock formation in the desert&#10;&#10;Description automatically generated">
            <a:extLst>
              <a:ext uri="{FF2B5EF4-FFF2-40B4-BE49-F238E27FC236}">
                <a16:creationId xmlns:a16="http://schemas.microsoft.com/office/drawing/2014/main" id="{C9E06E2C-3195-D447-5CDB-5F292FDF20A1}"/>
              </a:ext>
            </a:extLst>
          </p:cNvPr>
          <p:cNvPicPr>
            <a:picLocks noChangeAspect="1"/>
          </p:cNvPicPr>
          <p:nvPr/>
        </p:nvPicPr>
        <p:blipFill rotWithShape="1">
          <a:blip r:embed="rId3"/>
          <a:srcRect l="18564" r="16263" b="2"/>
          <a:stretch/>
        </p:blipFill>
        <p:spPr>
          <a:xfrm>
            <a:off x="-7099" y="1734306"/>
            <a:ext cx="5685694" cy="5125246"/>
          </a:xfrm>
          <a:prstGeom prst="rect">
            <a:avLst/>
          </a:prstGeom>
          <a:effectLst/>
        </p:spPr>
      </p:pic>
      <p:pic>
        <p:nvPicPr>
          <p:cNvPr id="127" name="Google Shape;127;p3" descr="A light bulb with a gear inside&#10;&#10;Description automatically generated"/>
          <p:cNvPicPr preferRelativeResize="0"/>
          <p:nvPr/>
        </p:nvPicPr>
        <p:blipFill rotWithShape="1">
          <a:blip r:embed="rId4">
            <a:alphaModFix/>
          </a:blip>
          <a:srcRect/>
          <a:stretch/>
        </p:blipFill>
        <p:spPr>
          <a:xfrm>
            <a:off x="115200" y="235700"/>
            <a:ext cx="721150" cy="733800"/>
          </a:xfrm>
          <a:prstGeom prst="rect">
            <a:avLst/>
          </a:prstGeom>
          <a:noFill/>
          <a:ln>
            <a:noFill/>
          </a:ln>
        </p:spPr>
      </p:pic>
    </p:spTree>
    <p:extLst>
      <p:ext uri="{BB962C8B-B14F-4D97-AF65-F5344CB8AC3E}">
        <p14:creationId xmlns:p14="http://schemas.microsoft.com/office/powerpoint/2010/main" val="1513814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49" name="Google Shape;849;g28d164d3bd8_0_117"/>
          <p:cNvSpPr txBox="1"/>
          <p:nvPr/>
        </p:nvSpPr>
        <p:spPr>
          <a:xfrm>
            <a:off x="2271000" y="1076464"/>
            <a:ext cx="46020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dirty="0">
                <a:solidFill>
                  <a:schemeClr val="hlink"/>
                </a:solidFill>
                <a:latin typeface="Calibri"/>
                <a:ea typeface="Calibri"/>
                <a:cs typeface="Calibri"/>
                <a:sym typeface="Calibri"/>
                <a:hlinkClick r:id="rId3"/>
              </a:rPr>
              <a:t>Weathering and Erosion Simulator</a:t>
            </a:r>
            <a:endParaRPr sz="1400" b="0" i="0" u="none" strike="noStrike" cap="none" dirty="0">
              <a:solidFill>
                <a:srgbClr val="000000"/>
              </a:solidFill>
              <a:latin typeface="Arial"/>
              <a:ea typeface="Arial"/>
              <a:cs typeface="Arial"/>
              <a:sym typeface="Arial"/>
            </a:endParaRPr>
          </a:p>
        </p:txBody>
      </p:sp>
      <p:pic>
        <p:nvPicPr>
          <p:cNvPr id="850" name="Google Shape;850;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51" name="Google Shape;851;g28d164d3bd8_0_117"/>
          <p:cNvSpPr txBox="1"/>
          <p:nvPr/>
        </p:nvSpPr>
        <p:spPr>
          <a:xfrm>
            <a:off x="243300" y="2230725"/>
            <a:ext cx="16575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simulation to deepen your knowledge of </a:t>
            </a:r>
            <a:r>
              <a:rPr lang="en-US" sz="1800" i="1" dirty="0">
                <a:solidFill>
                  <a:schemeClr val="dk1"/>
                </a:solidFill>
                <a:latin typeface="Calibri"/>
                <a:ea typeface="Calibri"/>
                <a:cs typeface="Calibri"/>
                <a:sym typeface="Calibri"/>
              </a:rPr>
              <a:t>weathering.</a:t>
            </a:r>
            <a:endParaRPr sz="1400" b="0" i="0" u="none" strike="noStrike" cap="none" dirty="0">
              <a:solidFill>
                <a:srgbClr val="000000"/>
              </a:solidFill>
              <a:latin typeface="Arial"/>
              <a:ea typeface="Arial"/>
              <a:cs typeface="Arial"/>
              <a:sym typeface="Arial"/>
            </a:endParaRPr>
          </a:p>
        </p:txBody>
      </p:sp>
      <p:sp>
        <p:nvSpPr>
          <p:cNvPr id="852" name="Google Shape;852;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video game&#10;&#10;Description automatically generated">
            <a:extLst>
              <a:ext uri="{FF2B5EF4-FFF2-40B4-BE49-F238E27FC236}">
                <a16:creationId xmlns:a16="http://schemas.microsoft.com/office/drawing/2014/main" id="{C7E70984-92A1-967E-0BCF-776C43080DA9}"/>
              </a:ext>
            </a:extLst>
          </p:cNvPr>
          <p:cNvPicPr>
            <a:picLocks noChangeAspect="1"/>
          </p:cNvPicPr>
          <p:nvPr/>
        </p:nvPicPr>
        <p:blipFill>
          <a:blip r:embed="rId6"/>
          <a:stretch>
            <a:fillRect/>
          </a:stretch>
        </p:blipFill>
        <p:spPr>
          <a:xfrm>
            <a:off x="2643518" y="2569760"/>
            <a:ext cx="6098700" cy="402297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83" name="Google Shape;78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84" name="Google Shape;78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85" name="Google Shape;78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86" name="Google Shape;78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7e576c1a67_0_0"/>
          <p:cNvSpPr txBox="1">
            <a:spLocks noGrp="1"/>
          </p:cNvSpPr>
          <p:nvPr>
            <p:ph type="ctrTitle"/>
          </p:nvPr>
        </p:nvSpPr>
        <p:spPr>
          <a:xfrm>
            <a:off x="792450"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a:t>The Layers of the Earth</a:t>
            </a:r>
            <a:endParaRPr sz="3600" b="1"/>
          </a:p>
        </p:txBody>
      </p:sp>
      <p:sp>
        <p:nvSpPr>
          <p:cNvPr id="151" name="Google Shape;151;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7e576c1a67_0_0" descr="Ecosystem - Toppr-guides"/>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53" name="Google Shape;153;g27e576c1a67_0_0" descr="The Earth's Core Is Still A Big Mystery And Here Is What We Don't Know  About It."/>
          <p:cNvPicPr preferRelativeResize="0"/>
          <p:nvPr/>
        </p:nvPicPr>
        <p:blipFill rotWithShape="1">
          <a:blip r:embed="rId4">
            <a:alphaModFix/>
          </a:blip>
          <a:srcRect/>
          <a:stretch/>
        </p:blipFill>
        <p:spPr>
          <a:xfrm>
            <a:off x="1346235" y="1971675"/>
            <a:ext cx="6451531" cy="45676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Mineral</a:t>
            </a:r>
            <a:r>
              <a:rPr lang="en-US" sz="3600" b="1" dirty="0"/>
              <a:t>: </a:t>
            </a:r>
            <a:r>
              <a:rPr lang="en-US" sz="3600" dirty="0"/>
              <a:t>Substances that do not come from an animal or plant, the building blocks that make up rocks</a:t>
            </a:r>
            <a:endParaRPr dirty="0"/>
          </a:p>
        </p:txBody>
      </p:sp>
      <p:sp>
        <p:nvSpPr>
          <p:cNvPr id="160" name="Google Shape;160;p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6" descr="How to Identify Common Minerals? - Geology In"/>
          <p:cNvPicPr preferRelativeResize="0"/>
          <p:nvPr/>
        </p:nvPicPr>
        <p:blipFill rotWithShape="1">
          <a:blip r:embed="rId4">
            <a:alphaModFix/>
          </a:blip>
          <a:srcRect/>
          <a:stretch/>
        </p:blipFill>
        <p:spPr>
          <a:xfrm>
            <a:off x="1615441" y="2590800"/>
            <a:ext cx="5913118" cy="3695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a:spLocks noGrp="1"/>
          </p:cNvSpPr>
          <p:nvPr>
            <p:ph type="ctrTitle"/>
          </p:nvPr>
        </p:nvSpPr>
        <p:spPr>
          <a:xfrm>
            <a:off x="792450"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Rock</a:t>
            </a:r>
            <a:r>
              <a:rPr lang="en-US" sz="3600" b="1" dirty="0"/>
              <a:t>: </a:t>
            </a:r>
            <a:r>
              <a:rPr lang="en-US" sz="3600" dirty="0"/>
              <a:t>A solid collection of minerals.</a:t>
            </a:r>
            <a:endParaRPr dirty="0"/>
          </a:p>
        </p:txBody>
      </p:sp>
      <p:sp>
        <p:nvSpPr>
          <p:cNvPr id="168" name="Google Shape;168;p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7" descr="What is the Difference Between a Rock and a Mineral? - WorldAtlas"/>
          <p:cNvPicPr preferRelativeResize="0"/>
          <p:nvPr/>
        </p:nvPicPr>
        <p:blipFill rotWithShape="1">
          <a:blip r:embed="rId4">
            <a:alphaModFix/>
          </a:blip>
          <a:srcRect/>
          <a:stretch/>
        </p:blipFill>
        <p:spPr>
          <a:xfrm>
            <a:off x="1149350" y="1913466"/>
            <a:ext cx="6845300" cy="456353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3378</Words>
  <Application>Microsoft Macintosh PowerPoint</Application>
  <PresentationFormat>On-screen Show (4:3)</PresentationFormat>
  <Paragraphs>360</Paragraphs>
  <Slides>68</Slides>
  <Notes>68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Helvetica Neue</vt:lpstr>
      <vt:lpstr>Söhne</vt:lpstr>
      <vt:lpstr>Arial</vt:lpstr>
      <vt:lpstr>Poppins</vt:lpstr>
      <vt:lpstr>Helvetica</vt:lpstr>
      <vt:lpstr>Helvetica Neue Light</vt:lpstr>
      <vt:lpstr>Calibri</vt:lpstr>
      <vt:lpstr>GeographEditWeb</vt:lpstr>
      <vt:lpstr>Office Theme</vt:lpstr>
      <vt:lpstr>PowerPoint Presentation</vt:lpstr>
      <vt:lpstr>PowerPoint Presentation</vt:lpstr>
      <vt:lpstr>PowerPoint Presentation</vt:lpstr>
      <vt:lpstr>PowerPoint Presentation</vt:lpstr>
      <vt:lpstr>PowerPoint Presentation</vt:lpstr>
      <vt:lpstr>PowerPoint Presentation</vt:lpstr>
      <vt:lpstr>The Layers of the Earth</vt:lpstr>
      <vt:lpstr>Mineral: Substances that do not come from an animal or plant, the building blocks that make up rocks</vt:lpstr>
      <vt:lpstr>Rock: A solid collection of minerals.</vt:lpstr>
      <vt:lpstr>PowerPoint Presentation</vt:lpstr>
      <vt:lpstr>Erosion: Earth materials (rock, soil) are worn away and moved by wind and water</vt:lpstr>
      <vt:lpstr>Deposition: dropping of sediment to a new location</vt:lpstr>
      <vt:lpstr>PowerPoint Presentation</vt:lpstr>
      <vt:lpstr>PowerPoint Presentation</vt:lpstr>
      <vt:lpstr>PowerPoint Presentation</vt:lpstr>
      <vt:lpstr>PowerPoint Presentation</vt:lpstr>
      <vt:lpstr>PowerPoint Presentation</vt:lpstr>
      <vt:lpstr>Erosion: Earth materials (rock, soil) are worn away and moved by            and          .</vt:lpstr>
      <vt:lpstr>Erosion: Earth materials (rock, soil) are worn away and moved by wind and water.</vt:lpstr>
      <vt:lpstr>True or False: Deposition is the dropping of sediment to a new location</vt:lpstr>
      <vt:lpstr>True or False: Deposition is the dropping of sediment to a new location</vt:lpstr>
      <vt:lpstr>PowerPoint Presentation</vt:lpstr>
      <vt:lpstr>Weathering: the process of breaking down rock over long periods of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Weathering: the process of breaking down rock over long periods of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Weathering: the process of breaking down rock over long periods of time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33</cp:revision>
  <dcterms:created xsi:type="dcterms:W3CDTF">2017-05-16T13:21:17Z</dcterms:created>
  <dcterms:modified xsi:type="dcterms:W3CDTF">2023-12-18T16:09:24Z</dcterms:modified>
</cp:coreProperties>
</file>