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421"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42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3" r:id="rId16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1" roundtripDataSignature="AMtx7mj96LAX+GUB9uMxOBnHgzkjSgZl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customschemas.google.com/relationships/presentationmetadata" Target="meta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82" name="Google Shape;18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Erosion happens when Earth materials, like rocks and soil, are worn away and moved by wind and water.</a:t>
            </a:r>
            <a:endParaRPr/>
          </a:p>
        </p:txBody>
      </p:sp>
      <p:sp>
        <p:nvSpPr>
          <p:cNvPr id="960" name="Google Shape;960;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Weathering and erosion work together to shape the environment.</a:t>
            </a:r>
            <a:endParaRPr/>
          </a:p>
        </p:txBody>
      </p:sp>
      <p:sp>
        <p:nvSpPr>
          <p:cNvPr id="968" name="Google Shape;968;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The three simulations in these slides are important to make science thinking visible through modeling. Enabling students to modify the model based on different variables (i.e., landscape, time frame, vegetation, and river flow in the river erosion gizmo) enables them to apply the model to new situations and build understandings. You may consider adding questions to the simulations which you choose to implement. To avoid burn-out, you may choose to implement one simulation here and another as a review later in your unit or give students options of simulations to complete based on their interests and as extension activities when other work is completed. </a:t>
            </a:r>
            <a:endParaRPr/>
          </a:p>
        </p:txBody>
      </p:sp>
      <p:sp>
        <p:nvSpPr>
          <p:cNvPr id="976" name="Google Shape;976;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7b358b3a12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g7b358b3a12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7" name="Google Shape;987;g7b358b3a12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d7c7be5b77_2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gd7c7be5b77_2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8" name="Google Shape;998;gd7c7be5b77_2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Explicit cue to revisit the big question at the end of the lesson:  </a:t>
            </a:r>
            <a:r>
              <a:rPr lang="en-US" b="0"/>
              <a:t>Okay everyone.  Now that we’ve learned the term, weathering,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SzPts val="1400"/>
              <a:buNone/>
            </a:pPr>
            <a:endParaRPr/>
          </a:p>
        </p:txBody>
      </p:sp>
      <p:sp>
        <p:nvSpPr>
          <p:cNvPr id="1009" name="Google Shape;1009;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017" name="Google Shape;1017;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d7c7be5b7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gd7c7be5b7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032" name="Google Shape;1032;gd7c7be5b7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d7c7be5b77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gd7c7be5b77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are going to learn about deposition.</a:t>
            </a:r>
            <a:endParaRPr/>
          </a:p>
        </p:txBody>
      </p:sp>
      <p:sp>
        <p:nvSpPr>
          <p:cNvPr id="1062" name="Google Shape;1062;gd7c7be5b77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different forms can water exist 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[Solid, liquid, or gas]</a:t>
            </a:r>
            <a:endParaRPr/>
          </a:p>
        </p:txBody>
      </p:sp>
      <p:sp>
        <p:nvSpPr>
          <p:cNvPr id="188" name="Google Shape;18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d7c7be5b77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gd7c7be5b77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does water play a role in different processes on Earth? What are some examples of how you use water everyday?</a:t>
            </a:r>
            <a:endParaRPr b="1">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These questions help the teacher to activate prior knowledge and support students to make connections between real-life situations and the new concepts that they are learning. </a:t>
            </a:r>
            <a:endParaRPr/>
          </a:p>
        </p:txBody>
      </p:sp>
      <p:sp>
        <p:nvSpPr>
          <p:cNvPr id="1071" name="Google Shape;1071;gd7c7be5b77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d7c7be5b77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gd7c7be5b77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deposition and how this process relates to our big question.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During demonstrations such as this, it is important to consistently confirm students’ understanding such as with the questions listed in the slides. This helps to keep students engaged as well as helps you to determine if anyone needs any extra explanation.</a:t>
            </a:r>
            <a:endParaRPr/>
          </a:p>
        </p:txBody>
      </p:sp>
      <p:sp>
        <p:nvSpPr>
          <p:cNvPr id="1079" name="Google Shape;1079;gd7c7be5b77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d7c7be5b77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gd7c7be5b77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When reviewing previously learned material, it is important to monitor understanding before moving on to new material. This is a great opportunity to provide opportunities for students to respond and engage with the content by calling on students and encouraging their participation. </a:t>
            </a:r>
            <a:endParaRPr/>
          </a:p>
        </p:txBody>
      </p:sp>
      <p:sp>
        <p:nvSpPr>
          <p:cNvPr id="1088" name="Google Shape;1088;gd7c7be5b77_0_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d7c7be5b77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gd7c7be5b77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an extremely important compound involved in the many different Earth processes.  It covers about 2/3 of the Earth’s surface. </a:t>
            </a:r>
            <a:endParaRPr/>
          </a:p>
        </p:txBody>
      </p:sp>
      <p:sp>
        <p:nvSpPr>
          <p:cNvPr id="1094" name="Google Shape;1094;gd7c7be5b77_0_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d7c7be5b77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gd7c7be5b77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can exist as a liquid, solid, or a gas.</a:t>
            </a:r>
            <a:endParaRPr/>
          </a:p>
        </p:txBody>
      </p:sp>
      <p:sp>
        <p:nvSpPr>
          <p:cNvPr id="1102" name="Google Shape;1102;gd7c7be5b77_0_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d7c7be5b77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gd7c7be5b77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water cycle is a process that moves water, in its different forms, through the Earth’s surface and atmosphere.</a:t>
            </a:r>
            <a:endParaRPr/>
          </a:p>
        </p:txBody>
      </p:sp>
      <p:sp>
        <p:nvSpPr>
          <p:cNvPr id="1110" name="Google Shape;1110;gd7c7be5b77_0_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d7c7be5b77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gd7c7be5b77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Sediment is matter that settles to the bottom of a body of water. Sand is a form of sediment. </a:t>
            </a:r>
            <a:endParaRPr/>
          </a:p>
        </p:txBody>
      </p:sp>
      <p:sp>
        <p:nvSpPr>
          <p:cNvPr id="1117" name="Google Shape;1117;gd7c7be5b77_0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d7c7be5b77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d7c7be5b77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Weathering is the process of breaking down rock over long periods of time.</a:t>
            </a:r>
            <a:endParaRPr/>
          </a:p>
        </p:txBody>
      </p:sp>
      <p:sp>
        <p:nvSpPr>
          <p:cNvPr id="1126" name="Google Shape;1126;gd7c7be5b77_0_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d7c7be5b77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3" name="Google Shape;1133;gd7c7be5b77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two different types of weathering. There is physical weathering (sometimes called mechanical weathering), and chemical weathering. </a:t>
            </a:r>
            <a:endParaRPr/>
          </a:p>
        </p:txBody>
      </p:sp>
      <p:sp>
        <p:nvSpPr>
          <p:cNvPr id="1134" name="Google Shape;1134;gd7c7be5b77_0_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d7c7be5b77_0_4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gd7c7be5b77_0_4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Erosion happens when Earth materials, like rocks and soil, are worn away and moved by wind and water.</a:t>
            </a:r>
            <a:endParaRPr/>
          </a:p>
        </p:txBody>
      </p:sp>
      <p:sp>
        <p:nvSpPr>
          <p:cNvPr id="1145" name="Google Shape;1145;gd7c7be5b77_0_4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how water moves about the Earth to support the Earth's’ different processes.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i="1"/>
              <a:t>Answers will vary, but students should mention the water cycle. Illicit examples of water cycle movement if not given.</a:t>
            </a:r>
            <a:r>
              <a:rPr lang="en-US" i="0"/>
              <a:t>]</a:t>
            </a:r>
            <a:endParaRPr i="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Asking open-ended questions is a great way to gauge student understanding in depth and engage students. This gives students an opportunity to truly apply what they learned. Be sure to give feedback to validate their responses and encourage future participation.</a:t>
            </a:r>
            <a:endParaRPr/>
          </a:p>
        </p:txBody>
      </p:sp>
      <p:sp>
        <p:nvSpPr>
          <p:cNvPr id="196" name="Google Shape;19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d7c7be5b77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gd7c7be5b77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153" name="Google Shape;1153;gd7c7be5b77_0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d7c7be5b77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gd7c7be5b77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different forms can water exist 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[Solid, liquid, or gas]</a:t>
            </a:r>
            <a:endParaRPr/>
          </a:p>
        </p:txBody>
      </p:sp>
      <p:sp>
        <p:nvSpPr>
          <p:cNvPr id="1159" name="Google Shape;1159;gd7c7be5b77_0_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d7c7be5b77_0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gd7c7be5b77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how water moves about the Earth to support the Earth’s different processes.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i="1"/>
              <a:t>Answers will vary, but students should mention the water cycle. Illicit examples of water cycle movement if not given.</a:t>
            </a:r>
            <a:r>
              <a:rPr lang="en-US" i="0"/>
              <a:t>]</a:t>
            </a:r>
            <a:endParaRPr/>
          </a:p>
        </p:txBody>
      </p:sp>
      <p:sp>
        <p:nvSpPr>
          <p:cNvPr id="1167" name="Google Shape;1167;gd7c7be5b77_0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d7c7be5b77_0_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4" name="Google Shape;1174;gd7c7be5b77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sediment?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[Matter that settles to the bottom of a body of water.]</a:t>
            </a:r>
            <a:endParaRPr/>
          </a:p>
        </p:txBody>
      </p:sp>
      <p:sp>
        <p:nvSpPr>
          <p:cNvPr id="1175" name="Google Shape;1175;gd7c7be5b77_0_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d7c7be5b77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3" name="Google Shape;1183;gd7c7be5b77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weathering?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process of breaking down rock over long periods of time.]</a:t>
            </a:r>
            <a:endParaRPr/>
          </a:p>
        </p:txBody>
      </p:sp>
      <p:sp>
        <p:nvSpPr>
          <p:cNvPr id="1184" name="Google Shape;1184;gd7c7be5b77_0_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d7c7be5b77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gd7c7be5b77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Describe the difference between physical weathering and chemical weathering.</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[Answers will vary, but students should mention physical weathering just breaks down rock into smaller pieces, while chemical weathering breaks down rock by chemical means (e.g., acid, oxygen, and carbon with water).]</a:t>
            </a:r>
            <a:endParaRPr/>
          </a:p>
        </p:txBody>
      </p:sp>
      <p:sp>
        <p:nvSpPr>
          <p:cNvPr id="1192" name="Google Shape;1192;gd7c7be5b77_0_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d7c7be5b77_0_4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d7c7be5b77_0_4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erosion?</a:t>
            </a:r>
            <a:endParaRPr/>
          </a:p>
          <a:p>
            <a:pPr marL="0" lvl="0" indent="0" algn="l" rtl="0">
              <a:spcBef>
                <a:spcPts val="0"/>
              </a:spcBef>
              <a:spcAft>
                <a:spcPts val="0"/>
              </a:spcAft>
              <a:buNone/>
            </a:pPr>
            <a:endParaRPr/>
          </a:p>
          <a:p>
            <a:pPr marL="0" lvl="0" indent="0" algn="l" rtl="0">
              <a:spcBef>
                <a:spcPts val="0"/>
              </a:spcBef>
              <a:spcAft>
                <a:spcPts val="0"/>
              </a:spcAft>
              <a:buNone/>
            </a:pPr>
            <a:r>
              <a:rPr lang="en-US"/>
              <a:t>[Erosion happens when Earth materials, like rocks and soil, are worn away and moved by wind and water.]</a:t>
            </a:r>
            <a:endParaRPr/>
          </a:p>
        </p:txBody>
      </p:sp>
      <p:sp>
        <p:nvSpPr>
          <p:cNvPr id="1201" name="Google Shape;1201;gd7c7be5b77_0_4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d7c7be5b77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gd7c7be5b7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define deposition.</a:t>
            </a:r>
            <a:endParaRPr/>
          </a:p>
        </p:txBody>
      </p:sp>
      <p:sp>
        <p:nvSpPr>
          <p:cNvPr id="1209" name="Google Shape;1209;gd7c7be5b7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d7c7be5b77_0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6" name="Google Shape;1216;gd7c7be5b77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Deposition is the dropping of sediment to a new location.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clear language during the definition will help to mitigate student confusion. </a:t>
            </a:r>
            <a:endParaRPr/>
          </a:p>
        </p:txBody>
      </p:sp>
      <p:sp>
        <p:nvSpPr>
          <p:cNvPr id="1217" name="Google Shape;1217;gd7c7be5b77_0_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d7d111f907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gd7d111f907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226" name="Google Shape;1226;gd7d111f907_0_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Matter that settles to the bottom of a body of water.</a:t>
            </a:r>
            <a:endParaRPr/>
          </a:p>
        </p:txBody>
      </p:sp>
      <p:sp>
        <p:nvSpPr>
          <p:cNvPr id="204" name="Google Shape;204;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d7d111f907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1" name="Google Shape;1231;gd7d111f907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deposition?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[Deposition is the dropping of sediment to a new location.]</a:t>
            </a:r>
            <a:endParaRPr/>
          </a:p>
        </p:txBody>
      </p:sp>
      <p:sp>
        <p:nvSpPr>
          <p:cNvPr id="1232" name="Google Shape;1232;gd7d111f907_0_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d7c7be5b77_0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gd7c7be5b77_0_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240" name="Google Shape;1240;gd7c7be5b77_0_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d7c7be5b77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gd7c7be5b77_0_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Weathering, erosion, AND deposition work together to shape the environment. Sediment is created through weathering, carried away through erosion, and brought to a new location by deposition.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*Weathering breaks the sediment, erosion takes the sediment, and deposition drops the sediment in a new place.*</a:t>
            </a:r>
            <a:endParaRPr/>
          </a:p>
        </p:txBody>
      </p:sp>
      <p:sp>
        <p:nvSpPr>
          <p:cNvPr id="1247" name="Google Shape;1247;gd7c7be5b77_0_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d7c7be5b77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gd7c7be5b77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Like weathering and erosion, water also contributes to deposition. The water rushing across the Earth’s surface carries sediment and drops it in a new location.</a:t>
            </a:r>
            <a:endParaRPr/>
          </a:p>
        </p:txBody>
      </p:sp>
      <p:sp>
        <p:nvSpPr>
          <p:cNvPr id="1255" name="Google Shape;1255;gd7c7be5b77_0_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d7c7be5b77_0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2" name="Google Shape;1262;gd7c7be5b77_0_1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the process of deposition, sediment is carried to new locations by wind, water, ice, or gravity.</a:t>
            </a:r>
            <a:endParaRPr/>
          </a:p>
        </p:txBody>
      </p:sp>
      <p:sp>
        <p:nvSpPr>
          <p:cNvPr id="1263" name="Google Shape;1263;gd7c7be5b77_0_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d7c7be5b77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gd7c7be5b77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274" name="Google Shape;1274;gd7c7be5b77_0_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d7c7be5b77_0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9" name="Google Shape;1279;gd7c7be5b77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deposition?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[Deposition is the dropping of sediment to a new location.]</a:t>
            </a:r>
            <a:endParaRPr/>
          </a:p>
        </p:txBody>
      </p:sp>
      <p:sp>
        <p:nvSpPr>
          <p:cNvPr id="1280" name="Google Shape;1280;gd7c7be5b77_0_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d7c7be5b77_0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7" name="Google Shape;1287;gd7c7be5b77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weathering, erosion, and deposition all work together?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i="1"/>
              <a:t>Answers will vary; students should mention the commonalities and differences described.</a:t>
            </a:r>
            <a:r>
              <a:rPr lang="en-US" i="0"/>
              <a:t>]</a:t>
            </a:r>
            <a:endParaRPr i="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when planning questions for students to also consider non-normative, partially normative, and normative answers. What do you expect or hope students to answer? What are common misunderstandings that you can already plan responses to? This planning will help you to lighten your own cognitive load during discussions and be able to more effectively respond to atypical student ideas. </a:t>
            </a:r>
            <a:endParaRPr/>
          </a:p>
        </p:txBody>
      </p:sp>
      <p:sp>
        <p:nvSpPr>
          <p:cNvPr id="1288" name="Google Shape;1288;gd7c7be5b77_0_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d7c7be5b77_2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1" name="Google Shape;1301;gd7c7be5b77_2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four methods can cause deposition?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[Wind, water, ice, and gravity]</a:t>
            </a:r>
            <a:endParaRPr/>
          </a:p>
        </p:txBody>
      </p:sp>
      <p:sp>
        <p:nvSpPr>
          <p:cNvPr id="1302" name="Google Shape;1302;gd7c7be5b77_2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d7c7be5b77_0_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gd7c7be5b77_0_2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a:t>
            </a:r>
            <a:r>
              <a:rPr lang="en-US" b="1"/>
              <a:t> </a:t>
            </a:r>
            <a:r>
              <a:rPr lang="en-US"/>
              <a:t>of </a:t>
            </a:r>
            <a:r>
              <a:rPr lang="en-US" b="1"/>
              <a:t>deposition</a:t>
            </a:r>
            <a:r>
              <a:rPr lang="en-US"/>
              <a:t>.</a:t>
            </a:r>
            <a:r>
              <a:rPr lang="en-US" b="0"/>
              <a:t> </a:t>
            </a:r>
            <a:endParaRPr b="0"/>
          </a:p>
        </p:txBody>
      </p:sp>
      <p:sp>
        <p:nvSpPr>
          <p:cNvPr id="1313" name="Google Shape;1313;gd7c7be5b77_0_2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define weathering.</a:t>
            </a:r>
            <a:endParaRPr/>
          </a:p>
        </p:txBody>
      </p:sp>
      <p:sp>
        <p:nvSpPr>
          <p:cNvPr id="213" name="Google Shape;213;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d7c7be5b77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9" name="Google Shape;1319;gd7c7be5b77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Rock slides are one example of deposition. During a rock slide, gravity causes rocks and sediment to fall to a new location.</a:t>
            </a:r>
            <a:endParaRPr/>
          </a:p>
        </p:txBody>
      </p:sp>
      <p:sp>
        <p:nvSpPr>
          <p:cNvPr id="1320" name="Google Shape;1320;gd7c7be5b77_0_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d7c7be5b77_0_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gd7c7be5b77_0_2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Waterfalls can carry sediment from one location to another. Sediment dropped at the bottom of a waterfall demonstrates deposition.</a:t>
            </a:r>
            <a:endParaRPr/>
          </a:p>
        </p:txBody>
      </p:sp>
      <p:sp>
        <p:nvSpPr>
          <p:cNvPr id="1328" name="Google Shape;1328;gd7c7be5b77_0_2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d7c7be5b77_0_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5" name="Google Shape;1335;gd7c7be5b77_0_2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 glaciers move, the carry sediment along the way thereby dropping it in new locations. Glaciers can cause deposition.</a:t>
            </a:r>
            <a:endParaRPr/>
          </a:p>
        </p:txBody>
      </p:sp>
      <p:sp>
        <p:nvSpPr>
          <p:cNvPr id="1336" name="Google Shape;1336;gd7c7be5b77_0_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d7c7be5b77_0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3" name="Google Shape;1343;gd7c7be5b77_0_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344" name="Google Shape;1344;gd7c7be5b77_0_2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d7c7be5b77_0_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9" name="Google Shape;1349;gd7c7be5b77_0_2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Name two other real-world examples of deposition.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i="1"/>
              <a:t>Answers will vary.</a:t>
            </a:r>
            <a:r>
              <a:rPr lang="en-US" i="0"/>
              <a:t>]</a:t>
            </a:r>
            <a:endParaRPr/>
          </a:p>
        </p:txBody>
      </p:sp>
      <p:sp>
        <p:nvSpPr>
          <p:cNvPr id="1350" name="Google Shape;1350;gd7c7be5b77_0_2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d7c7be5b77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7" name="Google Shape;1357;gd7c7be5b77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deposition</a:t>
            </a:r>
            <a:r>
              <a:rPr lang="en-US" b="0"/>
              <a:t>. </a:t>
            </a:r>
            <a:endParaRPr b="0"/>
          </a:p>
          <a:p>
            <a:pPr marL="0" lvl="0" indent="0" algn="l" rtl="0">
              <a:lnSpc>
                <a:spcPct val="100000"/>
              </a:lnSpc>
              <a:spcBef>
                <a:spcPts val="0"/>
              </a:spcBef>
              <a:spcAft>
                <a:spcPts val="0"/>
              </a:spcAft>
              <a:buSzPts val="1400"/>
              <a:buNone/>
            </a:pPr>
            <a:endParaRPr/>
          </a:p>
        </p:txBody>
      </p:sp>
      <p:sp>
        <p:nvSpPr>
          <p:cNvPr id="1358" name="Google Shape;1358;gd7c7be5b77_0_2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d7c7be5b77_0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4" name="Google Shape;1364;gd7c7be5b77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river in the Grand Canyon is NOT an example of deposition. The river is still and so is weathering the Earth around it. The river is not moving so it is not carrying sediment and dropping it in a new location.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One important component of using non-examples is clearly distinguishing similarities and differences to explain why it is a non-example. Including images as part of your non-example helps students to recognize these similarities and differences. </a:t>
            </a:r>
            <a:endParaRPr/>
          </a:p>
        </p:txBody>
      </p:sp>
      <p:sp>
        <p:nvSpPr>
          <p:cNvPr id="1365" name="Google Shape;1365;gd7c7be5b77_0_2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d7c7be5b77_0_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2" name="Google Shape;1372;gd7c7be5b77_0_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Splashing rainfall is NOT an example of deposition. Splashing rainfall wears away at the sediment on the ground. Deposition is the process of dropping sediment in a new location.</a:t>
            </a:r>
            <a:endParaRPr/>
          </a:p>
        </p:txBody>
      </p:sp>
      <p:sp>
        <p:nvSpPr>
          <p:cNvPr id="1373" name="Google Shape;1373;gd7c7be5b77_0_2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d7c7be5b77_0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1" name="Google Shape;1381;gd7c7be5b77_0_2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382" name="Google Shape;1382;gd7c7be5b77_0_2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d7c7be5b77_0_2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Why is this river in the Grand Canyon NOT an example of deposition?</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[The river is not moving so it is not carrying sediment and dropping it in a new location.]</a:t>
            </a:r>
            <a:endParaRPr/>
          </a:p>
        </p:txBody>
      </p:sp>
      <p:sp>
        <p:nvSpPr>
          <p:cNvPr id="1387" name="Google Shape;1387;gd7c7be5b77_0_2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Weathering is the process of breaking down rock over long periods of time.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Giving explicit and clear explanations is a great way to help students to make sense of new content! </a:t>
            </a:r>
            <a:endParaRPr/>
          </a:p>
        </p:txBody>
      </p:sp>
      <p:sp>
        <p:nvSpPr>
          <p:cNvPr id="221" name="Google Shape;221;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d7c7be5b77_0_2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gd7c7be5b77_0_2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we are going to breakdown the word deposition.</a:t>
            </a:r>
            <a:endParaRPr/>
          </a:p>
        </p:txBody>
      </p:sp>
      <p:sp>
        <p:nvSpPr>
          <p:cNvPr id="1395" name="Google Shape;1395;gd7c7be5b77_0_2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d7c7be5b77_0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1" name="Google Shape;1401;gd7c7be5b77_0_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word deposition can be broken into three parts.  The root word “deposit” and the suffix “-ion.”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402" name="Google Shape;1402;gd7c7be5b77_0_3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d7c7be5b77_0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1" name="Google Shape;1411;gd7c7be5b77_0_3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root deposit comes from the latin word deponere which means to lay aside. </a:t>
            </a:r>
            <a:endParaRPr/>
          </a:p>
        </p:txBody>
      </p:sp>
      <p:sp>
        <p:nvSpPr>
          <p:cNvPr id="1412" name="Google Shape;1412;gd7c7be5b77_0_3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d7c7be5b77_0_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3" name="Google Shape;1423;gd7c7be5b77_0_3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suffix “ion” means “the state of”, and is used in English to form a noun from a Latin adjective in this case harere. </a:t>
            </a:r>
            <a:endParaRPr/>
          </a:p>
        </p:txBody>
      </p:sp>
      <p:sp>
        <p:nvSpPr>
          <p:cNvPr id="1424" name="Google Shape;1424;gd7c7be5b77_0_3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d7c7be5b77_0_3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gd7c7be5b77_0_3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when you put it all together, you get the definition: to lay aside.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Feedback: Breaking down words into morphological parts and then reuniting the word parts are crucial steps to help students understand each individual word part and the whole picture, as shown in this slide and the slides above.</a:t>
            </a:r>
            <a:endParaRPr/>
          </a:p>
        </p:txBody>
      </p:sp>
      <p:sp>
        <p:nvSpPr>
          <p:cNvPr id="1436" name="Google Shape;1436;gd7c7be5b77_0_3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d7d111f907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6" name="Google Shape;1446;gd7d111f907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447" name="Google Shape;1447;gd7d111f907_0_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d7d111f907_0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gd7d111f907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the word parts of deposition help us remember the definition of the term?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root deposit comes from the latin word deponere which means to lay aside.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The suffix “ion” means “the state of”, and is used in English to form a noun from a Latin adjective in this case harere.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So, when you put it all together, you get the definition: to lay aside.]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453" name="Google Shape;1453;gd7d111f907_0_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d7d111f907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gd7d111f907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deposition?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[Deposition is the dropping of sediment to a new location.]</a:t>
            </a:r>
            <a:endParaRPr/>
          </a:p>
        </p:txBody>
      </p:sp>
      <p:sp>
        <p:nvSpPr>
          <p:cNvPr id="1463" name="Google Shape;1463;gd7d111f907_0_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d7d111f907_0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0" name="Google Shape;1470;gd7d111f907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weathering, erosion, and deposition all work together?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i="1"/>
              <a:t>Answers will vary; students should mention the commonalities and differences described.</a:t>
            </a:r>
            <a:r>
              <a:rPr lang="en-US" i="0"/>
              <a:t>]</a:t>
            </a:r>
            <a:endParaRPr/>
          </a:p>
        </p:txBody>
      </p:sp>
      <p:sp>
        <p:nvSpPr>
          <p:cNvPr id="1471" name="Google Shape;1471;gd7d111f907_0_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d7d111f907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4" name="Google Shape;1484;gd7d111f907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some examples of deposition?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i="1"/>
              <a:t>Answers will vary.</a:t>
            </a:r>
            <a:r>
              <a:rPr lang="en-US" i="0"/>
              <a:t>]</a:t>
            </a:r>
            <a:endParaRPr/>
          </a:p>
        </p:txBody>
      </p:sp>
      <p:sp>
        <p:nvSpPr>
          <p:cNvPr id="1485" name="Google Shape;1485;gd7d111f907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30" name="Google Shape;23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d7c7be5b77_0_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2" name="Google Shape;1492;gd7c7be5b77_0_3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493" name="Google Shape;1493;gd7c7be5b77_0_3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d7c7be5b77_2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9" name="Google Shape;1499;gd7c7be5b77_2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Deposition is the dropping of sediment to a new location.</a:t>
            </a:r>
            <a:endParaRPr/>
          </a:p>
        </p:txBody>
      </p:sp>
      <p:sp>
        <p:nvSpPr>
          <p:cNvPr id="1500" name="Google Shape;1500;gd7c7be5b77_2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d7c7be5b77_2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7" name="Google Shape;1507;gd7c7be5b77_2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Weathering, erosion, AND deposition work together to shape the environment. Sediment is created through weathering, carried away through erosion, and brought to a new location by deposition.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*Weathering breaks the sediment, erosion takes the sediment, and deposition drops the sediment in a new place.*</a:t>
            </a:r>
            <a:endParaRPr/>
          </a:p>
        </p:txBody>
      </p:sp>
      <p:sp>
        <p:nvSpPr>
          <p:cNvPr id="1508" name="Google Shape;1508;gd7c7be5b77_2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d7c7be5b77_0_3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5" name="Google Shape;1515;gd7c7be5b77_0_3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Explicit cue to revisit the big question at the end of the lesson:  </a:t>
            </a:r>
            <a:r>
              <a:rPr lang="en-US" b="0"/>
              <a:t>Okay everyone.  Now that we’ve learned the term, weathering,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 </a:t>
            </a:r>
            <a:endParaRPr/>
          </a:p>
        </p:txBody>
      </p:sp>
      <p:sp>
        <p:nvSpPr>
          <p:cNvPr id="1516" name="Google Shape;1516;gd7c7be5b77_0_3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d7c7be5b77_0_4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3" name="Google Shape;1523;gd7c7be5b77_0_4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524" name="Google Shape;1524;gd7c7be5b77_0_4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contributes to weathering. Whether it exists as ice, rain, snow, or part of a body of water, it shapes our environment through weathering.</a:t>
            </a:r>
            <a:endParaRPr/>
          </a:p>
        </p:txBody>
      </p:sp>
      <p:sp>
        <p:nvSpPr>
          <p:cNvPr id="237" name="Google Shape;23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Weathering breaks down rock but does NOT involve movement.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5" name="Google Shape;24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two different types of weathering. There is physical weathering (sometimes called mechanical weathering), and chemical weathering.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3" name="Google Shape;253;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are going to be learning about weathering. </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d7d111f90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d7d111f90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physical weathering first.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Feedback: Visuals like this help to cue the students to prepare for what is coming next and organize content. </a:t>
            </a:r>
            <a:endParaRPr/>
          </a:p>
        </p:txBody>
      </p:sp>
      <p:sp>
        <p:nvSpPr>
          <p:cNvPr id="264" name="Google Shape;264;gd7d111f90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Physical weathering happens when rocks break down into smaller pieces, such as the formation of sand on beaches. When waves crash down in the ocean, rocks at the bottom of the water get lifted up and bump into other rocks, creating sand. The main idea is that the object itself does not change, just the size. No </a:t>
            </a:r>
            <a:r>
              <a:rPr lang="en-US" i="1"/>
              <a:t>chemical change </a:t>
            </a:r>
            <a:r>
              <a:rPr lang="en-US"/>
              <a:t>has occurred.</a:t>
            </a:r>
            <a:endParaRPr/>
          </a:p>
        </p:txBody>
      </p:sp>
      <p:sp>
        <p:nvSpPr>
          <p:cNvPr id="276" name="Google Shape;27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d7d111f907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d7d111f907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chemical weathering. </a:t>
            </a:r>
            <a:endParaRPr/>
          </a:p>
        </p:txBody>
      </p:sp>
      <p:sp>
        <p:nvSpPr>
          <p:cNvPr id="284" name="Google Shape;284;gd7d111f907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Chemical weathering happens when rocks break down in reaction to chemical changes.  When water mixes with things like acid, oxygen, and carbon, chemical weathering occurs. This is how caves are formed.</a:t>
            </a:r>
            <a:endParaRPr/>
          </a:p>
          <a:p>
            <a:pPr marL="0" lvl="0" indent="0" algn="l" rtl="0">
              <a:lnSpc>
                <a:spcPct val="100000"/>
              </a:lnSpc>
              <a:spcBef>
                <a:spcPts val="0"/>
              </a:spcBef>
              <a:spcAft>
                <a:spcPts val="0"/>
              </a:spcAft>
              <a:buSzPts val="1400"/>
              <a:buNone/>
            </a:pPr>
            <a:endParaRPr/>
          </a:p>
        </p:txBody>
      </p:sp>
      <p:sp>
        <p:nvSpPr>
          <p:cNvPr id="296" name="Google Shape;296;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04" name="Google Shape;30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weathering?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process of breaking down rock over long periods of time.]</a:t>
            </a:r>
            <a:endParaRPr/>
          </a:p>
        </p:txBody>
      </p:sp>
      <p:sp>
        <p:nvSpPr>
          <p:cNvPr id="310" name="Google Shape;310;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two different types of weathering that occur on Earth?</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0"/>
              <a:t>[Physical weathering and chemical weathering.]</a:t>
            </a:r>
            <a:endParaRPr/>
          </a:p>
        </p:txBody>
      </p:sp>
      <p:sp>
        <p:nvSpPr>
          <p:cNvPr id="318" name="Google Shape;318;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Describe the difference between physical weathering and chemical weathering.</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[Answers will vary, but students should mention physical weathering just breaks down rock into smaller pieces, while chemical weathering breaks down rock by chemical means (e.g., acid, oxygen, and carbon with water).]</a:t>
            </a:r>
            <a:endParaRPr/>
          </a:p>
        </p:txBody>
      </p:sp>
      <p:sp>
        <p:nvSpPr>
          <p:cNvPr id="327" name="Google Shape;327;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weathering</a:t>
            </a:r>
            <a:r>
              <a:rPr lang="en-US"/>
              <a:t>.  </a:t>
            </a:r>
            <a:endParaRPr/>
          </a:p>
        </p:txBody>
      </p:sp>
      <p:sp>
        <p:nvSpPr>
          <p:cNvPr id="336" name="Google Shape;336;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Weathering helped form the Appalachian Mountains. </a:t>
            </a:r>
            <a:endParaRPr/>
          </a:p>
        </p:txBody>
      </p:sp>
      <p:sp>
        <p:nvSpPr>
          <p:cNvPr id="343" name="Google Shape;343;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does water play a role in different processes on Earth? </a:t>
            </a:r>
            <a:r>
              <a:rPr lang="en-US" b="0"/>
              <a:t> </a:t>
            </a:r>
            <a:r>
              <a:rPr lang="en-US" b="1"/>
              <a:t>What are some examples of how you use water everyday?</a:t>
            </a:r>
            <a:endParaRPr b="1">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Asking students to make predictions about the role that water plays in different processes on Earth as well as examples from their everyday life is a great way to activate and elicit student ideas and prior knowledge. This type of activity is evidence of the teacher planning for students’ engagement with science ideas. </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Potholes in the road are also made by weathering. </a:t>
            </a:r>
            <a:endParaRPr/>
          </a:p>
        </p:txBody>
      </p:sp>
      <p:sp>
        <p:nvSpPr>
          <p:cNvPr id="351" name="Google Shape;351;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Grand Canyon is another example of something that was formed by weathering.</a:t>
            </a:r>
            <a:endParaRPr/>
          </a:p>
        </p:txBody>
      </p:sp>
      <p:sp>
        <p:nvSpPr>
          <p:cNvPr id="359" name="Google Shape;359;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67" name="Google Shape;367;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one other real-world example of weathering that you can think of?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Eliciting student ideas and helping students to make connections between new content and their knowledge of science in their everyday lives helps them to solidify their new understandings. This is also an opportunity for you to gauge their understanding and give feedback based on their ideas. </a:t>
            </a:r>
            <a:endParaRPr/>
          </a:p>
        </p:txBody>
      </p:sp>
      <p:sp>
        <p:nvSpPr>
          <p:cNvPr id="373" name="Google Shape;37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weathering</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Non-examples often need some explanation to make it clear to students the difference, so in the following slides it is important to use clear and simple language! </a:t>
            </a:r>
            <a:endParaRPr/>
          </a:p>
        </p:txBody>
      </p:sp>
      <p:sp>
        <p:nvSpPr>
          <p:cNvPr id="381" name="Google Shape;381;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Fault lines break rock apart, but they are NOT an example of weathering.  Fault lines are caused by movement in the tectonic plates under Earth’s surface that occurs from earthquakes.</a:t>
            </a:r>
            <a:endParaRPr/>
          </a:p>
        </p:txBody>
      </p:sp>
      <p:sp>
        <p:nvSpPr>
          <p:cNvPr id="388" name="Google Shape;38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forest fire is not an example of weathering. </a:t>
            </a:r>
            <a:endParaRPr/>
          </a:p>
        </p:txBody>
      </p:sp>
      <p:sp>
        <p:nvSpPr>
          <p:cNvPr id="396" name="Google Shape;396;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04" name="Google Shape;404;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a forest fire NOT an example of weathering?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[Because rocks are not being broken down by physical or chemical means.]</a:t>
            </a:r>
            <a:endParaRPr/>
          </a:p>
        </p:txBody>
      </p:sp>
      <p:sp>
        <p:nvSpPr>
          <p:cNvPr id="410" name="Google Shape;410;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d7d111f907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d7d111f907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weathering?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process of breaking down rock over long periods of time.]</a:t>
            </a:r>
            <a:endParaRPr/>
          </a:p>
        </p:txBody>
      </p:sp>
      <p:sp>
        <p:nvSpPr>
          <p:cNvPr id="418" name="Google Shape;418;gd7d111f907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weathering, and how this process relates to our big question.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This demonstration is a great way to introduce students to an investigation. In your classroom, you may encourage students to plan and conduct this investigation more independently since a large component of inquiry-based activities is encouraging student thinking and independence. As suggested by the slide, beginning with open-ended questions, followed by providing explicit explanations, and then asking probing questions is a great way to engage students in a discussion while also providing clear explanations. </a:t>
            </a:r>
            <a:endParaRPr/>
          </a:p>
        </p:txBody>
      </p:sp>
      <p:sp>
        <p:nvSpPr>
          <p:cNvPr id="134" name="Google Shape;13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d7d111f907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d7d111f907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Describe the difference between physical weathering and chemical weathering.</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[Answers will vary, but students should mention physical weathering just breaks down rock into smaller pieces, while chemical weathering breaks down rock by chemical means (e.g., acid, oxygen, and carbon with water).]</a:t>
            </a:r>
            <a:endParaRPr/>
          </a:p>
        </p:txBody>
      </p:sp>
      <p:sp>
        <p:nvSpPr>
          <p:cNvPr id="426" name="Google Shape;426;gd7d111f907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35" name="Google Shape;43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Weathering is the process of breaking down rock over long periods of time.</a:t>
            </a:r>
            <a:endParaRPr/>
          </a:p>
        </p:txBody>
      </p:sp>
      <p:sp>
        <p:nvSpPr>
          <p:cNvPr id="442" name="Google Shape;442;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two different types of weathering. There is physical weathering (sometimes called mechanical weathering), and chemical weathering. </a:t>
            </a:r>
            <a:endParaRPr/>
          </a:p>
        </p:txBody>
      </p:sp>
      <p:sp>
        <p:nvSpPr>
          <p:cNvPr id="450" name="Google Shape;450;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This slide sets a clear rationale for this activity. This simulation is important to make science thinking visible to students through models. Using the simulation to model the effects of weathering on different types of rocks in varying climate conditions with enable students to apply the model to various situations. To help students make sense of the simulation, and offer varying levels of support, you may consider adding questions for your students during the simulation. </a:t>
            </a:r>
            <a:endParaRPr/>
          </a:p>
        </p:txBody>
      </p:sp>
      <p:sp>
        <p:nvSpPr>
          <p:cNvPr id="461" name="Google Shape;461;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Explicit cue to revisit the big question at the end of the lesson:  </a:t>
            </a:r>
            <a:r>
              <a:rPr lang="en-US" b="0"/>
              <a:t>Okay everyone.  Now that we’ve learned the term, weathering,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SzPts val="1400"/>
              <a:buNone/>
            </a:pPr>
            <a:endParaRPr/>
          </a:p>
        </p:txBody>
      </p:sp>
      <p:sp>
        <p:nvSpPr>
          <p:cNvPr id="472" name="Google Shape;472;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480" name="Google Shape;480;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95" name="Google Shape;495;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are going to learn about erosion.</a:t>
            </a:r>
            <a:endParaRPr/>
          </a:p>
        </p:txBody>
      </p:sp>
      <p:sp>
        <p:nvSpPr>
          <p:cNvPr id="525" name="Google Shape;525;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44" name="Google Shape;14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does water play a role in different processes on Earth? What are some examples of how you use water everyday?</a:t>
            </a:r>
            <a:endParaRPr b="1">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34" name="Google Shape;53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erosion, and how this process relates to our big question.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This demonstration offers a clear and logical order of steps that help students make sense of the activity and stay engaged. Be sure to keep the students engaged throughout the demonstration, high levels of engagement are important for student understanding and participation. </a:t>
            </a:r>
            <a:endParaRPr/>
          </a:p>
        </p:txBody>
      </p:sp>
      <p:sp>
        <p:nvSpPr>
          <p:cNvPr id="542" name="Google Shape;542;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repeat key information to draw students’ attention to key content as is done in the following slides. This helps to keep students from becoming overwhelmed. </a:t>
            </a:r>
            <a:endParaRPr/>
          </a:p>
        </p:txBody>
      </p:sp>
      <p:sp>
        <p:nvSpPr>
          <p:cNvPr id="553" name="Google Shape;553;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an extremely important compound involved in the many different Earth processes.  It covers about 2/3 of the Earth’s surface. </a:t>
            </a:r>
            <a:endParaRPr/>
          </a:p>
        </p:txBody>
      </p:sp>
      <p:sp>
        <p:nvSpPr>
          <p:cNvPr id="559" name="Google Shape;559;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can exist as a liquid, solid, or a gas.</a:t>
            </a:r>
            <a:endParaRPr/>
          </a:p>
        </p:txBody>
      </p:sp>
      <p:sp>
        <p:nvSpPr>
          <p:cNvPr id="567" name="Google Shape;567;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water cycle is a process that moves water, in its different forms, through the Earth’s surface and atmosphere.</a:t>
            </a:r>
            <a:endParaRPr/>
          </a:p>
        </p:txBody>
      </p:sp>
      <p:sp>
        <p:nvSpPr>
          <p:cNvPr id="575" name="Google Shape;575;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Sediment is matter that settles to the bottom of a body of water. Sand is a form of sediment. </a:t>
            </a:r>
            <a:endParaRPr/>
          </a:p>
        </p:txBody>
      </p:sp>
      <p:sp>
        <p:nvSpPr>
          <p:cNvPr id="582" name="Google Shape;582;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Weathering is the process of breaking down rock over long periods of time.</a:t>
            </a:r>
            <a:endParaRPr/>
          </a:p>
        </p:txBody>
      </p:sp>
      <p:sp>
        <p:nvSpPr>
          <p:cNvPr id="591" name="Google Shape;591;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two different types of weathering. There is physical weathering (sometimes called mechanical weathering), and chemical weathering. </a:t>
            </a:r>
            <a:endParaRPr/>
          </a:p>
        </p:txBody>
      </p:sp>
      <p:sp>
        <p:nvSpPr>
          <p:cNvPr id="599" name="Google Shape;599;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610" name="Google Shape;610;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an extremely important compound involved in the many different Earth processes.  It covers about 2/3 of the Earth’s surface. </a:t>
            </a:r>
            <a:endParaRPr/>
          </a:p>
        </p:txBody>
      </p:sp>
      <p:sp>
        <p:nvSpPr>
          <p:cNvPr id="150" name="Google Shape;15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different forms can water exist 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[Solid, liquid, or gas]</a:t>
            </a:r>
            <a:endParaRPr/>
          </a:p>
        </p:txBody>
      </p:sp>
      <p:sp>
        <p:nvSpPr>
          <p:cNvPr id="616" name="Google Shape;616;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how water moves about the Earth to support the Earth’s different processes.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i="1"/>
              <a:t>Answers will vary, but students should mention the water cycle. Illicit examples of water cycle movement if not given.</a:t>
            </a:r>
            <a:r>
              <a:rPr lang="en-US" i="0"/>
              <a:t>]</a:t>
            </a:r>
            <a:endParaRPr/>
          </a:p>
        </p:txBody>
      </p:sp>
      <p:sp>
        <p:nvSpPr>
          <p:cNvPr id="624" name="Google Shape;624;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sediment?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[Matter that settles to the bottom of a body of water.]</a:t>
            </a:r>
            <a:endParaRPr/>
          </a:p>
        </p:txBody>
      </p:sp>
      <p:sp>
        <p:nvSpPr>
          <p:cNvPr id="632" name="Google Shape;632;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weathering?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process of breaking down rock over long periods of time.]</a:t>
            </a:r>
            <a:endParaRPr/>
          </a:p>
        </p:txBody>
      </p:sp>
      <p:sp>
        <p:nvSpPr>
          <p:cNvPr id="641" name="Google Shape;641;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Describe the difference between physical weathering and chemical weathering.</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[Answers will vary, but students should mention physical weathering just breaks down rock into smaller pieces, while chemical weathering breaks down rock by chemical means (e.g., acid, oxygen, and carbon with water).]</a:t>
            </a:r>
            <a:endParaRPr/>
          </a:p>
        </p:txBody>
      </p:sp>
      <p:sp>
        <p:nvSpPr>
          <p:cNvPr id="649" name="Google Shape;649;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define erosion.</a:t>
            </a:r>
            <a:endParaRPr/>
          </a:p>
        </p:txBody>
      </p:sp>
      <p:sp>
        <p:nvSpPr>
          <p:cNvPr id="658" name="Google Shape;658;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Erosion happens when Earth materials, like rocks and soil, are worn away and moved by wind and water.</a:t>
            </a:r>
            <a:endParaRPr/>
          </a:p>
        </p:txBody>
      </p:sp>
      <p:sp>
        <p:nvSpPr>
          <p:cNvPr id="666" name="Google Shape;666;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d7d111f907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d7d111f907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675" name="Google Shape;675;gd7d111f907_0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d7d111f907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gd7d111f907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erosion?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[Earth materials like soil and rock are worn away and moved by wind and water.]</a:t>
            </a:r>
            <a:endParaRPr/>
          </a:p>
        </p:txBody>
      </p:sp>
      <p:sp>
        <p:nvSpPr>
          <p:cNvPr id="681" name="Google Shape;681;gd7d111f907_0_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689" name="Google Shape;689;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can exist as a liquid, solid, or a gas.</a:t>
            </a:r>
            <a:endParaRPr/>
          </a:p>
        </p:txBody>
      </p:sp>
      <p:sp>
        <p:nvSpPr>
          <p:cNvPr id="158" name="Google Shape;15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Weathering and erosion work together to shape the environment.</a:t>
            </a:r>
            <a:endParaRPr/>
          </a:p>
        </p:txBody>
      </p:sp>
      <p:sp>
        <p:nvSpPr>
          <p:cNvPr id="696" name="Google Shape;696;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Like weathering, water also contributes to erosion.  The water rushing across the Earth’s surface breaks down soil and rock and carries it away.</a:t>
            </a:r>
            <a:endParaRPr/>
          </a:p>
        </p:txBody>
      </p:sp>
      <p:sp>
        <p:nvSpPr>
          <p:cNvPr id="704" name="Google Shape;704;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big difference between erosion and weathering is MOVEMENT.  </a:t>
            </a:r>
            <a:endParaRPr/>
          </a:p>
        </p:txBody>
      </p:sp>
      <p:sp>
        <p:nvSpPr>
          <p:cNvPr id="712" name="Google Shape;712;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Grand Canyon is a good example of these two things working together.  When the Colorado River is flowing through the Grand Canyon, the water carves away at the rock and takes small pieces with it.  But when the water is sitting still in some area, the algae and other chemicals that have collected in the water will weather the rock.</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clear and concise language and providing images will help students to better grasp the concepts. In this slide, comparing the two terms directly is particularly helpful. </a:t>
            </a:r>
            <a:endParaRPr/>
          </a:p>
        </p:txBody>
      </p:sp>
      <p:sp>
        <p:nvSpPr>
          <p:cNvPr id="720" name="Google Shape;720;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732" name="Google Shape;73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erosion?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[Earth materials like soil and rock are worn away and moved by wind and water.]</a:t>
            </a:r>
            <a:endParaRPr/>
          </a:p>
        </p:txBody>
      </p:sp>
      <p:sp>
        <p:nvSpPr>
          <p:cNvPr id="738" name="Google Shape;738;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erosion and weathering work together?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i="1"/>
              <a:t>Answers will vary; students should mention the commonalities and differences described.</a:t>
            </a:r>
            <a:r>
              <a:rPr lang="en-US" i="0"/>
              <a:t>]</a:t>
            </a:r>
            <a:endParaRPr i="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Asking students open-ended questions offers opportunities for students to show their depth of knowledge and build understanding together as well as enables you to offer feedback. </a:t>
            </a:r>
            <a:endParaRPr/>
          </a:p>
        </p:txBody>
      </p:sp>
      <p:sp>
        <p:nvSpPr>
          <p:cNvPr id="746" name="Google Shape;746;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a:t>
            </a:r>
            <a:r>
              <a:rPr lang="en-US" b="1"/>
              <a:t> </a:t>
            </a:r>
            <a:r>
              <a:rPr lang="en-US"/>
              <a:t>of </a:t>
            </a:r>
            <a:r>
              <a:rPr lang="en-US" b="1"/>
              <a:t>erosion</a:t>
            </a:r>
            <a:r>
              <a:rPr lang="en-US" b="0"/>
              <a:t>.  </a:t>
            </a:r>
            <a:endParaRPr b="0"/>
          </a:p>
        </p:txBody>
      </p:sp>
      <p:sp>
        <p:nvSpPr>
          <p:cNvPr id="760" name="Google Shape;760;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Waves crashing against the sides of rock is one example of erosion.</a:t>
            </a:r>
            <a:endParaRPr/>
          </a:p>
        </p:txBody>
      </p:sp>
      <p:sp>
        <p:nvSpPr>
          <p:cNvPr id="767" name="Google Shape;767;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rushing stream in a forest is another example of erosion.</a:t>
            </a:r>
            <a:endParaRPr/>
          </a:p>
        </p:txBody>
      </p:sp>
      <p:sp>
        <p:nvSpPr>
          <p:cNvPr id="775" name="Google Shape;775;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water cycle is a process that moves water, in its different forms, through the Earth’s surface and atmosphere.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Including an image of this process, to accompany the student friendly language, is a great way to clearly and concisely discuss this term and help students to better grasp the content. </a:t>
            </a:r>
            <a:endParaRPr/>
          </a:p>
        </p:txBody>
      </p:sp>
      <p:sp>
        <p:nvSpPr>
          <p:cNvPr id="166" name="Google Shape;16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Splashing rainfall can also cause erosion.</a:t>
            </a:r>
            <a:endParaRPr/>
          </a:p>
        </p:txBody>
      </p:sp>
      <p:sp>
        <p:nvSpPr>
          <p:cNvPr id="783" name="Google Shape;783;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92" name="Google Shape;792;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Name two other real-world examples of erosion.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i="1"/>
              <a:t>Answers will vary.</a:t>
            </a:r>
            <a:r>
              <a:rPr lang="en-US" i="0"/>
              <a:t>]</a:t>
            </a:r>
            <a:endParaRPr/>
          </a:p>
        </p:txBody>
      </p:sp>
      <p:sp>
        <p:nvSpPr>
          <p:cNvPr id="798" name="Google Shape;798;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erosion</a:t>
            </a:r>
            <a:r>
              <a:rPr lang="en-US" b="0"/>
              <a:t>. </a:t>
            </a:r>
            <a:endParaRPr b="0"/>
          </a:p>
          <a:p>
            <a:pPr marL="0" lvl="0" indent="0" algn="l" rtl="0">
              <a:lnSpc>
                <a:spcPct val="100000"/>
              </a:lnSpc>
              <a:spcBef>
                <a:spcPts val="0"/>
              </a:spcBef>
              <a:spcAft>
                <a:spcPts val="0"/>
              </a:spcAft>
              <a:buSzPts val="1400"/>
              <a:buNone/>
            </a:pPr>
            <a:endParaRPr/>
          </a:p>
        </p:txBody>
      </p:sp>
      <p:sp>
        <p:nvSpPr>
          <p:cNvPr id="806" name="Google Shape;806;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lake is NOT an example of erosion.  Although it can weather the Earth around it, it’s not moving so it’s not eroding anything.</a:t>
            </a:r>
            <a:endParaRPr/>
          </a:p>
        </p:txBody>
      </p:sp>
      <p:sp>
        <p:nvSpPr>
          <p:cNvPr id="813" name="Google Shape;813;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Frost, or ice wedging is NOT an example of erosion. Water settled in a crack in the rock and when it froze, the rock cracked more. This is actually a type of weathering.</a:t>
            </a:r>
            <a:endParaRPr/>
          </a:p>
        </p:txBody>
      </p:sp>
      <p:sp>
        <p:nvSpPr>
          <p:cNvPr id="821" name="Google Shape;821;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29" name="Google Shape;829;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Why is a lake NOT an example of erosion?</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[Although it can weather the Earth around it, it’s not moving so it’s not eroding anything.]</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Feedback: In the slides above, offering examples and non-examples helps to mitigate misconceptions for students.</a:t>
            </a:r>
            <a:endParaRPr/>
          </a:p>
          <a:p>
            <a:pPr marL="0" lvl="0" indent="0" algn="l" rtl="0">
              <a:lnSpc>
                <a:spcPct val="100000"/>
              </a:lnSpc>
              <a:spcBef>
                <a:spcPts val="0"/>
              </a:spcBef>
              <a:spcAft>
                <a:spcPts val="0"/>
              </a:spcAft>
              <a:buSzPts val="1400"/>
              <a:buNone/>
            </a:pPr>
            <a:endParaRPr/>
          </a:p>
        </p:txBody>
      </p:sp>
      <p:sp>
        <p:nvSpPr>
          <p:cNvPr id="834" name="Google Shape;834;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7b358b3a12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7b358b3a12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we are going to breakdown the word erosion.</a:t>
            </a:r>
            <a:endParaRPr/>
          </a:p>
        </p:txBody>
      </p:sp>
      <p:sp>
        <p:nvSpPr>
          <p:cNvPr id="842" name="Google Shape;842;g7b358b3a12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7b358b3a12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g7b358b3a12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word erosion can be broken into three parts.  The prefix “e”, root word “-ros”, and the suffix “-ion.”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When breaking words down into morphological parts, the use of clear language is essential. </a:t>
            </a:r>
            <a:endParaRPr/>
          </a:p>
        </p:txBody>
      </p:sp>
      <p:sp>
        <p:nvSpPr>
          <p:cNvPr id="849" name="Google Shape;849;g7b358b3a12_0_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Sediment is matter that settles to the bottom of a body of water. Sand is a form of sediment. </a:t>
            </a:r>
            <a:endParaRPr/>
          </a:p>
        </p:txBody>
      </p:sp>
      <p:sp>
        <p:nvSpPr>
          <p:cNvPr id="173" name="Google Shape;17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7b358b3a12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g7b358b3a12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prefix e means “away”.</a:t>
            </a:r>
            <a:endParaRPr/>
          </a:p>
        </p:txBody>
      </p:sp>
      <p:sp>
        <p:nvSpPr>
          <p:cNvPr id="860" name="Google Shape;860;g7b358b3a12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7b358b3a12_0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g7b358b3a12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root ros comes from the latin word rodere which means to scrape. </a:t>
            </a:r>
            <a:endParaRPr/>
          </a:p>
        </p:txBody>
      </p:sp>
      <p:sp>
        <p:nvSpPr>
          <p:cNvPr id="872" name="Google Shape;872;g7b358b3a12_0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7b358b3a12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g7b358b3a12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suffix “ion” means “the state of”, and is used in English to form a noun from a Latin adjective in this case harere. </a:t>
            </a:r>
            <a:endParaRPr/>
          </a:p>
        </p:txBody>
      </p:sp>
      <p:sp>
        <p:nvSpPr>
          <p:cNvPr id="884" name="Google Shape;884;g7b358b3a12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7b358b3a12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g7b358b3a12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when you put it all together, you get the definition: to scrape away.</a:t>
            </a:r>
            <a:endParaRPr/>
          </a:p>
        </p:txBody>
      </p:sp>
      <p:sp>
        <p:nvSpPr>
          <p:cNvPr id="896" name="Google Shape;896;g7b358b3a12_0_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d7d111f90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gd7d111f907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08" name="Google Shape;908;gd7d111f907_0_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d7d111f907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How can we use the word parts of erosion to help us remember the definition of the term?</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[The prefix e means “away”.</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The root ros comes from the latin word rodere which means to scrape.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The suffix “ion” means “the state of”, and is used in English to form a noun from a Latin adjective in this case harere.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So, when you put it all together, you get the definition: to scrape away.]</a:t>
            </a:r>
            <a:endParaRPr/>
          </a:p>
        </p:txBody>
      </p:sp>
      <p:sp>
        <p:nvSpPr>
          <p:cNvPr id="913" name="Google Shape;913;gd7d111f907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d7d111f907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gd7d111f907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erosion?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[Earth materials like soil and rock are worn away and moved by wind and water.]</a:t>
            </a:r>
            <a:endParaRPr/>
          </a:p>
        </p:txBody>
      </p:sp>
      <p:sp>
        <p:nvSpPr>
          <p:cNvPr id="924" name="Google Shape;924;gd7d111f907_0_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d7d111f907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gd7d111f907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erosion different from weathering?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i="1"/>
              <a:t>Answers will vary</a:t>
            </a:r>
            <a:r>
              <a:rPr lang="en-US"/>
              <a:t>]</a:t>
            </a:r>
            <a:endParaRPr/>
          </a:p>
        </p:txBody>
      </p:sp>
      <p:sp>
        <p:nvSpPr>
          <p:cNvPr id="932" name="Google Shape;932;gd7d111f907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d7d111f907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gd7d111f907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some examples of erosion?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i="1"/>
              <a:t>Answers will vary.</a:t>
            </a:r>
            <a:r>
              <a:rPr lang="en-US" i="0"/>
              <a:t>]</a:t>
            </a:r>
            <a:endParaRPr/>
          </a:p>
        </p:txBody>
      </p:sp>
      <p:sp>
        <p:nvSpPr>
          <p:cNvPr id="945" name="Google Shape;945;gd7d111f907_0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953" name="Google Shape;953;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9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0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9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9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9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9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9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02.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1075"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36.png"/><Relationship Id="rId4" Type="http://schemas.openxmlformats.org/officeDocument/2006/relationships/image" Target="../media/image35.png"/></Relationships>
</file>

<file path=ppt/slides/_rels/slide103.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1082"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36.png"/><Relationship Id="rId4" Type="http://schemas.openxmlformats.org/officeDocument/2006/relationships/image" Target="../media/image35.png"/></Relationships>
</file>

<file path=ppt/slides/_rels/slide104.xml.rels><?xml version="1.0" encoding="UTF-8" standalone="yes"?>
<Relationships xmlns="http://schemas.openxmlformats.org/package/2006/relationships"><Relationship Id="rId3" Type="http://schemas.openxmlformats.org/officeDocument/2006/relationships/hyperlink" Target="https://www.nationalgeographic.org/interactive/walters-travels-weathering-and-erosion/" TargetMode="External"/><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36.png"/><Relationship Id="rId4" Type="http://schemas.openxmlformats.org/officeDocument/2006/relationships/image" Target="../media/image35.png"/></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0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7.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0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hyperlink" Target="https://www.youtube.com/watch?v=-MFLgtti51I&amp;ab_channel=TheGoodandtheBeautifulHomeschoolScience"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5.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8.jpg"/></Relationships>
</file>

<file path=ppt/slides/_rels/slide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1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9.png"/></Relationships>
</file>

<file path=ppt/slides/_rels/slide1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1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13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3.pn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61.png"/></Relationships>
</file>

<file path=ppt/slides/_rels/slide1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6.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37.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42.jpg"/><Relationship Id="rId2" Type="http://schemas.openxmlformats.org/officeDocument/2006/relationships/notesSlide" Target="../notesSlides/notesSlide137.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11.jpg"/><Relationship Id="rId4" Type="http://schemas.openxmlformats.org/officeDocument/2006/relationships/image" Target="../media/image22.png"/></Relationships>
</file>

<file path=ppt/slides/_rels/slide13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22.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0.png"/></Relationships>
</file>

<file path=ppt/slides/_rels/slide1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0.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7.png"/></Relationships>
</file>

<file path=ppt/slides/_rels/slide1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1.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7.png"/></Relationships>
</file>

<file path=ppt/slides/_rels/slide1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2.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7.png"/></Relationships>
</file>

<file path=ppt/slides/_rels/slide1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4.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1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6.xml"/><Relationship Id="rId1" Type="http://schemas.openxmlformats.org/officeDocument/2006/relationships/slideLayout" Target="../slideLayouts/slideLayout3.xml"/><Relationship Id="rId5" Type="http://schemas.openxmlformats.org/officeDocument/2006/relationships/image" Target="../media/image50.jpg"/><Relationship Id="rId4" Type="http://schemas.openxmlformats.org/officeDocument/2006/relationships/image" Target="../media/image8.png"/></Relationships>
</file>

<file path=ppt/slides/_rels/slide1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7.xml"/><Relationship Id="rId1" Type="http://schemas.openxmlformats.org/officeDocument/2006/relationships/slideLayout" Target="../slideLayouts/slideLayout3.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8.png"/></Relationships>
</file>

<file path=ppt/slides/_rels/slide1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9.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7.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58.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42.jpg"/><Relationship Id="rId2" Type="http://schemas.openxmlformats.org/officeDocument/2006/relationships/notesSlide" Target="../notesSlides/notesSlide158.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11.jpg"/><Relationship Id="rId4" Type="http://schemas.openxmlformats.org/officeDocument/2006/relationships/image" Target="../media/image22.png"/></Relationships>
</file>

<file path=ppt/slides/_rels/slide1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9.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3.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6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5.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1064"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8.jpg"/></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7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50.jpg"/></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46.jpg"/><Relationship Id="rId4" Type="http://schemas.openxmlformats.org/officeDocument/2006/relationships/image" Target="../media/image50.jpg"/></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3.png"/></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52.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54.jpg"/></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3.png"/></Relationships>
</file>

<file path=ppt/slides/_rels/slide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56.jpg"/><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55.jpg"/></Relationships>
</file>

<file path=ppt/slides/_rels/slide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50.jpg"/></Relationships>
</file>

<file path=ppt/slides/_rels/slide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83"/>
          <p:cNvSpPr txBox="1">
            <a:spLocks noGrp="1"/>
          </p:cNvSpPr>
          <p:nvPr>
            <p:ph type="title"/>
          </p:nvPr>
        </p:nvSpPr>
        <p:spPr>
          <a:xfrm>
            <a:off x="109104" y="367615"/>
            <a:ext cx="8925791" cy="185021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Erosion</a:t>
            </a:r>
            <a:r>
              <a:rPr lang="en-US" sz="3959"/>
              <a:t>: Earth materials (rock, soil) are worn away </a:t>
            </a:r>
            <a:r>
              <a:rPr lang="en-US" sz="3959" i="1"/>
              <a:t>and moved </a:t>
            </a:r>
            <a:r>
              <a:rPr lang="en-US" sz="3959"/>
              <a:t>by wind and water</a:t>
            </a:r>
            <a:endParaRPr/>
          </a:p>
        </p:txBody>
      </p:sp>
      <p:pic>
        <p:nvPicPr>
          <p:cNvPr id="963" name="Google Shape;963;p83" descr="erosion.jpg"/>
          <p:cNvPicPr preferRelativeResize="0">
            <a:picLocks noGrp="1"/>
          </p:cNvPicPr>
          <p:nvPr>
            <p:ph type="body" idx="1"/>
          </p:nvPr>
        </p:nvPicPr>
        <p:blipFill rotWithShape="1">
          <a:blip r:embed="rId3">
            <a:alphaModFix/>
          </a:blip>
          <a:srcRect l="-10459" r="-10458"/>
          <a:stretch/>
        </p:blipFill>
        <p:spPr>
          <a:xfrm>
            <a:off x="457200" y="2124856"/>
            <a:ext cx="8229600" cy="4525963"/>
          </a:xfrm>
          <a:prstGeom prst="rect">
            <a:avLst/>
          </a:prstGeom>
          <a:noFill/>
          <a:ln w="9525" cap="flat" cmpd="sng">
            <a:solidFill>
              <a:schemeClr val="lt1"/>
            </a:solidFill>
            <a:prstDash val="solid"/>
            <a:round/>
            <a:headEnd type="none" w="sm" len="sm"/>
            <a:tailEnd type="none" w="sm" len="sm"/>
          </a:ln>
        </p:spPr>
      </p:pic>
      <p:sp>
        <p:nvSpPr>
          <p:cNvPr id="964" name="Google Shape;964;p8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pic>
        <p:nvPicPr>
          <p:cNvPr id="970" name="Google Shape;970;p84" descr="When Did We Start Shaking Hands With People? | Mental Floss"/>
          <p:cNvPicPr preferRelativeResize="0"/>
          <p:nvPr/>
        </p:nvPicPr>
        <p:blipFill rotWithShape="1">
          <a:blip r:embed="rId3">
            <a:alphaModFix/>
          </a:blip>
          <a:srcRect/>
          <a:stretch/>
        </p:blipFill>
        <p:spPr>
          <a:xfrm>
            <a:off x="1018309" y="1806908"/>
            <a:ext cx="7107382" cy="4780208"/>
          </a:xfrm>
          <a:prstGeom prst="rect">
            <a:avLst/>
          </a:prstGeom>
          <a:noFill/>
          <a:ln>
            <a:noFill/>
          </a:ln>
        </p:spPr>
      </p:pic>
      <p:sp>
        <p:nvSpPr>
          <p:cNvPr id="971" name="Google Shape;971;p84"/>
          <p:cNvSpPr txBox="1"/>
          <p:nvPr/>
        </p:nvSpPr>
        <p:spPr>
          <a:xfrm>
            <a:off x="857250" y="453625"/>
            <a:ext cx="74295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Weathering and erosion work together to shape the environment.</a:t>
            </a:r>
            <a:endParaRPr sz="1400" b="0" i="0" u="none" strike="noStrike" cap="none">
              <a:solidFill>
                <a:srgbClr val="000000"/>
              </a:solidFill>
              <a:latin typeface="Arial"/>
              <a:ea typeface="Arial"/>
              <a:cs typeface="Arial"/>
              <a:sym typeface="Arial"/>
            </a:endParaRPr>
          </a:p>
        </p:txBody>
      </p:sp>
      <p:sp>
        <p:nvSpPr>
          <p:cNvPr id="972" name="Google Shape;972;p84"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85"/>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979" name="Google Shape;979;p85"/>
          <p:cNvSpPr txBox="1"/>
          <p:nvPr/>
        </p:nvSpPr>
        <p:spPr>
          <a:xfrm>
            <a:off x="2270926" y="1027437"/>
            <a:ext cx="4602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River Erosion</a:t>
            </a:r>
            <a:r>
              <a:rPr lang="en-US" sz="36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Gizmo </a:t>
            </a:r>
            <a:endParaRPr sz="1400" b="0" i="0" u="none" strike="noStrike" cap="none">
              <a:solidFill>
                <a:schemeClr val="dk1"/>
              </a:solidFill>
              <a:latin typeface="Arial"/>
              <a:ea typeface="Arial"/>
              <a:cs typeface="Arial"/>
              <a:sym typeface="Arial"/>
            </a:endParaRPr>
          </a:p>
        </p:txBody>
      </p:sp>
      <p:pic>
        <p:nvPicPr>
          <p:cNvPr id="980" name="Google Shape;980;p85"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981" name="Google Shape;981;p85"/>
          <p:cNvSpPr txBox="1"/>
          <p:nvPr/>
        </p:nvSpPr>
        <p:spPr>
          <a:xfrm>
            <a:off x="411982" y="2230734"/>
            <a:ext cx="2552400" cy="28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access the Gizmo simulation activity pertaining to </a:t>
            </a:r>
            <a:r>
              <a:rPr lang="en-US" sz="1800" i="1">
                <a:solidFill>
                  <a:schemeClr val="dk1"/>
                </a:solidFill>
                <a:latin typeface="Calibri"/>
                <a:ea typeface="Calibri"/>
                <a:cs typeface="Calibri"/>
                <a:sym typeface="Calibri"/>
              </a:rPr>
              <a:t>erosion</a:t>
            </a:r>
            <a:r>
              <a:rPr lang="en-US" sz="1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activity, you’ll learn how river </a:t>
            </a:r>
            <a:r>
              <a:rPr lang="en-US" sz="1800" i="1">
                <a:solidFill>
                  <a:schemeClr val="dk1"/>
                </a:solidFill>
                <a:latin typeface="Calibri"/>
                <a:ea typeface="Calibri"/>
                <a:cs typeface="Calibri"/>
                <a:sym typeface="Calibri"/>
              </a:rPr>
              <a:t>erosion affects landscapes in the short term and over long periods of time.</a:t>
            </a:r>
            <a:endParaRPr sz="1400" b="0" i="0" u="none" strike="noStrike" cap="none">
              <a:solidFill>
                <a:srgbClr val="000000"/>
              </a:solidFill>
              <a:latin typeface="Arial"/>
              <a:ea typeface="Arial"/>
              <a:cs typeface="Arial"/>
              <a:sym typeface="Arial"/>
            </a:endParaRPr>
          </a:p>
        </p:txBody>
      </p:sp>
      <p:sp>
        <p:nvSpPr>
          <p:cNvPr id="982" name="Google Shape;982;p85"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3" name="Google Shape;983;p85"/>
          <p:cNvPicPr preferRelativeResize="0"/>
          <p:nvPr/>
        </p:nvPicPr>
        <p:blipFill>
          <a:blip r:embed="rId6">
            <a:alphaModFix/>
          </a:blip>
          <a:stretch>
            <a:fillRect/>
          </a:stretch>
        </p:blipFill>
        <p:spPr>
          <a:xfrm>
            <a:off x="2964382" y="1915387"/>
            <a:ext cx="5874818" cy="4006169"/>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g7b358b3a12_0_2"/>
          <p:cNvSpPr txBox="1"/>
          <p:nvPr/>
        </p:nvSpPr>
        <p:spPr>
          <a:xfrm>
            <a:off x="1768509" y="111160"/>
            <a:ext cx="5607000" cy="9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990" name="Google Shape;990;g7b358b3a12_0_2"/>
          <p:cNvSpPr txBox="1"/>
          <p:nvPr/>
        </p:nvSpPr>
        <p:spPr>
          <a:xfrm>
            <a:off x="2270926" y="1027437"/>
            <a:ext cx="4602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Erosion Rates</a:t>
            </a:r>
            <a:r>
              <a:rPr lang="en-US" sz="36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Gizmo </a:t>
            </a:r>
            <a:endParaRPr sz="1400" b="0" i="0" u="none" strike="noStrike" cap="none">
              <a:solidFill>
                <a:schemeClr val="dk1"/>
              </a:solidFill>
              <a:latin typeface="Arial"/>
              <a:ea typeface="Arial"/>
              <a:cs typeface="Arial"/>
              <a:sym typeface="Arial"/>
            </a:endParaRPr>
          </a:p>
        </p:txBody>
      </p:sp>
      <p:pic>
        <p:nvPicPr>
          <p:cNvPr id="991" name="Google Shape;991;g7b358b3a12_0_2"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992" name="Google Shape;992;g7b358b3a12_0_2"/>
          <p:cNvSpPr txBox="1"/>
          <p:nvPr/>
        </p:nvSpPr>
        <p:spPr>
          <a:xfrm>
            <a:off x="411982" y="2230734"/>
            <a:ext cx="2552400" cy="314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access the Gizmo simulation activity pertaining to </a:t>
            </a:r>
            <a:r>
              <a:rPr lang="en-US" sz="1800" i="1">
                <a:solidFill>
                  <a:schemeClr val="dk1"/>
                </a:solidFill>
                <a:latin typeface="Calibri"/>
                <a:ea typeface="Calibri"/>
                <a:cs typeface="Calibri"/>
                <a:sym typeface="Calibri"/>
              </a:rPr>
              <a:t>erosion</a:t>
            </a:r>
            <a:r>
              <a:rPr lang="en-US" sz="1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activity, you’ll </a:t>
            </a:r>
            <a:r>
              <a:rPr lang="en-US" sz="1800" i="1">
                <a:solidFill>
                  <a:schemeClr val="dk1"/>
                </a:solidFill>
                <a:latin typeface="Calibri"/>
                <a:ea typeface="Calibri"/>
                <a:cs typeface="Calibri"/>
                <a:sym typeface="Calibri"/>
              </a:rPr>
              <a:t>observe how the landscape evolves over time as it is shaped by the forces of flowing water.</a:t>
            </a:r>
            <a:endParaRPr sz="1400" b="0" i="0" u="none" strike="noStrike" cap="none">
              <a:solidFill>
                <a:srgbClr val="000000"/>
              </a:solidFill>
              <a:latin typeface="Arial"/>
              <a:ea typeface="Arial"/>
              <a:cs typeface="Arial"/>
              <a:sym typeface="Arial"/>
            </a:endParaRPr>
          </a:p>
        </p:txBody>
      </p:sp>
      <p:sp>
        <p:nvSpPr>
          <p:cNvPr id="993" name="Google Shape;993;g7b358b3a12_0_2"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4" name="Google Shape;994;g7b358b3a12_0_2"/>
          <p:cNvPicPr preferRelativeResize="0"/>
          <p:nvPr/>
        </p:nvPicPr>
        <p:blipFill>
          <a:blip r:embed="rId6">
            <a:alphaModFix/>
          </a:blip>
          <a:stretch>
            <a:fillRect/>
          </a:stretch>
        </p:blipFill>
        <p:spPr>
          <a:xfrm>
            <a:off x="2887757" y="2068087"/>
            <a:ext cx="5874818" cy="4019612"/>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gd7c7be5b77_2_41"/>
          <p:cNvSpPr txBox="1"/>
          <p:nvPr/>
        </p:nvSpPr>
        <p:spPr>
          <a:xfrm>
            <a:off x="1768509" y="111160"/>
            <a:ext cx="5607000" cy="9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1001" name="Google Shape;1001;gd7c7be5b77_2_41"/>
          <p:cNvSpPr txBox="1"/>
          <p:nvPr/>
        </p:nvSpPr>
        <p:spPr>
          <a:xfrm>
            <a:off x="2270925" y="1027425"/>
            <a:ext cx="5025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Weathering and Erosion</a:t>
            </a:r>
            <a:endParaRPr sz="1400" b="0" i="0" u="none" strike="noStrike" cap="none">
              <a:solidFill>
                <a:schemeClr val="dk1"/>
              </a:solidFill>
              <a:latin typeface="Arial"/>
              <a:ea typeface="Arial"/>
              <a:cs typeface="Arial"/>
              <a:sym typeface="Arial"/>
            </a:endParaRPr>
          </a:p>
        </p:txBody>
      </p:sp>
      <p:pic>
        <p:nvPicPr>
          <p:cNvPr id="1002" name="Google Shape;1002;gd7c7be5b77_2_41"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1003" name="Google Shape;1003;gd7c7be5b77_2_41"/>
          <p:cNvSpPr txBox="1"/>
          <p:nvPr/>
        </p:nvSpPr>
        <p:spPr>
          <a:xfrm>
            <a:off x="411982" y="2230734"/>
            <a:ext cx="2552400" cy="258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access the </a:t>
            </a:r>
            <a:r>
              <a:rPr lang="en-US" sz="1800" i="1">
                <a:solidFill>
                  <a:schemeClr val="dk1"/>
                </a:solidFill>
                <a:latin typeface="Calibri"/>
                <a:ea typeface="Calibri"/>
                <a:cs typeface="Calibri"/>
                <a:sym typeface="Calibri"/>
              </a:rPr>
              <a:t>interactive </a:t>
            </a:r>
            <a:r>
              <a:rPr lang="en-US" sz="1800" b="0" i="1" u="none" strike="noStrike" cap="none">
                <a:solidFill>
                  <a:schemeClr val="dk1"/>
                </a:solidFill>
                <a:latin typeface="Calibri"/>
                <a:ea typeface="Calibri"/>
                <a:cs typeface="Calibri"/>
                <a:sym typeface="Calibri"/>
              </a:rPr>
              <a:t>activity pertaining to weath</a:t>
            </a:r>
            <a:r>
              <a:rPr lang="en-US" sz="1800" i="1">
                <a:solidFill>
                  <a:schemeClr val="dk1"/>
                </a:solidFill>
                <a:latin typeface="Calibri"/>
                <a:ea typeface="Calibri"/>
                <a:cs typeface="Calibri"/>
                <a:sym typeface="Calibri"/>
              </a:rPr>
              <a:t>ering and erosion</a:t>
            </a:r>
            <a:r>
              <a:rPr lang="en-US" sz="1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activity, y</a:t>
            </a:r>
            <a:r>
              <a:rPr lang="en-US" sz="1800" i="1">
                <a:solidFill>
                  <a:schemeClr val="dk1"/>
                </a:solidFill>
                <a:latin typeface="Calibri"/>
                <a:ea typeface="Calibri"/>
                <a:cs typeface="Calibri"/>
                <a:sym typeface="Calibri"/>
              </a:rPr>
              <a:t>ou’ll learn about weathering and erosion and simulate the two processes.</a:t>
            </a:r>
            <a:endParaRPr sz="1400" b="0" i="0" u="none" strike="noStrike" cap="none">
              <a:solidFill>
                <a:srgbClr val="000000"/>
              </a:solidFill>
              <a:latin typeface="Arial"/>
              <a:ea typeface="Arial"/>
              <a:cs typeface="Arial"/>
              <a:sym typeface="Arial"/>
            </a:endParaRPr>
          </a:p>
        </p:txBody>
      </p:sp>
      <p:sp>
        <p:nvSpPr>
          <p:cNvPr id="1004" name="Google Shape;1004;gd7c7be5b77_2_41"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5" name="Google Shape;1005;gd7c7be5b77_2_41"/>
          <p:cNvPicPr preferRelativeResize="0"/>
          <p:nvPr/>
        </p:nvPicPr>
        <p:blipFill>
          <a:blip r:embed="rId6">
            <a:alphaModFix/>
          </a:blip>
          <a:stretch>
            <a:fillRect/>
          </a:stretch>
        </p:blipFill>
        <p:spPr>
          <a:xfrm>
            <a:off x="3116775" y="2230725"/>
            <a:ext cx="5519900" cy="36776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86"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86"/>
          <p:cNvSpPr txBox="1"/>
          <p:nvPr/>
        </p:nvSpPr>
        <p:spPr>
          <a:xfrm>
            <a:off x="467248" y="345583"/>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does water play a role in different processes on Earth? What are some examples of how you use water everyday?</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p:txBody>
      </p:sp>
      <p:pic>
        <p:nvPicPr>
          <p:cNvPr id="1013" name="Google Shape;1013;p86" descr="10 Ways Equinix is Advancing Responsible Water Consumption -  Interconnections - The Equinix Blog"/>
          <p:cNvPicPr preferRelativeResize="0"/>
          <p:nvPr/>
        </p:nvPicPr>
        <p:blipFill rotWithShape="1">
          <a:blip r:embed="rId4">
            <a:alphaModFix/>
          </a:blip>
          <a:srcRect/>
          <a:stretch/>
        </p:blipFill>
        <p:spPr>
          <a:xfrm>
            <a:off x="1293668" y="1885654"/>
            <a:ext cx="6556663" cy="4684144"/>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19" name="Google Shape;1019;p87"/>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grpSp>
        <p:nvGrpSpPr>
          <p:cNvPr id="1034" name="Google Shape;1034;gd7c7be5b77_0_0"/>
          <p:cNvGrpSpPr/>
          <p:nvPr/>
        </p:nvGrpSpPr>
        <p:grpSpPr>
          <a:xfrm>
            <a:off x="1505008" y="297180"/>
            <a:ext cx="5828913" cy="6263098"/>
            <a:chOff x="814636" y="0"/>
            <a:chExt cx="5828913" cy="6263098"/>
          </a:xfrm>
        </p:grpSpPr>
        <p:sp>
          <p:nvSpPr>
            <p:cNvPr id="1035" name="Google Shape;1035;gd7c7be5b77_0_0"/>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gd7c7be5b77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037" name="Google Shape;1037;gd7c7be5b77_0_0"/>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gd7c7be5b77_0_0"/>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gd7c7be5b77_0_0"/>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040" name="Google Shape;1040;gd7c7be5b77_0_0"/>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gd7c7be5b77_0_0"/>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gd7c7be5b77_0_0"/>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043" name="Google Shape;1043;gd7c7be5b77_0_0"/>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gd7c7be5b77_0_0"/>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gd7c7be5b77_0_0"/>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46" name="Google Shape;1046;gd7c7be5b77_0_0"/>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gd7c7be5b77_0_0"/>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gd7c7be5b77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9" name="Google Shape;1049;gd7c7be5b77_0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gd7c7be5b77_0_0"/>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gd7c7be5b77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52" name="Google Shape;1052;gd7c7be5b77_0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53" name="Google Shape;1053;gd7c7be5b77_0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54" name="Google Shape;1054;gd7c7be5b77_0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055" name="Google Shape;1055;gd7c7be5b77_0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056" name="Google Shape;1056;gd7c7be5b77_0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057" name="Google Shape;1057;gd7c7be5b77_0_0"/>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8" name="Google Shape;1058;gd7c7be5b77_0_0"/>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d7c7be5b77_0_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Deposition</a:t>
            </a:r>
            <a:endParaRPr/>
          </a:p>
        </p:txBody>
      </p:sp>
      <p:sp>
        <p:nvSpPr>
          <p:cNvPr id="1065" name="Google Shape;1065;gd7c7be5b77_0_29"/>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6" name="Google Shape;1066;gd7c7be5b77_0_29"/>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067" name="Google Shape;1067;gd7c7be5b77_0_29"/>
          <p:cNvPicPr preferRelativeResize="0"/>
          <p:nvPr/>
        </p:nvPicPr>
        <p:blipFill>
          <a:blip r:embed="rId3">
            <a:alphaModFix/>
          </a:blip>
          <a:stretch>
            <a:fillRect/>
          </a:stretch>
        </p:blipFill>
        <p:spPr>
          <a:xfrm>
            <a:off x="1148288" y="1417638"/>
            <a:ext cx="6847416" cy="51355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1"/>
          <p:cNvSpPr txBox="1"/>
          <p:nvPr/>
        </p:nvSpPr>
        <p:spPr>
          <a:xfrm>
            <a:off x="711777" y="727364"/>
            <a:ext cx="772044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different forms can water exist as?</a:t>
            </a:r>
            <a:endParaRPr sz="1400" b="0" i="0" u="none" strike="noStrike" cap="none">
              <a:solidFill>
                <a:srgbClr val="000000"/>
              </a:solidFill>
              <a:latin typeface="Arial"/>
              <a:ea typeface="Arial"/>
              <a:cs typeface="Arial"/>
              <a:sym typeface="Arial"/>
            </a:endParaRPr>
          </a:p>
        </p:txBody>
      </p:sp>
      <p:pic>
        <p:nvPicPr>
          <p:cNvPr id="191" name="Google Shape;191;p11" descr="icemelt.jpg"/>
          <p:cNvPicPr preferRelativeResize="0"/>
          <p:nvPr/>
        </p:nvPicPr>
        <p:blipFill rotWithShape="1">
          <a:blip r:embed="rId3">
            <a:alphaModFix/>
          </a:blip>
          <a:srcRect l="370" r="17851"/>
          <a:stretch/>
        </p:blipFill>
        <p:spPr>
          <a:xfrm>
            <a:off x="1849581" y="1451769"/>
            <a:ext cx="5444837" cy="4993554"/>
          </a:xfrm>
          <a:prstGeom prst="rect">
            <a:avLst/>
          </a:prstGeom>
          <a:noFill/>
          <a:ln>
            <a:noFill/>
          </a:ln>
        </p:spPr>
      </p:pic>
      <p:sp>
        <p:nvSpPr>
          <p:cNvPr id="192" name="Google Shape;192;p1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gd7c7be5b77_0_37"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gd7c7be5b77_0_37"/>
          <p:cNvSpPr txBox="1"/>
          <p:nvPr/>
        </p:nvSpPr>
        <p:spPr>
          <a:xfrm>
            <a:off x="467248" y="394758"/>
            <a:ext cx="82095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does water play a role in different processes on Earth? What are some examples of how you use water everyday?</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p:txBody>
      </p:sp>
      <p:pic>
        <p:nvPicPr>
          <p:cNvPr id="1075" name="Google Shape;1075;gd7c7be5b77_0_37" descr="10 Ways Equinix is Advancing Responsible Water Consumption -  Interconnections - The Equinix Blog"/>
          <p:cNvPicPr preferRelativeResize="0"/>
          <p:nvPr/>
        </p:nvPicPr>
        <p:blipFill rotWithShape="1">
          <a:blip r:embed="rId4">
            <a:alphaModFix/>
          </a:blip>
          <a:srcRect/>
          <a:stretch/>
        </p:blipFill>
        <p:spPr>
          <a:xfrm>
            <a:off x="1293668" y="1885654"/>
            <a:ext cx="6556662" cy="4684142"/>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gd7c7be5b77_0_44"/>
          <p:cNvSpPr txBox="1"/>
          <p:nvPr/>
        </p:nvSpPr>
        <p:spPr>
          <a:xfrm>
            <a:off x="2301071" y="68198"/>
            <a:ext cx="4705903"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1082" name="Google Shape;1082;gd7c7be5b77_0_44"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gd7c7be5b77_0_44"/>
          <p:cNvSpPr txBox="1"/>
          <p:nvPr/>
        </p:nvSpPr>
        <p:spPr>
          <a:xfrm>
            <a:off x="408475" y="2106299"/>
            <a:ext cx="8551800" cy="3786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Materials:  </a:t>
            </a:r>
            <a:r>
              <a:rPr lang="en-US" sz="1600" i="1">
                <a:solidFill>
                  <a:schemeClr val="dk1"/>
                </a:solidFill>
                <a:latin typeface="Calibri"/>
                <a:ea typeface="Calibri"/>
                <a:cs typeface="Calibri"/>
                <a:sym typeface="Calibri"/>
              </a:rPr>
              <a:t>sheet pan, damp sand, straw, ice cubes, watering can, pitcher of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i="1">
                <a:solidFill>
                  <a:schemeClr val="dk1"/>
                </a:solidFill>
                <a:latin typeface="Calibri"/>
                <a:ea typeface="Calibri"/>
                <a:cs typeface="Calibri"/>
                <a:sym typeface="Calibri"/>
              </a:rPr>
              <a:t>Either play the video above or perform the demonstration in class. Before beginning the demonstration, remind students what they have learned about weathering and erosion. R</a:t>
            </a:r>
            <a:r>
              <a:rPr lang="en-US" sz="1600" b="0" i="1" u="none" strike="noStrike" cap="none">
                <a:solidFill>
                  <a:schemeClr val="dk1"/>
                </a:solidFill>
                <a:latin typeface="Calibri"/>
                <a:ea typeface="Calibri"/>
                <a:cs typeface="Calibri"/>
                <a:sym typeface="Calibri"/>
              </a:rPr>
              <a:t>emind students to pay close attention and make note of any observations they may have as you conduct the demonstration. During and after the demonstration, </a:t>
            </a:r>
            <a:r>
              <a:rPr lang="en-US" sz="1600" i="1">
                <a:solidFill>
                  <a:schemeClr val="dk1"/>
                </a:solidFill>
                <a:latin typeface="Calibri"/>
                <a:ea typeface="Calibri"/>
                <a:cs typeface="Calibri"/>
                <a:sym typeface="Calibri"/>
              </a:rPr>
              <a:t>e</a:t>
            </a:r>
            <a:r>
              <a:rPr lang="en-US" sz="1600" b="0" i="1" u="none" strike="noStrike" cap="none">
                <a:solidFill>
                  <a:schemeClr val="dk1"/>
                </a:solidFill>
                <a:latin typeface="Calibri"/>
                <a:ea typeface="Calibri"/>
                <a:cs typeface="Calibri"/>
                <a:sym typeface="Calibri"/>
              </a:rPr>
              <a:t>ngage students in a discussion around the following questions:</a:t>
            </a:r>
            <a:endParaRPr sz="16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i="1">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chemeClr val="dk1"/>
              </a:buClr>
              <a:buSzPts val="1600"/>
              <a:buFont typeface="Calibri"/>
              <a:buAutoNum type="arabicParenR"/>
            </a:pPr>
            <a:r>
              <a:rPr lang="en-US" sz="1600" b="0" i="1" u="none" strike="noStrike" cap="none">
                <a:solidFill>
                  <a:schemeClr val="dk1"/>
                </a:solidFill>
                <a:latin typeface="Calibri"/>
                <a:ea typeface="Calibri"/>
                <a:cs typeface="Calibri"/>
                <a:sym typeface="Calibri"/>
              </a:rPr>
              <a:t>What </a:t>
            </a:r>
            <a:r>
              <a:rPr lang="en-US" sz="1600" i="1">
                <a:solidFill>
                  <a:schemeClr val="dk1"/>
                </a:solidFill>
                <a:latin typeface="Calibri"/>
                <a:ea typeface="Calibri"/>
                <a:cs typeface="Calibri"/>
                <a:sym typeface="Calibri"/>
              </a:rPr>
              <a:t>is at the bottom of the tray after water is poured on the sand?</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1600"/>
              <a:buFont typeface="Calibri"/>
              <a:buAutoNum type="arabicParenR"/>
            </a:pPr>
            <a:r>
              <a:rPr lang="en-US" sz="1600" b="0" i="1" u="none" strike="noStrike" cap="none">
                <a:solidFill>
                  <a:schemeClr val="dk1"/>
                </a:solidFill>
                <a:latin typeface="Calibri"/>
                <a:ea typeface="Calibri"/>
                <a:cs typeface="Calibri"/>
                <a:sym typeface="Calibri"/>
              </a:rPr>
              <a:t>What </a:t>
            </a:r>
            <a:r>
              <a:rPr lang="en-US" sz="1600" i="1">
                <a:solidFill>
                  <a:schemeClr val="dk1"/>
                </a:solidFill>
                <a:latin typeface="Calibri"/>
                <a:ea typeface="Calibri"/>
                <a:cs typeface="Calibri"/>
                <a:sym typeface="Calibri"/>
              </a:rPr>
              <a:t>is the outcome of wind blowing on the sand?</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1600"/>
              <a:buFont typeface="Calibri"/>
              <a:buAutoNum type="arabicParenR"/>
            </a:pPr>
            <a:r>
              <a:rPr lang="en-US" sz="1600" i="1">
                <a:solidFill>
                  <a:schemeClr val="dk1"/>
                </a:solidFill>
                <a:latin typeface="Calibri"/>
                <a:ea typeface="Calibri"/>
                <a:cs typeface="Calibri"/>
                <a:sym typeface="Calibri"/>
              </a:rPr>
              <a:t>How do rain affect weathering, erosion, and deposition?</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1600"/>
              <a:buFont typeface="Calibri"/>
              <a:buAutoNum type="arabicParenR"/>
            </a:pPr>
            <a:r>
              <a:rPr lang="en-US" sz="1600" b="0" i="1" u="none" strike="noStrike" cap="none">
                <a:solidFill>
                  <a:schemeClr val="dk1"/>
                </a:solidFill>
                <a:latin typeface="Calibri"/>
                <a:ea typeface="Calibri"/>
                <a:cs typeface="Calibri"/>
                <a:sym typeface="Calibri"/>
              </a:rPr>
              <a:t>How would you describe water’s role in this process?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1600"/>
              <a:buFont typeface="Calibri"/>
              <a:buAutoNum type="arabicParenR"/>
            </a:pPr>
            <a:r>
              <a:rPr lang="en-US" sz="1600" b="0" i="1" u="none" strike="noStrike" cap="none">
                <a:solidFill>
                  <a:schemeClr val="dk1"/>
                </a:solidFill>
                <a:latin typeface="Calibri"/>
                <a:ea typeface="Calibri"/>
                <a:cs typeface="Calibri"/>
                <a:sym typeface="Calibri"/>
              </a:rPr>
              <a:t>How do you think this demonstration could be applied to rocks or other materials on Earth?</a:t>
            </a:r>
            <a:endParaRPr sz="1400" b="0" i="0" u="none" strike="noStrike" cap="none">
              <a:solidFill>
                <a:srgbClr val="000000"/>
              </a:solidFill>
              <a:latin typeface="Arial"/>
              <a:ea typeface="Arial"/>
              <a:cs typeface="Arial"/>
              <a:sym typeface="Arial"/>
            </a:endParaRPr>
          </a:p>
        </p:txBody>
      </p:sp>
      <p:sp>
        <p:nvSpPr>
          <p:cNvPr id="1084" name="Google Shape;1084;gd7c7be5b77_0_44"/>
          <p:cNvSpPr txBox="1"/>
          <p:nvPr/>
        </p:nvSpPr>
        <p:spPr>
          <a:xfrm>
            <a:off x="2678425" y="1341500"/>
            <a:ext cx="4011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Deposition Demonstration</a:t>
            </a:r>
            <a:endParaRPr sz="2800">
              <a:solidFill>
                <a:schemeClr val="dk1"/>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gd7c7be5b77_0_54"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gd7c7be5b77_0_59" descr="What percent of Earth is water?"/>
          <p:cNvPicPr preferRelativeResize="0"/>
          <p:nvPr/>
        </p:nvPicPr>
        <p:blipFill rotWithShape="1">
          <a:blip r:embed="rId3">
            <a:alphaModFix/>
          </a:blip>
          <a:srcRect/>
          <a:stretch/>
        </p:blipFill>
        <p:spPr>
          <a:xfrm>
            <a:off x="2179493" y="1989858"/>
            <a:ext cx="4785014" cy="4785014"/>
          </a:xfrm>
          <a:prstGeom prst="rect">
            <a:avLst/>
          </a:prstGeom>
          <a:noFill/>
          <a:ln>
            <a:noFill/>
          </a:ln>
        </p:spPr>
      </p:pic>
      <p:sp>
        <p:nvSpPr>
          <p:cNvPr id="1097" name="Google Shape;1097;gd7c7be5b77_0_59"/>
          <p:cNvSpPr txBox="1"/>
          <p:nvPr/>
        </p:nvSpPr>
        <p:spPr>
          <a:xfrm>
            <a:off x="514349" y="644235"/>
            <a:ext cx="8115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Water is an important compound involved in many different Earth processes.</a:t>
            </a:r>
            <a:endParaRPr sz="1400" b="0" i="0" u="none" strike="noStrike" cap="none">
              <a:solidFill>
                <a:srgbClr val="000000"/>
              </a:solidFill>
              <a:latin typeface="Arial"/>
              <a:ea typeface="Arial"/>
              <a:cs typeface="Arial"/>
              <a:sym typeface="Arial"/>
            </a:endParaRPr>
          </a:p>
        </p:txBody>
      </p:sp>
      <p:sp>
        <p:nvSpPr>
          <p:cNvPr id="1098" name="Google Shape;1098;gd7c7be5b77_0_5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4" name="Google Shape;1104;gd7c7be5b77_0_66" descr="icemelt.jpg"/>
          <p:cNvPicPr preferRelativeResize="0">
            <a:picLocks noGrp="1"/>
          </p:cNvPicPr>
          <p:nvPr>
            <p:ph type="body" idx="1"/>
          </p:nvPr>
        </p:nvPicPr>
        <p:blipFill rotWithShape="1">
          <a:blip r:embed="rId3">
            <a:alphaModFix/>
          </a:blip>
          <a:srcRect l="368" r="17852"/>
          <a:stretch/>
        </p:blipFill>
        <p:spPr>
          <a:xfrm>
            <a:off x="1849581" y="1451769"/>
            <a:ext cx="5444700" cy="4993500"/>
          </a:xfrm>
          <a:prstGeom prst="rect">
            <a:avLst/>
          </a:prstGeom>
          <a:noFill/>
          <a:ln>
            <a:noFill/>
          </a:ln>
        </p:spPr>
      </p:pic>
      <p:sp>
        <p:nvSpPr>
          <p:cNvPr id="1105" name="Google Shape;1105;gd7c7be5b77_0_66"/>
          <p:cNvSpPr txBox="1"/>
          <p:nvPr/>
        </p:nvSpPr>
        <p:spPr>
          <a:xfrm>
            <a:off x="805294" y="488373"/>
            <a:ext cx="7533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Water can exist as a solid, liquid, or gas.</a:t>
            </a:r>
            <a:endParaRPr sz="1400" b="0" i="0" u="none" strike="noStrike" cap="none">
              <a:solidFill>
                <a:srgbClr val="000000"/>
              </a:solidFill>
              <a:latin typeface="Arial"/>
              <a:ea typeface="Arial"/>
              <a:cs typeface="Arial"/>
              <a:sym typeface="Arial"/>
            </a:endParaRPr>
          </a:p>
        </p:txBody>
      </p:sp>
      <p:sp>
        <p:nvSpPr>
          <p:cNvPr id="1106" name="Google Shape;1106;gd7c7be5b77_0_66"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pic>
        <p:nvPicPr>
          <p:cNvPr id="1112" name="Google Shape;1112;gd7c7be5b77_0_73" descr="The Water Cycle | Precipitation Education"/>
          <p:cNvPicPr preferRelativeResize="0"/>
          <p:nvPr/>
        </p:nvPicPr>
        <p:blipFill rotWithShape="1">
          <a:blip r:embed="rId3">
            <a:alphaModFix/>
          </a:blip>
          <a:srcRect/>
          <a:stretch/>
        </p:blipFill>
        <p:spPr>
          <a:xfrm>
            <a:off x="306511" y="1245899"/>
            <a:ext cx="8530981" cy="4366202"/>
          </a:xfrm>
          <a:prstGeom prst="rect">
            <a:avLst/>
          </a:prstGeom>
          <a:noFill/>
          <a:ln>
            <a:noFill/>
          </a:ln>
        </p:spPr>
      </p:pic>
      <p:sp>
        <p:nvSpPr>
          <p:cNvPr id="1113" name="Google Shape;1113;gd7c7be5b77_0_7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gd7c7be5b77_0_79"/>
          <p:cNvSpPr txBox="1">
            <a:spLocks noGrp="1"/>
          </p:cNvSpPr>
          <p:nvPr>
            <p:ph type="title"/>
          </p:nvPr>
        </p:nvSpPr>
        <p:spPr>
          <a:xfrm>
            <a:off x="1376795" y="274638"/>
            <a:ext cx="6390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en-US" sz="3600"/>
              <a:t>Sediment is matter that settles to the bottom of a body of water.</a:t>
            </a:r>
            <a:endParaRPr/>
          </a:p>
        </p:txBody>
      </p:sp>
      <p:pic>
        <p:nvPicPr>
          <p:cNvPr id="1120" name="Google Shape;1120;gd7c7be5b77_0_79" descr="beach.jpg"/>
          <p:cNvPicPr preferRelativeResize="0">
            <a:picLocks noGrp="1"/>
          </p:cNvPicPr>
          <p:nvPr>
            <p:ph type="body" idx="1"/>
          </p:nvPr>
        </p:nvPicPr>
        <p:blipFill rotWithShape="1">
          <a:blip r:embed="rId3">
            <a:alphaModFix/>
          </a:blip>
          <a:srcRect l="-10575" r="-10563"/>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
        <p:nvSpPr>
          <p:cNvPr id="1121" name="Google Shape;1121;gd7c7be5b77_0_79"/>
          <p:cNvSpPr/>
          <p:nvPr/>
        </p:nvSpPr>
        <p:spPr>
          <a:xfrm>
            <a:off x="2692400" y="4842934"/>
            <a:ext cx="5994300" cy="14187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2" name="Google Shape;1122;gd7c7be5b77_0_7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Google Shape;1128;gd7c7be5b77_0_87" descr="weather.jpg"/>
          <p:cNvPicPr preferRelativeResize="0">
            <a:picLocks noGrp="1"/>
          </p:cNvPicPr>
          <p:nvPr>
            <p:ph type="body" idx="1"/>
          </p:nvPr>
        </p:nvPicPr>
        <p:blipFill rotWithShape="1">
          <a:blip r:embed="rId3">
            <a:alphaModFix/>
          </a:blip>
          <a:srcRect l="-10575" r="-10563"/>
          <a:stretch/>
        </p:blipFill>
        <p:spPr>
          <a:xfrm>
            <a:off x="457200" y="2271457"/>
            <a:ext cx="8229600" cy="4526100"/>
          </a:xfrm>
          <a:prstGeom prst="rect">
            <a:avLst/>
          </a:prstGeom>
          <a:noFill/>
          <a:ln w="9525" cap="flat" cmpd="sng">
            <a:solidFill>
              <a:schemeClr val="lt1"/>
            </a:solidFill>
            <a:prstDash val="solid"/>
            <a:round/>
            <a:headEnd type="none" w="sm" len="sm"/>
            <a:tailEnd type="none" w="sm" len="sm"/>
          </a:ln>
        </p:spPr>
      </p:pic>
      <p:sp>
        <p:nvSpPr>
          <p:cNvPr id="1129" name="Google Shape;1129;gd7c7be5b77_0_87"/>
          <p:cNvSpPr txBox="1"/>
          <p:nvPr/>
        </p:nvSpPr>
        <p:spPr>
          <a:xfrm>
            <a:off x="996265" y="735230"/>
            <a:ext cx="7151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Weathering</a:t>
            </a:r>
            <a:r>
              <a:rPr lang="en-US" sz="3600" b="0" i="0" u="none" strike="noStrike" cap="none">
                <a:solidFill>
                  <a:schemeClr val="dk1"/>
                </a:solidFill>
                <a:latin typeface="Calibri"/>
                <a:ea typeface="Calibri"/>
                <a:cs typeface="Calibri"/>
                <a:sym typeface="Calibri"/>
              </a:rPr>
              <a:t>: the process of breaking down rock over long periods of time</a:t>
            </a:r>
            <a:endParaRPr sz="1400" b="0" i="0" u="none" strike="noStrike" cap="none">
              <a:solidFill>
                <a:srgbClr val="000000"/>
              </a:solidFill>
              <a:latin typeface="Arial"/>
              <a:ea typeface="Arial"/>
              <a:cs typeface="Arial"/>
              <a:sym typeface="Arial"/>
            </a:endParaRPr>
          </a:p>
        </p:txBody>
      </p:sp>
      <p:sp>
        <p:nvSpPr>
          <p:cNvPr id="1130" name="Google Shape;1130;gd7c7be5b77_0_87"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gd7c7be5b77_0_94"/>
          <p:cNvSpPr txBox="1">
            <a:spLocks noGrp="1"/>
          </p:cNvSpPr>
          <p:nvPr>
            <p:ph type="title"/>
          </p:nvPr>
        </p:nvSpPr>
        <p:spPr>
          <a:xfrm>
            <a:off x="457200" y="112136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alibri"/>
              <a:buNone/>
            </a:pPr>
            <a:r>
              <a:rPr lang="en-US" sz="6000"/>
              <a:t>Weathering</a:t>
            </a:r>
            <a:endParaRPr/>
          </a:p>
        </p:txBody>
      </p:sp>
      <p:cxnSp>
        <p:nvCxnSpPr>
          <p:cNvPr id="1137" name="Google Shape;1137;gd7c7be5b77_0_94"/>
          <p:cNvCxnSpPr/>
          <p:nvPr/>
        </p:nvCxnSpPr>
        <p:spPr>
          <a:xfrm flipH="1">
            <a:off x="1519855" y="2482447"/>
            <a:ext cx="2078100" cy="15204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138" name="Google Shape;1138;gd7c7be5b77_0_94"/>
          <p:cNvCxnSpPr/>
          <p:nvPr/>
        </p:nvCxnSpPr>
        <p:spPr>
          <a:xfrm>
            <a:off x="5675919" y="2634847"/>
            <a:ext cx="2405100" cy="13680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sp>
        <p:nvSpPr>
          <p:cNvPr id="1139" name="Google Shape;1139;gd7c7be5b77_0_94"/>
          <p:cNvSpPr txBox="1"/>
          <p:nvPr/>
        </p:nvSpPr>
        <p:spPr>
          <a:xfrm>
            <a:off x="-2258159" y="392208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70"/>
              <a:buFont typeface="Calibri"/>
              <a:buNone/>
            </a:pPr>
            <a:r>
              <a:rPr lang="en-US" sz="4070" b="0" i="0" u="none" strike="noStrike" cap="none">
                <a:solidFill>
                  <a:schemeClr val="dk1"/>
                </a:solidFill>
                <a:latin typeface="Calibri"/>
                <a:ea typeface="Calibri"/>
                <a:cs typeface="Calibri"/>
                <a:sym typeface="Calibri"/>
              </a:rPr>
              <a:t>Physical</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3237"/>
              <a:buFont typeface="Calibri"/>
              <a:buNone/>
            </a:pPr>
            <a:r>
              <a:rPr lang="en-US" sz="3237" b="0" i="0" u="none" strike="noStrike" cap="none">
                <a:solidFill>
                  <a:schemeClr val="dk1"/>
                </a:solidFill>
                <a:latin typeface="Calibri"/>
                <a:ea typeface="Calibri"/>
                <a:cs typeface="Calibri"/>
                <a:sym typeface="Calibri"/>
              </a:rPr>
              <a:t>(</a:t>
            </a:r>
            <a:r>
              <a:rPr lang="en-US" sz="3237" b="0" i="1" u="none" strike="noStrike" cap="none">
                <a:solidFill>
                  <a:schemeClr val="dk1"/>
                </a:solidFill>
                <a:latin typeface="Calibri"/>
                <a:ea typeface="Calibri"/>
                <a:cs typeface="Calibri"/>
                <a:sym typeface="Calibri"/>
              </a:rPr>
              <a:t>mechanical</a:t>
            </a:r>
            <a:r>
              <a:rPr lang="en-US" sz="3237"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40" name="Google Shape;1140;gd7c7be5b77_0_94"/>
          <p:cNvSpPr txBox="1"/>
          <p:nvPr/>
        </p:nvSpPr>
        <p:spPr>
          <a:xfrm>
            <a:off x="3464464" y="3815469"/>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Chemical</a:t>
            </a:r>
            <a:endParaRPr sz="1400" b="0" i="0" u="none" strike="noStrike" cap="none">
              <a:solidFill>
                <a:srgbClr val="000000"/>
              </a:solidFill>
              <a:latin typeface="Arial"/>
              <a:ea typeface="Arial"/>
              <a:cs typeface="Arial"/>
              <a:sym typeface="Arial"/>
            </a:endParaRPr>
          </a:p>
        </p:txBody>
      </p:sp>
      <p:sp>
        <p:nvSpPr>
          <p:cNvPr id="1141" name="Google Shape;1141;gd7c7be5b77_0_94" descr="Rewind"/>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gd7c7be5b77_0_425"/>
          <p:cNvSpPr txBox="1">
            <a:spLocks noGrp="1"/>
          </p:cNvSpPr>
          <p:nvPr>
            <p:ph type="title"/>
          </p:nvPr>
        </p:nvSpPr>
        <p:spPr>
          <a:xfrm>
            <a:off x="109104" y="422556"/>
            <a:ext cx="8925900" cy="1850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Erosion</a:t>
            </a:r>
            <a:r>
              <a:rPr lang="en-US" sz="3959"/>
              <a:t>: Earth materials (rock, soil) are worn away </a:t>
            </a:r>
            <a:r>
              <a:rPr lang="en-US" sz="3959" i="1"/>
              <a:t>and moved </a:t>
            </a:r>
            <a:r>
              <a:rPr lang="en-US" sz="3959"/>
              <a:t>by wind and water</a:t>
            </a:r>
            <a:endParaRPr/>
          </a:p>
        </p:txBody>
      </p:sp>
      <p:pic>
        <p:nvPicPr>
          <p:cNvPr id="1148" name="Google Shape;1148;gd7c7be5b77_0_425" descr="erosion.jpg"/>
          <p:cNvPicPr preferRelativeResize="0">
            <a:picLocks noGrp="1"/>
          </p:cNvPicPr>
          <p:nvPr>
            <p:ph type="body" idx="1"/>
          </p:nvPr>
        </p:nvPicPr>
        <p:blipFill rotWithShape="1">
          <a:blip r:embed="rId3">
            <a:alphaModFix/>
          </a:blip>
          <a:srcRect l="-10459" r="-10459"/>
          <a:stretch/>
        </p:blipFill>
        <p:spPr>
          <a:xfrm>
            <a:off x="457200" y="2124856"/>
            <a:ext cx="8229600" cy="4526100"/>
          </a:xfrm>
          <a:prstGeom prst="rect">
            <a:avLst/>
          </a:prstGeom>
          <a:noFill/>
          <a:ln w="9525" cap="flat" cmpd="sng">
            <a:solidFill>
              <a:schemeClr val="lt1"/>
            </a:solidFill>
            <a:prstDash val="solid"/>
            <a:round/>
            <a:headEnd type="none" w="sm" len="sm"/>
            <a:tailEnd type="none" w="sm" len="sm"/>
          </a:ln>
        </p:spPr>
      </p:pic>
      <p:sp>
        <p:nvSpPr>
          <p:cNvPr id="1149" name="Google Shape;1149;gd7c7be5b77_0_425"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2"/>
          <p:cNvSpPr txBox="1"/>
          <p:nvPr/>
        </p:nvSpPr>
        <p:spPr>
          <a:xfrm>
            <a:off x="528900" y="488950"/>
            <a:ext cx="8333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Explain how water moves about the Earth to support the </a:t>
            </a:r>
            <a:r>
              <a:rPr lang="en-US" sz="3600">
                <a:solidFill>
                  <a:schemeClr val="dk1"/>
                </a:solidFill>
                <a:latin typeface="Calibri"/>
                <a:ea typeface="Calibri"/>
                <a:cs typeface="Calibri"/>
                <a:sym typeface="Calibri"/>
              </a:rPr>
              <a:t>Earth's</a:t>
            </a:r>
            <a:r>
              <a:rPr lang="en-US" sz="3600" b="0" i="0" u="none" strike="noStrike" cap="none">
                <a:solidFill>
                  <a:schemeClr val="dk1"/>
                </a:solidFill>
                <a:latin typeface="Calibri"/>
                <a:ea typeface="Calibri"/>
                <a:cs typeface="Calibri"/>
                <a:sym typeface="Calibri"/>
              </a:rPr>
              <a:t> different processes.</a:t>
            </a:r>
            <a:endParaRPr sz="1400" b="0" i="0" u="none" strike="noStrike" cap="none">
              <a:solidFill>
                <a:srgbClr val="000000"/>
              </a:solidFill>
              <a:latin typeface="Arial"/>
              <a:ea typeface="Arial"/>
              <a:cs typeface="Arial"/>
              <a:sym typeface="Arial"/>
            </a:endParaRPr>
          </a:p>
        </p:txBody>
      </p:sp>
      <p:pic>
        <p:nvPicPr>
          <p:cNvPr id="199" name="Google Shape;199;p12" descr="What percent of Earth is water?"/>
          <p:cNvPicPr preferRelativeResize="0"/>
          <p:nvPr/>
        </p:nvPicPr>
        <p:blipFill rotWithShape="1">
          <a:blip r:embed="rId3">
            <a:alphaModFix/>
          </a:blip>
          <a:srcRect/>
          <a:stretch/>
        </p:blipFill>
        <p:spPr>
          <a:xfrm>
            <a:off x="2179493" y="1989858"/>
            <a:ext cx="4785013" cy="4785013"/>
          </a:xfrm>
          <a:prstGeom prst="rect">
            <a:avLst/>
          </a:prstGeom>
          <a:noFill/>
          <a:ln>
            <a:noFill/>
          </a:ln>
        </p:spPr>
      </p:pic>
      <p:sp>
        <p:nvSpPr>
          <p:cNvPr id="200" name="Google Shape;200;p1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gd7c7be5b77_0_104"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gd7c7be5b77_0_109"/>
          <p:cNvSpPr txBox="1"/>
          <p:nvPr/>
        </p:nvSpPr>
        <p:spPr>
          <a:xfrm>
            <a:off x="711777" y="727364"/>
            <a:ext cx="7720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different forms can water exist as?</a:t>
            </a:r>
            <a:endParaRPr sz="1400" b="0" i="0" u="none" strike="noStrike" cap="none">
              <a:solidFill>
                <a:srgbClr val="000000"/>
              </a:solidFill>
              <a:latin typeface="Arial"/>
              <a:ea typeface="Arial"/>
              <a:cs typeface="Arial"/>
              <a:sym typeface="Arial"/>
            </a:endParaRPr>
          </a:p>
        </p:txBody>
      </p:sp>
      <p:pic>
        <p:nvPicPr>
          <p:cNvPr id="1162" name="Google Shape;1162;gd7c7be5b77_0_109" descr="icemelt.jpg"/>
          <p:cNvPicPr preferRelativeResize="0"/>
          <p:nvPr/>
        </p:nvPicPr>
        <p:blipFill rotWithShape="1">
          <a:blip r:embed="rId3">
            <a:alphaModFix/>
          </a:blip>
          <a:srcRect l="368" r="17852"/>
          <a:stretch/>
        </p:blipFill>
        <p:spPr>
          <a:xfrm>
            <a:off x="1849581" y="1451769"/>
            <a:ext cx="5444838" cy="4993554"/>
          </a:xfrm>
          <a:prstGeom prst="rect">
            <a:avLst/>
          </a:prstGeom>
          <a:noFill/>
          <a:ln>
            <a:noFill/>
          </a:ln>
        </p:spPr>
      </p:pic>
      <p:sp>
        <p:nvSpPr>
          <p:cNvPr id="1163" name="Google Shape;1163;gd7c7be5b77_0_10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gd7c7be5b77_0_116"/>
          <p:cNvSpPr txBox="1"/>
          <p:nvPr/>
        </p:nvSpPr>
        <p:spPr>
          <a:xfrm>
            <a:off x="542925" y="727375"/>
            <a:ext cx="8601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Explain how water moves about the Earth to support the </a:t>
            </a:r>
            <a:r>
              <a:rPr lang="en-US" sz="3600">
                <a:solidFill>
                  <a:schemeClr val="dk1"/>
                </a:solidFill>
                <a:latin typeface="Calibri"/>
                <a:ea typeface="Calibri"/>
                <a:cs typeface="Calibri"/>
                <a:sym typeface="Calibri"/>
              </a:rPr>
              <a:t>Earth’s</a:t>
            </a:r>
            <a:r>
              <a:rPr lang="en-US" sz="3600" b="0" i="0" u="none" strike="noStrike" cap="none">
                <a:solidFill>
                  <a:schemeClr val="dk1"/>
                </a:solidFill>
                <a:latin typeface="Calibri"/>
                <a:ea typeface="Calibri"/>
                <a:cs typeface="Calibri"/>
                <a:sym typeface="Calibri"/>
              </a:rPr>
              <a:t> different processes.</a:t>
            </a:r>
            <a:endParaRPr sz="1400" b="0" i="0" u="none" strike="noStrike" cap="none">
              <a:solidFill>
                <a:srgbClr val="000000"/>
              </a:solidFill>
              <a:latin typeface="Arial"/>
              <a:ea typeface="Arial"/>
              <a:cs typeface="Arial"/>
              <a:sym typeface="Arial"/>
            </a:endParaRPr>
          </a:p>
        </p:txBody>
      </p:sp>
      <p:pic>
        <p:nvPicPr>
          <p:cNvPr id="1170" name="Google Shape;1170;gd7c7be5b77_0_116" descr="What percent of Earth is water?"/>
          <p:cNvPicPr preferRelativeResize="0"/>
          <p:nvPr/>
        </p:nvPicPr>
        <p:blipFill rotWithShape="1">
          <a:blip r:embed="rId3">
            <a:alphaModFix/>
          </a:blip>
          <a:srcRect/>
          <a:stretch/>
        </p:blipFill>
        <p:spPr>
          <a:xfrm>
            <a:off x="2179493" y="1989858"/>
            <a:ext cx="4785014" cy="4785014"/>
          </a:xfrm>
          <a:prstGeom prst="rect">
            <a:avLst/>
          </a:prstGeom>
          <a:noFill/>
          <a:ln>
            <a:noFill/>
          </a:ln>
        </p:spPr>
      </p:pic>
      <p:sp>
        <p:nvSpPr>
          <p:cNvPr id="1171" name="Google Shape;1171;gd7c7be5b77_0_11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gd7c7be5b77_0_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sediment? </a:t>
            </a:r>
            <a:endParaRPr/>
          </a:p>
        </p:txBody>
      </p:sp>
      <p:pic>
        <p:nvPicPr>
          <p:cNvPr id="1178" name="Google Shape;1178;gd7c7be5b77_0_123" descr="beach.jpg"/>
          <p:cNvPicPr preferRelativeResize="0">
            <a:picLocks noGrp="1"/>
          </p:cNvPicPr>
          <p:nvPr>
            <p:ph type="body" idx="1"/>
          </p:nvPr>
        </p:nvPicPr>
        <p:blipFill rotWithShape="1">
          <a:blip r:embed="rId3">
            <a:alphaModFix/>
          </a:blip>
          <a:srcRect l="-10575" r="-10563"/>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
        <p:nvSpPr>
          <p:cNvPr id="1179" name="Google Shape;1179;gd7c7be5b77_0_123"/>
          <p:cNvSpPr/>
          <p:nvPr/>
        </p:nvSpPr>
        <p:spPr>
          <a:xfrm>
            <a:off x="2692400" y="4842934"/>
            <a:ext cx="5994300" cy="14187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0" name="Google Shape;1180;gd7c7be5b77_0_123"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gd7c7be5b77_0_13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gd7c7be5b77_0_131"/>
          <p:cNvSpPr txBox="1"/>
          <p:nvPr/>
        </p:nvSpPr>
        <p:spPr>
          <a:xfrm>
            <a:off x="2353541" y="495599"/>
            <a:ext cx="4437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weathering?</a:t>
            </a:r>
            <a:endParaRPr sz="1400" b="0" i="0" u="none" strike="noStrike" cap="none">
              <a:solidFill>
                <a:srgbClr val="000000"/>
              </a:solidFill>
              <a:latin typeface="Arial"/>
              <a:ea typeface="Arial"/>
              <a:cs typeface="Arial"/>
              <a:sym typeface="Arial"/>
            </a:endParaRPr>
          </a:p>
        </p:txBody>
      </p:sp>
      <p:pic>
        <p:nvPicPr>
          <p:cNvPr id="1188" name="Google Shape;1188;gd7c7be5b77_0_131" descr="weather.jpg"/>
          <p:cNvPicPr preferRelativeResize="0"/>
          <p:nvPr/>
        </p:nvPicPr>
        <p:blipFill rotWithShape="1">
          <a:blip r:embed="rId4">
            <a:alphaModFix/>
          </a:blip>
          <a:srcRect l="-10575" r="-10563"/>
          <a:stretch/>
        </p:blipFill>
        <p:spPr>
          <a:xfrm>
            <a:off x="457200" y="1710348"/>
            <a:ext cx="8229600" cy="4525963"/>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gd7c7be5b77_0_13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gd7c7be5b77_0_138"/>
          <p:cNvSpPr txBox="1"/>
          <p:nvPr/>
        </p:nvSpPr>
        <p:spPr>
          <a:xfrm>
            <a:off x="511738" y="781691"/>
            <a:ext cx="8478900" cy="1139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chemeClr val="dk1"/>
                </a:solidFill>
                <a:latin typeface="Calibri"/>
                <a:ea typeface="Calibri"/>
                <a:cs typeface="Calibri"/>
                <a:sym typeface="Calibri"/>
              </a:rPr>
              <a:t>Describe the difference between the process of physical weathering and chemical weathering.</a:t>
            </a:r>
            <a:endParaRPr sz="1400" b="0" i="0" u="none" strike="noStrike" cap="none">
              <a:solidFill>
                <a:srgbClr val="000000"/>
              </a:solidFill>
              <a:latin typeface="Arial"/>
              <a:ea typeface="Arial"/>
              <a:cs typeface="Arial"/>
              <a:sym typeface="Arial"/>
            </a:endParaRPr>
          </a:p>
        </p:txBody>
      </p:sp>
      <p:pic>
        <p:nvPicPr>
          <p:cNvPr id="1196" name="Google Shape;1196;gd7c7be5b77_0_138" descr="4 Types and Examples of Chemical Weathering"/>
          <p:cNvPicPr preferRelativeResize="0"/>
          <p:nvPr/>
        </p:nvPicPr>
        <p:blipFill rotWithShape="1">
          <a:blip r:embed="rId4">
            <a:alphaModFix/>
          </a:blip>
          <a:srcRect/>
          <a:stretch/>
        </p:blipFill>
        <p:spPr>
          <a:xfrm>
            <a:off x="4343358" y="3595255"/>
            <a:ext cx="4556413" cy="3037609"/>
          </a:xfrm>
          <a:prstGeom prst="rect">
            <a:avLst/>
          </a:prstGeom>
          <a:noFill/>
          <a:ln>
            <a:noFill/>
          </a:ln>
        </p:spPr>
      </p:pic>
      <p:pic>
        <p:nvPicPr>
          <p:cNvPr id="1197" name="Google Shape;1197;gd7c7be5b77_0_138" descr="The Features of Glacial Erosion"/>
          <p:cNvPicPr preferRelativeResize="0"/>
          <p:nvPr/>
        </p:nvPicPr>
        <p:blipFill rotWithShape="1">
          <a:blip r:embed="rId5">
            <a:alphaModFix/>
          </a:blip>
          <a:srcRect/>
          <a:stretch/>
        </p:blipFill>
        <p:spPr>
          <a:xfrm>
            <a:off x="481878" y="2041923"/>
            <a:ext cx="4090122" cy="3072136"/>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gd7c7be5b77_0_43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gd7c7be5b77_0_434"/>
          <p:cNvSpPr txBox="1"/>
          <p:nvPr/>
        </p:nvSpPr>
        <p:spPr>
          <a:xfrm>
            <a:off x="2353541" y="495599"/>
            <a:ext cx="4437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a:t>
            </a:r>
            <a:r>
              <a:rPr lang="en-US" sz="4000">
                <a:solidFill>
                  <a:schemeClr val="dk1"/>
                </a:solidFill>
                <a:latin typeface="Calibri"/>
                <a:ea typeface="Calibri"/>
                <a:cs typeface="Calibri"/>
                <a:sym typeface="Calibri"/>
              </a:rPr>
              <a:t>erosion</a:t>
            </a:r>
            <a:r>
              <a:rPr lang="en-US" sz="4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205" name="Google Shape;1205;gd7c7be5b77_0_434" descr="erosion.jpg"/>
          <p:cNvPicPr preferRelativeResize="0">
            <a:picLocks noGrp="1"/>
          </p:cNvPicPr>
          <p:nvPr>
            <p:ph type="body" idx="4294967295"/>
          </p:nvPr>
        </p:nvPicPr>
        <p:blipFill rotWithShape="1">
          <a:blip r:embed="rId4">
            <a:alphaModFix/>
          </a:blip>
          <a:srcRect l="-10459" r="-10459"/>
          <a:stretch/>
        </p:blipFill>
        <p:spPr>
          <a:xfrm>
            <a:off x="457250" y="1723681"/>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gd7c7be5b77_0_146"/>
          <p:cNvSpPr txBox="1"/>
          <p:nvPr/>
        </p:nvSpPr>
        <p:spPr>
          <a:xfrm>
            <a:off x="2451900" y="889175"/>
            <a:ext cx="4240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Deposition</a:t>
            </a:r>
            <a:endParaRPr sz="1400" b="0" i="0" u="none" strike="noStrike" cap="none">
              <a:solidFill>
                <a:srgbClr val="000000"/>
              </a:solidFill>
              <a:latin typeface="Arial"/>
              <a:ea typeface="Arial"/>
              <a:cs typeface="Arial"/>
              <a:sym typeface="Arial"/>
            </a:endParaRPr>
          </a:p>
        </p:txBody>
      </p:sp>
      <p:sp>
        <p:nvSpPr>
          <p:cNvPr id="1212" name="Google Shape;1212;gd7c7be5b77_0_146"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3" name="Google Shape;1213;gd7c7be5b77_0_14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gd7c7be5b77_0_153"/>
          <p:cNvSpPr txBox="1">
            <a:spLocks noGrp="1"/>
          </p:cNvSpPr>
          <p:nvPr>
            <p:ph type="title"/>
          </p:nvPr>
        </p:nvSpPr>
        <p:spPr>
          <a:xfrm>
            <a:off x="109104" y="422556"/>
            <a:ext cx="8925900" cy="1850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0" b="1" u="sng"/>
              <a:t>Deposition</a:t>
            </a:r>
            <a:r>
              <a:rPr lang="en-US" sz="3950"/>
              <a:t>: </a:t>
            </a:r>
            <a:r>
              <a:rPr lang="en-US" sz="3950">
                <a:solidFill>
                  <a:srgbClr val="202124"/>
                </a:solidFill>
                <a:highlight>
                  <a:srgbClr val="FFFFFF"/>
                </a:highlight>
              </a:rPr>
              <a:t>dropping of sediment to a new location</a:t>
            </a:r>
            <a:endParaRPr sz="3950"/>
          </a:p>
        </p:txBody>
      </p:sp>
      <p:sp>
        <p:nvSpPr>
          <p:cNvPr id="1220" name="Google Shape;1220;gd7c7be5b77_0_15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21" name="Google Shape;1221;gd7c7be5b77_0_153"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1222" name="Google Shape;1222;gd7c7be5b77_0_153"/>
          <p:cNvPicPr preferRelativeResize="0"/>
          <p:nvPr/>
        </p:nvPicPr>
        <p:blipFill>
          <a:blip r:embed="rId5">
            <a:alphaModFix/>
          </a:blip>
          <a:stretch>
            <a:fillRect/>
          </a:stretch>
        </p:blipFill>
        <p:spPr>
          <a:xfrm>
            <a:off x="1718298" y="2209975"/>
            <a:ext cx="5707402" cy="4280552"/>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gd7d111f907_0_95"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sediment? </a:t>
            </a:r>
            <a:endParaRPr/>
          </a:p>
        </p:txBody>
      </p:sp>
      <p:pic>
        <p:nvPicPr>
          <p:cNvPr id="207" name="Google Shape;207;p13" descr="beach.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08" name="Google Shape;208;p13"/>
          <p:cNvSpPr/>
          <p:nvPr/>
        </p:nvSpPr>
        <p:spPr>
          <a:xfrm>
            <a:off x="2692400" y="4842934"/>
            <a:ext cx="5994400" cy="1418696"/>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p1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gd7d111f907_0_100"/>
          <p:cNvSpPr txBox="1"/>
          <p:nvPr/>
        </p:nvSpPr>
        <p:spPr>
          <a:xfrm>
            <a:off x="2097300" y="517375"/>
            <a:ext cx="4949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a:t>
            </a:r>
            <a:r>
              <a:rPr lang="en-US" sz="4400">
                <a:solidFill>
                  <a:schemeClr val="dk1"/>
                </a:solidFill>
                <a:latin typeface="Calibri"/>
                <a:ea typeface="Calibri"/>
                <a:cs typeface="Calibri"/>
                <a:sym typeface="Calibri"/>
              </a:rPr>
              <a:t>deposition?</a:t>
            </a:r>
            <a:endParaRPr sz="1400" b="0" i="0" u="none" strike="noStrike" cap="none">
              <a:solidFill>
                <a:srgbClr val="000000"/>
              </a:solidFill>
              <a:latin typeface="Arial"/>
              <a:ea typeface="Arial"/>
              <a:cs typeface="Arial"/>
              <a:sym typeface="Arial"/>
            </a:endParaRPr>
          </a:p>
        </p:txBody>
      </p:sp>
      <p:sp>
        <p:nvSpPr>
          <p:cNvPr id="1235" name="Google Shape;1235;gd7d111f907_0_10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6" name="Google Shape;1236;gd7d111f907_0_100"/>
          <p:cNvPicPr preferRelativeResize="0"/>
          <p:nvPr/>
        </p:nvPicPr>
        <p:blipFill>
          <a:blip r:embed="rId4">
            <a:alphaModFix/>
          </a:blip>
          <a:stretch>
            <a:fillRect/>
          </a:stretch>
        </p:blipFill>
        <p:spPr>
          <a:xfrm>
            <a:off x="1718298" y="1821325"/>
            <a:ext cx="5707402" cy="4280552"/>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1242" name="Google Shape;1242;gd7c7be5b77_0_161"/>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1243" name="Google Shape;1243;gd7c7be5b77_0_161"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gd7c7be5b77_0_167"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50" name="Google Shape;1250;gd7c7be5b77_0_167" descr="When Did We Start Shaking Hands With People? | Mental Floss"/>
          <p:cNvPicPr preferRelativeResize="0"/>
          <p:nvPr/>
        </p:nvPicPr>
        <p:blipFill rotWithShape="1">
          <a:blip r:embed="rId4">
            <a:alphaModFix/>
          </a:blip>
          <a:srcRect/>
          <a:stretch/>
        </p:blipFill>
        <p:spPr>
          <a:xfrm>
            <a:off x="1018309" y="1806908"/>
            <a:ext cx="7107382" cy="4780209"/>
          </a:xfrm>
          <a:prstGeom prst="rect">
            <a:avLst/>
          </a:prstGeom>
          <a:noFill/>
          <a:ln>
            <a:noFill/>
          </a:ln>
        </p:spPr>
      </p:pic>
      <p:sp>
        <p:nvSpPr>
          <p:cNvPr id="1251" name="Google Shape;1251;gd7c7be5b77_0_167"/>
          <p:cNvSpPr txBox="1"/>
          <p:nvPr/>
        </p:nvSpPr>
        <p:spPr>
          <a:xfrm>
            <a:off x="849600" y="441100"/>
            <a:ext cx="8294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Weathering</a:t>
            </a:r>
            <a:r>
              <a:rPr lang="en-US" sz="3600">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erosion, AN</a:t>
            </a:r>
            <a:r>
              <a:rPr lang="en-US" sz="3600">
                <a:solidFill>
                  <a:schemeClr val="dk1"/>
                </a:solidFill>
                <a:latin typeface="Calibri"/>
                <a:ea typeface="Calibri"/>
                <a:cs typeface="Calibri"/>
                <a:sym typeface="Calibri"/>
              </a:rPr>
              <a:t>D deposition</a:t>
            </a:r>
            <a:r>
              <a:rPr lang="en-US" sz="3600" b="0" i="0" u="none" strike="noStrike" cap="none">
                <a:solidFill>
                  <a:schemeClr val="dk1"/>
                </a:solidFill>
                <a:latin typeface="Calibri"/>
                <a:ea typeface="Calibri"/>
                <a:cs typeface="Calibri"/>
                <a:sym typeface="Calibri"/>
              </a:rPr>
              <a:t> work together to shape the environment.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gd7c7be5b77_0_174"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58" name="Google Shape;1258;gd7c7be5b77_0_174" descr="Illinois Facing Most Severe Erosion In Two Decades | Illinois Public Media  News | Illinois Public Media"/>
          <p:cNvPicPr preferRelativeResize="0"/>
          <p:nvPr/>
        </p:nvPicPr>
        <p:blipFill rotWithShape="1">
          <a:blip r:embed="rId4">
            <a:alphaModFix/>
          </a:blip>
          <a:srcRect/>
          <a:stretch/>
        </p:blipFill>
        <p:spPr>
          <a:xfrm>
            <a:off x="1087582" y="1590018"/>
            <a:ext cx="6968836" cy="4974007"/>
          </a:xfrm>
          <a:prstGeom prst="rect">
            <a:avLst/>
          </a:prstGeom>
          <a:noFill/>
          <a:ln>
            <a:noFill/>
          </a:ln>
        </p:spPr>
      </p:pic>
      <p:sp>
        <p:nvSpPr>
          <p:cNvPr id="1259" name="Google Shape;1259;gd7c7be5b77_0_174"/>
          <p:cNvSpPr txBox="1"/>
          <p:nvPr/>
        </p:nvSpPr>
        <p:spPr>
          <a:xfrm>
            <a:off x="976745" y="348005"/>
            <a:ext cx="71904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Water also contributes to </a:t>
            </a:r>
            <a:r>
              <a:rPr lang="en-US" sz="4000">
                <a:solidFill>
                  <a:schemeClr val="dk1"/>
                </a:solidFill>
                <a:latin typeface="Calibri"/>
                <a:ea typeface="Calibri"/>
                <a:cs typeface="Calibri"/>
                <a:sym typeface="Calibri"/>
              </a:rPr>
              <a:t>deposition.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d7c7be5b77_0_1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gd7c7be5b77_0_181"/>
          <p:cNvSpPr txBox="1"/>
          <p:nvPr/>
        </p:nvSpPr>
        <p:spPr>
          <a:xfrm>
            <a:off x="1079397" y="259773"/>
            <a:ext cx="69852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Deposition occurs by wind, water, ice, or gravity.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pic>
        <p:nvPicPr>
          <p:cNvPr id="1267" name="Google Shape;1267;gd7c7be5b77_0_181"/>
          <p:cNvPicPr preferRelativeResize="0"/>
          <p:nvPr/>
        </p:nvPicPr>
        <p:blipFill>
          <a:blip r:embed="rId4">
            <a:alphaModFix/>
          </a:blip>
          <a:stretch>
            <a:fillRect/>
          </a:stretch>
        </p:blipFill>
        <p:spPr>
          <a:xfrm>
            <a:off x="1180500" y="1577600"/>
            <a:ext cx="2488256" cy="2489477"/>
          </a:xfrm>
          <a:prstGeom prst="rect">
            <a:avLst/>
          </a:prstGeom>
          <a:noFill/>
          <a:ln>
            <a:noFill/>
          </a:ln>
        </p:spPr>
      </p:pic>
      <p:pic>
        <p:nvPicPr>
          <p:cNvPr id="1268" name="Google Shape;1268;gd7c7be5b77_0_181"/>
          <p:cNvPicPr preferRelativeResize="0"/>
          <p:nvPr/>
        </p:nvPicPr>
        <p:blipFill>
          <a:blip r:embed="rId5">
            <a:alphaModFix/>
          </a:blip>
          <a:stretch>
            <a:fillRect/>
          </a:stretch>
        </p:blipFill>
        <p:spPr>
          <a:xfrm>
            <a:off x="793500" y="4243975"/>
            <a:ext cx="3262259" cy="2446698"/>
          </a:xfrm>
          <a:prstGeom prst="rect">
            <a:avLst/>
          </a:prstGeom>
          <a:noFill/>
          <a:ln>
            <a:noFill/>
          </a:ln>
        </p:spPr>
      </p:pic>
      <p:pic>
        <p:nvPicPr>
          <p:cNvPr id="1269" name="Google Shape;1269;gd7c7be5b77_0_181"/>
          <p:cNvPicPr preferRelativeResize="0"/>
          <p:nvPr/>
        </p:nvPicPr>
        <p:blipFill>
          <a:blip r:embed="rId6">
            <a:alphaModFix/>
          </a:blip>
          <a:stretch>
            <a:fillRect/>
          </a:stretch>
        </p:blipFill>
        <p:spPr>
          <a:xfrm>
            <a:off x="5245450" y="1819613"/>
            <a:ext cx="3119470" cy="1754699"/>
          </a:xfrm>
          <a:prstGeom prst="rect">
            <a:avLst/>
          </a:prstGeom>
          <a:noFill/>
          <a:ln>
            <a:noFill/>
          </a:ln>
        </p:spPr>
      </p:pic>
      <p:pic>
        <p:nvPicPr>
          <p:cNvPr id="1270" name="Google Shape;1270;gd7c7be5b77_0_181"/>
          <p:cNvPicPr preferRelativeResize="0"/>
          <p:nvPr/>
        </p:nvPicPr>
        <p:blipFill>
          <a:blip r:embed="rId7">
            <a:alphaModFix/>
          </a:blip>
          <a:stretch>
            <a:fillRect/>
          </a:stretch>
        </p:blipFill>
        <p:spPr>
          <a:xfrm>
            <a:off x="5724300" y="3769574"/>
            <a:ext cx="2161776" cy="292110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gd7c7be5b77_0_19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gd7c7be5b77_0_204"/>
          <p:cNvSpPr txBox="1"/>
          <p:nvPr/>
        </p:nvSpPr>
        <p:spPr>
          <a:xfrm>
            <a:off x="2097300" y="517375"/>
            <a:ext cx="4949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a:t>
            </a:r>
            <a:r>
              <a:rPr lang="en-US" sz="4400">
                <a:solidFill>
                  <a:schemeClr val="dk1"/>
                </a:solidFill>
                <a:latin typeface="Calibri"/>
                <a:ea typeface="Calibri"/>
                <a:cs typeface="Calibri"/>
                <a:sym typeface="Calibri"/>
              </a:rPr>
              <a:t>deposition?</a:t>
            </a:r>
            <a:endParaRPr sz="1400" b="0" i="0" u="none" strike="noStrike" cap="none">
              <a:solidFill>
                <a:srgbClr val="000000"/>
              </a:solidFill>
              <a:latin typeface="Arial"/>
              <a:ea typeface="Arial"/>
              <a:cs typeface="Arial"/>
              <a:sym typeface="Arial"/>
            </a:endParaRPr>
          </a:p>
        </p:txBody>
      </p:sp>
      <p:sp>
        <p:nvSpPr>
          <p:cNvPr id="1283" name="Google Shape;1283;gd7c7be5b77_0_20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4" name="Google Shape;1284;gd7c7be5b77_0_204"/>
          <p:cNvPicPr preferRelativeResize="0"/>
          <p:nvPr/>
        </p:nvPicPr>
        <p:blipFill>
          <a:blip r:embed="rId4">
            <a:alphaModFix/>
          </a:blip>
          <a:stretch>
            <a:fillRect/>
          </a:stretch>
        </p:blipFill>
        <p:spPr>
          <a:xfrm>
            <a:off x="1718298" y="1821325"/>
            <a:ext cx="5707402" cy="4280552"/>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gd7c7be5b77_0_211"/>
          <p:cNvSpPr txBox="1"/>
          <p:nvPr/>
        </p:nvSpPr>
        <p:spPr>
          <a:xfrm>
            <a:off x="415640" y="537089"/>
            <a:ext cx="83127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How do </a:t>
            </a:r>
            <a:r>
              <a:rPr lang="en-US" sz="3200">
                <a:solidFill>
                  <a:schemeClr val="dk1"/>
                </a:solidFill>
                <a:latin typeface="Calibri"/>
                <a:ea typeface="Calibri"/>
                <a:cs typeface="Calibri"/>
                <a:sym typeface="Calibri"/>
              </a:rPr>
              <a:t>weathering, erosion, and deposition all work together</a:t>
            </a:r>
            <a:r>
              <a:rPr lang="en-US" sz="3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291" name="Google Shape;1291;gd7c7be5b77_0_211" descr="When Did We Start Shaking Hands With People? | Mental Floss"/>
          <p:cNvPicPr preferRelativeResize="0"/>
          <p:nvPr/>
        </p:nvPicPr>
        <p:blipFill rotWithShape="1">
          <a:blip r:embed="rId3">
            <a:alphaModFix/>
          </a:blip>
          <a:srcRect/>
          <a:stretch/>
        </p:blipFill>
        <p:spPr>
          <a:xfrm rot="1172333">
            <a:off x="5953437" y="1733556"/>
            <a:ext cx="2685961" cy="1806494"/>
          </a:xfrm>
          <a:prstGeom prst="rect">
            <a:avLst/>
          </a:prstGeom>
          <a:noFill/>
          <a:ln>
            <a:noFill/>
          </a:ln>
        </p:spPr>
      </p:pic>
      <p:sp>
        <p:nvSpPr>
          <p:cNvPr id="1292" name="Google Shape;1292;gd7c7be5b77_0_211"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3" name="Google Shape;1293;gd7c7be5b77_0_211" descr="weather.jpg"/>
          <p:cNvPicPr preferRelativeResize="0"/>
          <p:nvPr/>
        </p:nvPicPr>
        <p:blipFill rotWithShape="1">
          <a:blip r:embed="rId5">
            <a:alphaModFix/>
          </a:blip>
          <a:srcRect l="-10575" r="-10563"/>
          <a:stretch/>
        </p:blipFill>
        <p:spPr>
          <a:xfrm>
            <a:off x="225200" y="1710350"/>
            <a:ext cx="4049112" cy="2226850"/>
          </a:xfrm>
          <a:prstGeom prst="rect">
            <a:avLst/>
          </a:prstGeom>
          <a:noFill/>
          <a:ln>
            <a:noFill/>
          </a:ln>
        </p:spPr>
      </p:pic>
      <p:pic>
        <p:nvPicPr>
          <p:cNvPr id="1294" name="Google Shape;1294;gd7c7be5b77_0_211"/>
          <p:cNvPicPr preferRelativeResize="0"/>
          <p:nvPr/>
        </p:nvPicPr>
        <p:blipFill>
          <a:blip r:embed="rId6">
            <a:alphaModFix/>
          </a:blip>
          <a:stretch>
            <a:fillRect/>
          </a:stretch>
        </p:blipFill>
        <p:spPr>
          <a:xfrm>
            <a:off x="5414250" y="4230400"/>
            <a:ext cx="3106391" cy="2329801"/>
          </a:xfrm>
          <a:prstGeom prst="rect">
            <a:avLst/>
          </a:prstGeom>
          <a:noFill/>
          <a:ln>
            <a:noFill/>
          </a:ln>
        </p:spPr>
      </p:pic>
      <p:pic>
        <p:nvPicPr>
          <p:cNvPr id="1295" name="Google Shape;1295;gd7c7be5b77_0_211" descr="erosion.jpg"/>
          <p:cNvPicPr preferRelativeResize="0">
            <a:picLocks noGrp="1"/>
          </p:cNvPicPr>
          <p:nvPr>
            <p:ph type="body" idx="4294967295"/>
          </p:nvPr>
        </p:nvPicPr>
        <p:blipFill rotWithShape="1">
          <a:blip r:embed="rId7">
            <a:alphaModFix/>
          </a:blip>
          <a:srcRect l="-10459" r="-10459"/>
          <a:stretch/>
        </p:blipFill>
        <p:spPr>
          <a:xfrm>
            <a:off x="131600" y="4230400"/>
            <a:ext cx="4236300" cy="2329800"/>
          </a:xfrm>
          <a:prstGeom prst="rect">
            <a:avLst/>
          </a:prstGeom>
          <a:noFill/>
          <a:ln w="9525" cap="flat" cmpd="sng">
            <a:solidFill>
              <a:schemeClr val="lt1"/>
            </a:solidFill>
            <a:prstDash val="solid"/>
            <a:round/>
            <a:headEnd type="none" w="sm" len="sm"/>
            <a:tailEnd type="none" w="sm" len="sm"/>
          </a:ln>
        </p:spPr>
      </p:pic>
      <p:sp>
        <p:nvSpPr>
          <p:cNvPr id="1296" name="Google Shape;1296;gd7c7be5b77_0_211"/>
          <p:cNvSpPr txBox="1"/>
          <p:nvPr/>
        </p:nvSpPr>
        <p:spPr>
          <a:xfrm>
            <a:off x="4087100" y="4333300"/>
            <a:ext cx="2808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EROSION</a:t>
            </a:r>
            <a:endParaRPr sz="1800">
              <a:latin typeface="Calibri"/>
              <a:ea typeface="Calibri"/>
              <a:cs typeface="Calibri"/>
              <a:sym typeface="Calibri"/>
            </a:endParaRPr>
          </a:p>
        </p:txBody>
      </p:sp>
      <p:sp>
        <p:nvSpPr>
          <p:cNvPr id="1297" name="Google Shape;1297;gd7c7be5b77_0_211"/>
          <p:cNvSpPr txBox="1"/>
          <p:nvPr/>
        </p:nvSpPr>
        <p:spPr>
          <a:xfrm>
            <a:off x="131600" y="1346125"/>
            <a:ext cx="2808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WEATHERING</a:t>
            </a:r>
            <a:endParaRPr sz="1800">
              <a:latin typeface="Calibri"/>
              <a:ea typeface="Calibri"/>
              <a:cs typeface="Calibri"/>
              <a:sym typeface="Calibri"/>
            </a:endParaRPr>
          </a:p>
        </p:txBody>
      </p:sp>
      <p:sp>
        <p:nvSpPr>
          <p:cNvPr id="1298" name="Google Shape;1298;gd7c7be5b77_0_211"/>
          <p:cNvSpPr txBox="1"/>
          <p:nvPr/>
        </p:nvSpPr>
        <p:spPr>
          <a:xfrm>
            <a:off x="8583350" y="3917650"/>
            <a:ext cx="2808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DEPOSITION</a:t>
            </a:r>
            <a:endParaRPr sz="1800">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gd7c7be5b77_2_5"/>
          <p:cNvSpPr txBox="1"/>
          <p:nvPr/>
        </p:nvSpPr>
        <p:spPr>
          <a:xfrm>
            <a:off x="1079397" y="259773"/>
            <a:ext cx="69852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four methods can cause deposition?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pic>
        <p:nvPicPr>
          <p:cNvPr id="1305" name="Google Shape;1305;gd7c7be5b77_2_5"/>
          <p:cNvPicPr preferRelativeResize="0"/>
          <p:nvPr/>
        </p:nvPicPr>
        <p:blipFill>
          <a:blip r:embed="rId3">
            <a:alphaModFix/>
          </a:blip>
          <a:stretch>
            <a:fillRect/>
          </a:stretch>
        </p:blipFill>
        <p:spPr>
          <a:xfrm>
            <a:off x="1180500" y="1577600"/>
            <a:ext cx="2488256" cy="2489477"/>
          </a:xfrm>
          <a:prstGeom prst="rect">
            <a:avLst/>
          </a:prstGeom>
          <a:noFill/>
          <a:ln>
            <a:noFill/>
          </a:ln>
        </p:spPr>
      </p:pic>
      <p:pic>
        <p:nvPicPr>
          <p:cNvPr id="1306" name="Google Shape;1306;gd7c7be5b77_2_5"/>
          <p:cNvPicPr preferRelativeResize="0"/>
          <p:nvPr/>
        </p:nvPicPr>
        <p:blipFill>
          <a:blip r:embed="rId4">
            <a:alphaModFix/>
          </a:blip>
          <a:stretch>
            <a:fillRect/>
          </a:stretch>
        </p:blipFill>
        <p:spPr>
          <a:xfrm>
            <a:off x="793500" y="4243975"/>
            <a:ext cx="3262259" cy="2446698"/>
          </a:xfrm>
          <a:prstGeom prst="rect">
            <a:avLst/>
          </a:prstGeom>
          <a:noFill/>
          <a:ln>
            <a:noFill/>
          </a:ln>
        </p:spPr>
      </p:pic>
      <p:pic>
        <p:nvPicPr>
          <p:cNvPr id="1307" name="Google Shape;1307;gd7c7be5b77_2_5"/>
          <p:cNvPicPr preferRelativeResize="0"/>
          <p:nvPr/>
        </p:nvPicPr>
        <p:blipFill>
          <a:blip r:embed="rId5">
            <a:alphaModFix/>
          </a:blip>
          <a:stretch>
            <a:fillRect/>
          </a:stretch>
        </p:blipFill>
        <p:spPr>
          <a:xfrm>
            <a:off x="5245450" y="1819613"/>
            <a:ext cx="3119470" cy="1754699"/>
          </a:xfrm>
          <a:prstGeom prst="rect">
            <a:avLst/>
          </a:prstGeom>
          <a:noFill/>
          <a:ln>
            <a:noFill/>
          </a:ln>
        </p:spPr>
      </p:pic>
      <p:pic>
        <p:nvPicPr>
          <p:cNvPr id="1308" name="Google Shape;1308;gd7c7be5b77_2_5"/>
          <p:cNvPicPr preferRelativeResize="0"/>
          <p:nvPr/>
        </p:nvPicPr>
        <p:blipFill>
          <a:blip r:embed="rId6">
            <a:alphaModFix/>
          </a:blip>
          <a:stretch>
            <a:fillRect/>
          </a:stretch>
        </p:blipFill>
        <p:spPr>
          <a:xfrm>
            <a:off x="5724300" y="3769574"/>
            <a:ext cx="2161776" cy="2921100"/>
          </a:xfrm>
          <a:prstGeom prst="rect">
            <a:avLst/>
          </a:prstGeom>
          <a:noFill/>
          <a:ln>
            <a:noFill/>
          </a:ln>
        </p:spPr>
      </p:pic>
      <p:sp>
        <p:nvSpPr>
          <p:cNvPr id="1309" name="Google Shape;1309;gd7c7be5b77_2_5" descr="Questions"/>
          <p:cNvSpPr/>
          <p:nvPr/>
        </p:nvSpPr>
        <p:spPr>
          <a:xfrm>
            <a:off x="0" y="0"/>
            <a:ext cx="735300" cy="7353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gd7c7be5b77_0_224"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6" name="Google Shape;1316;gd7c7be5b77_0_22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4"/>
          <p:cNvSpPr txBox="1"/>
          <p:nvPr/>
        </p:nvSpPr>
        <p:spPr>
          <a:xfrm>
            <a:off x="2423591" y="901725"/>
            <a:ext cx="429681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Weathering</a:t>
            </a:r>
            <a:endParaRPr sz="1400" b="0" i="0" u="none" strike="noStrike" cap="none">
              <a:solidFill>
                <a:srgbClr val="000000"/>
              </a:solidFill>
              <a:latin typeface="Arial"/>
              <a:ea typeface="Arial"/>
              <a:cs typeface="Arial"/>
              <a:sym typeface="Arial"/>
            </a:endParaRPr>
          </a:p>
        </p:txBody>
      </p:sp>
      <p:sp>
        <p:nvSpPr>
          <p:cNvPr id="216" name="Google Shape;216;p14"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 name="Google Shape;217;p14"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gd7c7be5b77_0_23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3" name="Google Shape;1323;gd7c7be5b77_0_230"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1324" name="Google Shape;1324;gd7c7be5b77_0_230"/>
          <p:cNvPicPr preferRelativeResize="0"/>
          <p:nvPr/>
        </p:nvPicPr>
        <p:blipFill>
          <a:blip r:embed="rId5">
            <a:alphaModFix/>
          </a:blip>
          <a:stretch>
            <a:fillRect/>
          </a:stretch>
        </p:blipFill>
        <p:spPr>
          <a:xfrm>
            <a:off x="294300" y="976925"/>
            <a:ext cx="8555399" cy="57036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gd7c7be5b77_0_237"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1" name="Google Shape;1331;gd7c7be5b77_0_237"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1332" name="Google Shape;1332;gd7c7be5b77_0_237"/>
          <p:cNvPicPr preferRelativeResize="0"/>
          <p:nvPr/>
        </p:nvPicPr>
        <p:blipFill>
          <a:blip r:embed="rId5">
            <a:alphaModFix/>
          </a:blip>
          <a:stretch>
            <a:fillRect/>
          </a:stretch>
        </p:blipFill>
        <p:spPr>
          <a:xfrm>
            <a:off x="152400" y="964400"/>
            <a:ext cx="8839201" cy="5700382"/>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gd7c7be5b77_0_244"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9" name="Google Shape;1339;gd7c7be5b77_0_244"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1340" name="Google Shape;1340;gd7c7be5b77_0_244"/>
          <p:cNvPicPr preferRelativeResize="0"/>
          <p:nvPr/>
        </p:nvPicPr>
        <p:blipFill>
          <a:blip r:embed="rId5">
            <a:alphaModFix/>
          </a:blip>
          <a:stretch>
            <a:fillRect/>
          </a:stretch>
        </p:blipFill>
        <p:spPr>
          <a:xfrm>
            <a:off x="1532638" y="1456800"/>
            <a:ext cx="6078725" cy="394440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gd7c7be5b77_0_25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gd7c7be5b77_0_25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gd7c7be5b77_0_257"/>
          <p:cNvSpPr txBox="1"/>
          <p:nvPr/>
        </p:nvSpPr>
        <p:spPr>
          <a:xfrm>
            <a:off x="1246909" y="649610"/>
            <a:ext cx="66501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Name two other real-world examples of </a:t>
            </a:r>
            <a:r>
              <a:rPr lang="en-US" sz="3600">
                <a:solidFill>
                  <a:schemeClr val="dk1"/>
                </a:solidFill>
                <a:latin typeface="Calibri"/>
                <a:ea typeface="Calibri"/>
                <a:cs typeface="Calibri"/>
                <a:sym typeface="Calibri"/>
              </a:rPr>
              <a:t>deposition</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354" name="Google Shape;1354;gd7c7be5b77_0_257"/>
          <p:cNvPicPr preferRelativeResize="0"/>
          <p:nvPr/>
        </p:nvPicPr>
        <p:blipFill rotWithShape="1">
          <a:blip r:embed="rId4">
            <a:alphaModFix/>
          </a:blip>
          <a:srcRect/>
          <a:stretch/>
        </p:blipFill>
        <p:spPr>
          <a:xfrm>
            <a:off x="1188281" y="2089929"/>
            <a:ext cx="6410850" cy="419989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gd7c7be5b77_0_264"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1" name="Google Shape;1361;gd7c7be5b77_0_264"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gd7c7be5b77_0_27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8" name="Google Shape;1368;gd7c7be5b77_0_270"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1369" name="Google Shape;1369;gd7c7be5b77_0_270" descr="Arizona Ultimate Adventure – Grand Canyon &amp; Beyond - Recreational  Adventures Worldwide"/>
          <p:cNvPicPr preferRelativeResize="0"/>
          <p:nvPr/>
        </p:nvPicPr>
        <p:blipFill rotWithShape="1">
          <a:blip r:embed="rId5">
            <a:alphaModFix/>
          </a:blip>
          <a:srcRect/>
          <a:stretch/>
        </p:blipFill>
        <p:spPr>
          <a:xfrm>
            <a:off x="908400" y="1368228"/>
            <a:ext cx="7327200" cy="4121546"/>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gd7c7be5b77_0_277"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76" name="Google Shape;1376;gd7c7be5b77_0_277"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1377" name="Google Shape;1377;gd7c7be5b77_0_277" descr="The Soil Erosion Site - Water Erosion"/>
          <p:cNvPicPr preferRelativeResize="0"/>
          <p:nvPr/>
        </p:nvPicPr>
        <p:blipFill rotWithShape="1">
          <a:blip r:embed="rId5">
            <a:alphaModFix/>
          </a:blip>
          <a:srcRect/>
          <a:stretch/>
        </p:blipFill>
        <p:spPr>
          <a:xfrm>
            <a:off x="3941618" y="3273441"/>
            <a:ext cx="4876800" cy="3086100"/>
          </a:xfrm>
          <a:prstGeom prst="rect">
            <a:avLst/>
          </a:prstGeom>
          <a:noFill/>
          <a:ln>
            <a:noFill/>
          </a:ln>
        </p:spPr>
      </p:pic>
      <p:pic>
        <p:nvPicPr>
          <p:cNvPr id="1378" name="Google Shape;1378;gd7c7be5b77_0_277" descr="splash, water, drops, liquid, fresh, close-up, wet, rain, rainfall,  raindrops | Pikist"/>
          <p:cNvPicPr preferRelativeResize="0"/>
          <p:nvPr/>
        </p:nvPicPr>
        <p:blipFill rotWithShape="1">
          <a:blip r:embed="rId6">
            <a:alphaModFix/>
          </a:blip>
          <a:srcRect/>
          <a:stretch/>
        </p:blipFill>
        <p:spPr>
          <a:xfrm>
            <a:off x="325581" y="1250693"/>
            <a:ext cx="5354782" cy="3565798"/>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gd7c7be5b77_0_28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gd7c7be5b77_0_28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gd7c7be5b77_0_289"/>
          <p:cNvSpPr txBox="1"/>
          <p:nvPr/>
        </p:nvSpPr>
        <p:spPr>
          <a:xfrm>
            <a:off x="483178" y="815447"/>
            <a:ext cx="8177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is </a:t>
            </a:r>
            <a:r>
              <a:rPr lang="en-US" sz="3600">
                <a:solidFill>
                  <a:schemeClr val="dk1"/>
                </a:solidFill>
                <a:latin typeface="Calibri"/>
                <a:ea typeface="Calibri"/>
                <a:cs typeface="Calibri"/>
                <a:sym typeface="Calibri"/>
              </a:rPr>
              <a:t>this river in the Grand Canyon</a:t>
            </a:r>
            <a:r>
              <a:rPr lang="en-US" sz="3600" b="0" i="0" u="none" strike="noStrike" cap="none">
                <a:solidFill>
                  <a:schemeClr val="dk1"/>
                </a:solidFill>
                <a:latin typeface="Calibri"/>
                <a:ea typeface="Calibri"/>
                <a:cs typeface="Calibri"/>
                <a:sym typeface="Calibri"/>
              </a:rPr>
              <a:t> NOT an example of </a:t>
            </a:r>
            <a:r>
              <a:rPr lang="en-US" sz="3600">
                <a:solidFill>
                  <a:schemeClr val="dk1"/>
                </a:solidFill>
                <a:latin typeface="Calibri"/>
                <a:ea typeface="Calibri"/>
                <a:cs typeface="Calibri"/>
                <a:sym typeface="Calibri"/>
              </a:rPr>
              <a:t>deposition</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391" name="Google Shape;1391;gd7c7be5b77_0_289" descr="Arizona Ultimate Adventure – Grand Canyon &amp; Beyond - Recreational  Adventures Worldwide"/>
          <p:cNvPicPr preferRelativeResize="0"/>
          <p:nvPr/>
        </p:nvPicPr>
        <p:blipFill rotWithShape="1">
          <a:blip r:embed="rId4">
            <a:alphaModFix/>
          </a:blip>
          <a:srcRect/>
          <a:stretch/>
        </p:blipFill>
        <p:spPr>
          <a:xfrm>
            <a:off x="908400" y="2308528"/>
            <a:ext cx="7327200" cy="41215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15" descr="weather.jpg"/>
          <p:cNvPicPr preferRelativeResize="0">
            <a:picLocks noGrp="1"/>
          </p:cNvPicPr>
          <p:nvPr>
            <p:ph type="body" idx="1"/>
          </p:nvPr>
        </p:nvPicPr>
        <p:blipFill rotWithShape="1">
          <a:blip r:embed="rId3">
            <a:alphaModFix/>
          </a:blip>
          <a:srcRect l="-10572" r="-10572"/>
          <a:stretch/>
        </p:blipFill>
        <p:spPr>
          <a:xfrm>
            <a:off x="457200" y="2047057"/>
            <a:ext cx="8229600" cy="4526100"/>
          </a:xfrm>
          <a:prstGeom prst="rect">
            <a:avLst/>
          </a:prstGeom>
          <a:noFill/>
          <a:ln w="9525" cap="flat" cmpd="sng">
            <a:solidFill>
              <a:schemeClr val="lt1"/>
            </a:solidFill>
            <a:prstDash val="solid"/>
            <a:round/>
            <a:headEnd type="none" w="sm" len="sm"/>
            <a:tailEnd type="none" w="sm" len="sm"/>
          </a:ln>
        </p:spPr>
      </p:pic>
      <p:sp>
        <p:nvSpPr>
          <p:cNvPr id="224" name="Google Shape;224;p1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5" name="Google Shape;225;p15"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
        <p:nvSpPr>
          <p:cNvPr id="226" name="Google Shape;226;p15"/>
          <p:cNvSpPr txBox="1"/>
          <p:nvPr/>
        </p:nvSpPr>
        <p:spPr>
          <a:xfrm>
            <a:off x="996290" y="599355"/>
            <a:ext cx="7151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Weathering</a:t>
            </a:r>
            <a:r>
              <a:rPr lang="en-US" sz="3600" b="0" i="0" u="none" strike="noStrike" cap="none">
                <a:solidFill>
                  <a:schemeClr val="dk1"/>
                </a:solidFill>
                <a:latin typeface="Calibri"/>
                <a:ea typeface="Calibri"/>
                <a:cs typeface="Calibri"/>
                <a:sym typeface="Calibri"/>
              </a:rPr>
              <a:t>: the process of breaking down rock over long periods of time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gd7c7be5b77_0_295" descr="Artificial Intelligence"/>
          <p:cNvSpPr/>
          <p:nvPr/>
        </p:nvSpPr>
        <p:spPr>
          <a:xfrm>
            <a:off x="892768" y="1482969"/>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8" name="Google Shape;1398;gd7c7be5b77_0_295"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gd7c7be5b77_0_301"/>
          <p:cNvSpPr txBox="1"/>
          <p:nvPr/>
        </p:nvSpPr>
        <p:spPr>
          <a:xfrm>
            <a:off x="1943099" y="1180177"/>
            <a:ext cx="57096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Deposition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    Deposit</a:t>
            </a:r>
            <a:r>
              <a:rPr lang="en-US" sz="6400" b="1" i="0" u="none" strike="noStrike" cap="none">
                <a:solidFill>
                  <a:schemeClr val="dk1"/>
                </a:solidFill>
                <a:latin typeface="Calibri"/>
                <a:ea typeface="Calibri"/>
                <a:cs typeface="Calibri"/>
                <a:sym typeface="Calibri"/>
              </a:rPr>
              <a:t>  -ion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1405" name="Google Shape;1405;gd7c7be5b77_0_301"/>
          <p:cNvCxnSpPr/>
          <p:nvPr/>
        </p:nvCxnSpPr>
        <p:spPr>
          <a:xfrm flipH="1">
            <a:off x="4124743" y="2112163"/>
            <a:ext cx="186000" cy="12603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1406" name="Google Shape;1406;gd7c7be5b77_0_30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07" name="Google Shape;1407;gd7c7be5b77_0_301"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1408" name="Google Shape;1408;gd7c7be5b77_0_301"/>
          <p:cNvCxnSpPr/>
          <p:nvPr/>
        </p:nvCxnSpPr>
        <p:spPr>
          <a:xfrm>
            <a:off x="5726932" y="2112163"/>
            <a:ext cx="3783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gd7c7be5b77_0_322"/>
          <p:cNvSpPr txBox="1"/>
          <p:nvPr/>
        </p:nvSpPr>
        <p:spPr>
          <a:xfrm>
            <a:off x="1971988" y="1278652"/>
            <a:ext cx="51999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Deposition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  </a:t>
            </a:r>
            <a:r>
              <a:rPr lang="en-US" sz="6400" b="1">
                <a:solidFill>
                  <a:schemeClr val="dk1"/>
                </a:solidFill>
                <a:latin typeface="Calibri"/>
                <a:ea typeface="Calibri"/>
                <a:cs typeface="Calibri"/>
                <a:sym typeface="Calibri"/>
              </a:rPr>
              <a:t>Deposit</a:t>
            </a:r>
            <a:r>
              <a:rPr lang="en-US" sz="6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1415" name="Google Shape;1415;gd7c7be5b77_0_322"/>
          <p:cNvCxnSpPr/>
          <p:nvPr/>
        </p:nvCxnSpPr>
        <p:spPr>
          <a:xfrm flipH="1">
            <a:off x="3687659" y="2210637"/>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1416" name="Google Shape;1416;gd7c7be5b77_0_322"/>
          <p:cNvCxnSpPr/>
          <p:nvPr/>
        </p:nvCxnSpPr>
        <p:spPr>
          <a:xfrm>
            <a:off x="3356149" y="4387951"/>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1417" name="Google Shape;1417;gd7c7be5b77_0_322"/>
          <p:cNvSpPr/>
          <p:nvPr/>
        </p:nvSpPr>
        <p:spPr>
          <a:xfrm>
            <a:off x="2545100" y="1216125"/>
            <a:ext cx="2858700" cy="13290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8" name="Google Shape;1418;gd7c7be5b77_0_322"/>
          <p:cNvSpPr txBox="1"/>
          <p:nvPr/>
        </p:nvSpPr>
        <p:spPr>
          <a:xfrm>
            <a:off x="2780800" y="5424400"/>
            <a:ext cx="4391100" cy="1200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From Latin </a:t>
            </a:r>
            <a:r>
              <a:rPr lang="en-US" sz="3600" i="1">
                <a:solidFill>
                  <a:schemeClr val="dk1"/>
                </a:solidFill>
                <a:latin typeface="Calibri"/>
                <a:ea typeface="Calibri"/>
                <a:cs typeface="Calibri"/>
                <a:sym typeface="Calibri"/>
              </a:rPr>
              <a:t>deponere</a:t>
            </a:r>
            <a:r>
              <a:rPr lang="en-US" sz="3600" b="0" i="0" u="none" strike="noStrike" cap="none">
                <a:solidFill>
                  <a:schemeClr val="dk1"/>
                </a:solidFill>
                <a:latin typeface="Calibri"/>
                <a:ea typeface="Calibri"/>
                <a:cs typeface="Calibri"/>
                <a:sym typeface="Calibri"/>
              </a:rPr>
              <a:t> “to </a:t>
            </a:r>
            <a:r>
              <a:rPr lang="en-US" sz="3600">
                <a:solidFill>
                  <a:schemeClr val="dk1"/>
                </a:solidFill>
                <a:latin typeface="Calibri"/>
                <a:ea typeface="Calibri"/>
                <a:cs typeface="Calibri"/>
                <a:sym typeface="Calibri"/>
              </a:rPr>
              <a:t>lay aside</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1419" name="Google Shape;1419;gd7c7be5b77_0_32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20" name="Google Shape;1420;gd7c7be5b77_0_322"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gd7c7be5b77_0_333"/>
          <p:cNvSpPr txBox="1"/>
          <p:nvPr/>
        </p:nvSpPr>
        <p:spPr>
          <a:xfrm>
            <a:off x="1971988" y="1278652"/>
            <a:ext cx="51999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Deposition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                  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1427" name="Google Shape;1427;gd7c7be5b77_0_333"/>
          <p:cNvCxnSpPr/>
          <p:nvPr/>
        </p:nvCxnSpPr>
        <p:spPr>
          <a:xfrm>
            <a:off x="5881824" y="2475375"/>
            <a:ext cx="7200" cy="10980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1428" name="Google Shape;1428;gd7c7be5b77_0_333"/>
          <p:cNvCxnSpPr/>
          <p:nvPr/>
        </p:nvCxnSpPr>
        <p:spPr>
          <a:xfrm>
            <a:off x="6099349" y="4191003"/>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1429" name="Google Shape;1429;gd7c7be5b77_0_333"/>
          <p:cNvSpPr/>
          <p:nvPr/>
        </p:nvSpPr>
        <p:spPr>
          <a:xfrm>
            <a:off x="5288874" y="1278650"/>
            <a:ext cx="1193100" cy="10839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0" name="Google Shape;1430;gd7c7be5b77_0_333"/>
          <p:cNvSpPr txBox="1"/>
          <p:nvPr/>
        </p:nvSpPr>
        <p:spPr>
          <a:xfrm>
            <a:off x="4213412" y="5319937"/>
            <a:ext cx="4832100" cy="1200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Suffix ion “the state of”; Noun form an adjective</a:t>
            </a:r>
            <a:endParaRPr sz="3600" b="0" i="0" u="none" strike="noStrike" cap="none">
              <a:solidFill>
                <a:schemeClr val="dk1"/>
              </a:solidFill>
              <a:latin typeface="Calibri"/>
              <a:ea typeface="Calibri"/>
              <a:cs typeface="Calibri"/>
              <a:sym typeface="Calibri"/>
            </a:endParaRPr>
          </a:p>
        </p:txBody>
      </p:sp>
      <p:sp>
        <p:nvSpPr>
          <p:cNvPr id="1431" name="Google Shape;1431;gd7c7be5b77_0_33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32" name="Google Shape;1432;gd7c7be5b77_0_33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gd7c7be5b77_0_344"/>
          <p:cNvSpPr txBox="1"/>
          <p:nvPr/>
        </p:nvSpPr>
        <p:spPr>
          <a:xfrm>
            <a:off x="1165608" y="1188217"/>
            <a:ext cx="6581700" cy="3047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Deposit</a:t>
            </a:r>
            <a:r>
              <a:rPr lang="en-US" sz="6400" b="1" i="0" u="none" strike="noStrike" cap="none">
                <a:solidFill>
                  <a:schemeClr val="dk1"/>
                </a:solidFill>
                <a:latin typeface="Calibri"/>
                <a:ea typeface="Calibri"/>
                <a:cs typeface="Calibri"/>
                <a:sym typeface="Calibri"/>
              </a:rPr>
              <a:t>   </a:t>
            </a:r>
            <a:r>
              <a:rPr lang="en-US" sz="6400" b="1">
                <a:solidFill>
                  <a:schemeClr val="dk1"/>
                </a:solidFill>
                <a:latin typeface="Calibri"/>
                <a:ea typeface="Calibri"/>
                <a:cs typeface="Calibri"/>
                <a:sym typeface="Calibri"/>
              </a:rPr>
              <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Deposition</a:t>
            </a:r>
            <a:endParaRPr sz="1400" b="0" i="0" u="none" strike="noStrike" cap="none">
              <a:solidFill>
                <a:srgbClr val="000000"/>
              </a:solidFill>
              <a:latin typeface="Arial"/>
              <a:ea typeface="Arial"/>
              <a:cs typeface="Arial"/>
              <a:sym typeface="Arial"/>
            </a:endParaRPr>
          </a:p>
        </p:txBody>
      </p:sp>
      <p:sp>
        <p:nvSpPr>
          <p:cNvPr id="1439" name="Google Shape;1439;gd7c7be5b77_0_344"/>
          <p:cNvSpPr txBox="1"/>
          <p:nvPr/>
        </p:nvSpPr>
        <p:spPr>
          <a:xfrm>
            <a:off x="2578283" y="5146563"/>
            <a:ext cx="4268700" cy="523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To lay aside</a:t>
            </a:r>
            <a:endParaRPr sz="1400" b="0" i="0" u="none" strike="noStrike" cap="none">
              <a:solidFill>
                <a:srgbClr val="000000"/>
              </a:solidFill>
              <a:latin typeface="Arial"/>
              <a:ea typeface="Arial"/>
              <a:cs typeface="Arial"/>
              <a:sym typeface="Arial"/>
            </a:endParaRPr>
          </a:p>
        </p:txBody>
      </p:sp>
      <p:sp>
        <p:nvSpPr>
          <p:cNvPr id="1440" name="Google Shape;1440;gd7c7be5b77_0_344"/>
          <p:cNvSpPr/>
          <p:nvPr/>
        </p:nvSpPr>
        <p:spPr>
          <a:xfrm>
            <a:off x="4340888" y="4059534"/>
            <a:ext cx="371700" cy="8808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1" name="Google Shape;1441;gd7c7be5b77_0_34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2" name="Google Shape;1442;gd7c7be5b77_0_344"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1443" name="Google Shape;1443;gd7c7be5b77_0_344"/>
          <p:cNvSpPr/>
          <p:nvPr/>
        </p:nvSpPr>
        <p:spPr>
          <a:xfrm>
            <a:off x="4888102" y="1384232"/>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gd7d111f907_0_108"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gd7d111f907_0_120"/>
          <p:cNvSpPr txBox="1"/>
          <p:nvPr/>
        </p:nvSpPr>
        <p:spPr>
          <a:xfrm>
            <a:off x="735300" y="517375"/>
            <a:ext cx="79986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3200">
                <a:solidFill>
                  <a:schemeClr val="dk1"/>
                </a:solidFill>
                <a:latin typeface="Calibri"/>
                <a:ea typeface="Calibri"/>
                <a:cs typeface="Calibri"/>
                <a:sym typeface="Calibri"/>
              </a:rPr>
              <a:t>How do the word parts of deposition help us remember the definition of the term?</a:t>
            </a:r>
            <a:endParaRPr sz="3200" b="0" i="0" u="none" strike="noStrike" cap="none">
              <a:solidFill>
                <a:srgbClr val="000000"/>
              </a:solidFill>
              <a:latin typeface="Arial"/>
              <a:ea typeface="Arial"/>
              <a:cs typeface="Arial"/>
              <a:sym typeface="Arial"/>
            </a:endParaRPr>
          </a:p>
        </p:txBody>
      </p:sp>
      <p:sp>
        <p:nvSpPr>
          <p:cNvPr id="1456" name="Google Shape;1456;gd7d111f907_0_12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gd7d111f907_0_120"/>
          <p:cNvSpPr txBox="1"/>
          <p:nvPr/>
        </p:nvSpPr>
        <p:spPr>
          <a:xfrm>
            <a:off x="1879799" y="2189952"/>
            <a:ext cx="57096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Deposition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    Deposit</a:t>
            </a:r>
            <a:r>
              <a:rPr lang="en-US" sz="6400" b="1" i="0" u="none" strike="noStrike" cap="none">
                <a:solidFill>
                  <a:schemeClr val="dk1"/>
                </a:solidFill>
                <a:latin typeface="Calibri"/>
                <a:ea typeface="Calibri"/>
                <a:cs typeface="Calibri"/>
                <a:sym typeface="Calibri"/>
              </a:rPr>
              <a:t>  -ion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1458" name="Google Shape;1458;gd7d111f907_0_120"/>
          <p:cNvCxnSpPr/>
          <p:nvPr/>
        </p:nvCxnSpPr>
        <p:spPr>
          <a:xfrm flipH="1">
            <a:off x="4061443" y="3121938"/>
            <a:ext cx="186000" cy="12603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1459" name="Google Shape;1459;gd7d111f907_0_120"/>
          <p:cNvCxnSpPr/>
          <p:nvPr/>
        </p:nvCxnSpPr>
        <p:spPr>
          <a:xfrm>
            <a:off x="5663632" y="3121938"/>
            <a:ext cx="3783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gd7d111f907_0_113"/>
          <p:cNvSpPr txBox="1"/>
          <p:nvPr/>
        </p:nvSpPr>
        <p:spPr>
          <a:xfrm>
            <a:off x="2097300" y="517375"/>
            <a:ext cx="4949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a:t>
            </a:r>
            <a:r>
              <a:rPr lang="en-US" sz="4400">
                <a:solidFill>
                  <a:schemeClr val="dk1"/>
                </a:solidFill>
                <a:latin typeface="Calibri"/>
                <a:ea typeface="Calibri"/>
                <a:cs typeface="Calibri"/>
                <a:sym typeface="Calibri"/>
              </a:rPr>
              <a:t>deposition?</a:t>
            </a:r>
            <a:endParaRPr sz="1400" b="0" i="0" u="none" strike="noStrike" cap="none">
              <a:solidFill>
                <a:srgbClr val="000000"/>
              </a:solidFill>
              <a:latin typeface="Arial"/>
              <a:ea typeface="Arial"/>
              <a:cs typeface="Arial"/>
              <a:sym typeface="Arial"/>
            </a:endParaRPr>
          </a:p>
        </p:txBody>
      </p:sp>
      <p:sp>
        <p:nvSpPr>
          <p:cNvPr id="1466" name="Google Shape;1466;gd7d111f907_0_113"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67" name="Google Shape;1467;gd7d111f907_0_113"/>
          <p:cNvPicPr preferRelativeResize="0"/>
          <p:nvPr/>
        </p:nvPicPr>
        <p:blipFill>
          <a:blip r:embed="rId4">
            <a:alphaModFix/>
          </a:blip>
          <a:stretch>
            <a:fillRect/>
          </a:stretch>
        </p:blipFill>
        <p:spPr>
          <a:xfrm>
            <a:off x="1718298" y="1821325"/>
            <a:ext cx="5707402" cy="4280552"/>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gd7d111f907_0_130"/>
          <p:cNvSpPr txBox="1"/>
          <p:nvPr/>
        </p:nvSpPr>
        <p:spPr>
          <a:xfrm>
            <a:off x="415640" y="537089"/>
            <a:ext cx="83127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How do </a:t>
            </a:r>
            <a:r>
              <a:rPr lang="en-US" sz="3200">
                <a:solidFill>
                  <a:schemeClr val="dk1"/>
                </a:solidFill>
                <a:latin typeface="Calibri"/>
                <a:ea typeface="Calibri"/>
                <a:cs typeface="Calibri"/>
                <a:sym typeface="Calibri"/>
              </a:rPr>
              <a:t>weathering, erosion, and deposition all work together</a:t>
            </a:r>
            <a:r>
              <a:rPr lang="en-US" sz="3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474" name="Google Shape;1474;gd7d111f907_0_130" descr="When Did We Start Shaking Hands With People? | Mental Floss"/>
          <p:cNvPicPr preferRelativeResize="0"/>
          <p:nvPr/>
        </p:nvPicPr>
        <p:blipFill rotWithShape="1">
          <a:blip r:embed="rId3">
            <a:alphaModFix/>
          </a:blip>
          <a:srcRect/>
          <a:stretch/>
        </p:blipFill>
        <p:spPr>
          <a:xfrm rot="1172333">
            <a:off x="5953437" y="1733556"/>
            <a:ext cx="2685961" cy="1806494"/>
          </a:xfrm>
          <a:prstGeom prst="rect">
            <a:avLst/>
          </a:prstGeom>
          <a:noFill/>
          <a:ln>
            <a:noFill/>
          </a:ln>
        </p:spPr>
      </p:pic>
      <p:sp>
        <p:nvSpPr>
          <p:cNvPr id="1475" name="Google Shape;1475;gd7d111f907_0_130"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76" name="Google Shape;1476;gd7d111f907_0_130" descr="weather.jpg"/>
          <p:cNvPicPr preferRelativeResize="0"/>
          <p:nvPr/>
        </p:nvPicPr>
        <p:blipFill rotWithShape="1">
          <a:blip r:embed="rId5">
            <a:alphaModFix/>
          </a:blip>
          <a:srcRect l="-10575" r="-10563"/>
          <a:stretch/>
        </p:blipFill>
        <p:spPr>
          <a:xfrm>
            <a:off x="225200" y="1710350"/>
            <a:ext cx="4049112" cy="2226850"/>
          </a:xfrm>
          <a:prstGeom prst="rect">
            <a:avLst/>
          </a:prstGeom>
          <a:noFill/>
          <a:ln>
            <a:noFill/>
          </a:ln>
        </p:spPr>
      </p:pic>
      <p:pic>
        <p:nvPicPr>
          <p:cNvPr id="1477" name="Google Shape;1477;gd7d111f907_0_130"/>
          <p:cNvPicPr preferRelativeResize="0"/>
          <p:nvPr/>
        </p:nvPicPr>
        <p:blipFill>
          <a:blip r:embed="rId6">
            <a:alphaModFix/>
          </a:blip>
          <a:stretch>
            <a:fillRect/>
          </a:stretch>
        </p:blipFill>
        <p:spPr>
          <a:xfrm>
            <a:off x="5414250" y="4230400"/>
            <a:ext cx="3106391" cy="2329801"/>
          </a:xfrm>
          <a:prstGeom prst="rect">
            <a:avLst/>
          </a:prstGeom>
          <a:noFill/>
          <a:ln>
            <a:noFill/>
          </a:ln>
        </p:spPr>
      </p:pic>
      <p:pic>
        <p:nvPicPr>
          <p:cNvPr id="1478" name="Google Shape;1478;gd7d111f907_0_130" descr="erosion.jpg"/>
          <p:cNvPicPr preferRelativeResize="0">
            <a:picLocks noGrp="1"/>
          </p:cNvPicPr>
          <p:nvPr>
            <p:ph type="body" idx="4294967295"/>
          </p:nvPr>
        </p:nvPicPr>
        <p:blipFill rotWithShape="1">
          <a:blip r:embed="rId7">
            <a:alphaModFix/>
          </a:blip>
          <a:srcRect l="-10459" r="-10459"/>
          <a:stretch/>
        </p:blipFill>
        <p:spPr>
          <a:xfrm>
            <a:off x="131600" y="4230400"/>
            <a:ext cx="4236300" cy="2329800"/>
          </a:xfrm>
          <a:prstGeom prst="rect">
            <a:avLst/>
          </a:prstGeom>
          <a:noFill/>
          <a:ln w="9525" cap="flat" cmpd="sng">
            <a:solidFill>
              <a:schemeClr val="lt1"/>
            </a:solidFill>
            <a:prstDash val="solid"/>
            <a:round/>
            <a:headEnd type="none" w="sm" len="sm"/>
            <a:tailEnd type="none" w="sm" len="sm"/>
          </a:ln>
        </p:spPr>
      </p:pic>
      <p:sp>
        <p:nvSpPr>
          <p:cNvPr id="1479" name="Google Shape;1479;gd7d111f907_0_130"/>
          <p:cNvSpPr txBox="1"/>
          <p:nvPr/>
        </p:nvSpPr>
        <p:spPr>
          <a:xfrm>
            <a:off x="4087100" y="4333300"/>
            <a:ext cx="2808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EROSION</a:t>
            </a:r>
            <a:endParaRPr sz="1800">
              <a:latin typeface="Calibri"/>
              <a:ea typeface="Calibri"/>
              <a:cs typeface="Calibri"/>
              <a:sym typeface="Calibri"/>
            </a:endParaRPr>
          </a:p>
        </p:txBody>
      </p:sp>
      <p:sp>
        <p:nvSpPr>
          <p:cNvPr id="1480" name="Google Shape;1480;gd7d111f907_0_130"/>
          <p:cNvSpPr txBox="1"/>
          <p:nvPr/>
        </p:nvSpPr>
        <p:spPr>
          <a:xfrm>
            <a:off x="131600" y="1346125"/>
            <a:ext cx="2808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WEATHERING</a:t>
            </a:r>
            <a:endParaRPr sz="1800">
              <a:latin typeface="Calibri"/>
              <a:ea typeface="Calibri"/>
              <a:cs typeface="Calibri"/>
              <a:sym typeface="Calibri"/>
            </a:endParaRPr>
          </a:p>
        </p:txBody>
      </p:sp>
      <p:sp>
        <p:nvSpPr>
          <p:cNvPr id="1481" name="Google Shape;1481;gd7d111f907_0_130"/>
          <p:cNvSpPr txBox="1"/>
          <p:nvPr/>
        </p:nvSpPr>
        <p:spPr>
          <a:xfrm>
            <a:off x="8583350" y="3917650"/>
            <a:ext cx="2808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DEPOSITION</a:t>
            </a:r>
            <a:endParaRPr sz="1800">
              <a:latin typeface="Calibri"/>
              <a:ea typeface="Calibri"/>
              <a:cs typeface="Calibri"/>
              <a:sym typeface="Calibri"/>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gd7d111f907_0_14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gd7d111f907_0_143"/>
          <p:cNvSpPr txBox="1"/>
          <p:nvPr/>
        </p:nvSpPr>
        <p:spPr>
          <a:xfrm>
            <a:off x="849600" y="649600"/>
            <a:ext cx="8024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some examples of deposition?</a:t>
            </a:r>
            <a:endParaRPr sz="1400" b="0" i="0" u="none" strike="noStrike" cap="none">
              <a:solidFill>
                <a:srgbClr val="000000"/>
              </a:solidFill>
              <a:latin typeface="Arial"/>
              <a:ea typeface="Arial"/>
              <a:cs typeface="Arial"/>
              <a:sym typeface="Arial"/>
            </a:endParaRPr>
          </a:p>
        </p:txBody>
      </p:sp>
      <p:pic>
        <p:nvPicPr>
          <p:cNvPr id="1489" name="Google Shape;1489;gd7d111f907_0_143"/>
          <p:cNvPicPr preferRelativeResize="0"/>
          <p:nvPr/>
        </p:nvPicPr>
        <p:blipFill rotWithShape="1">
          <a:blip r:embed="rId4">
            <a:alphaModFix/>
          </a:blip>
          <a:srcRect/>
          <a:stretch/>
        </p:blipFill>
        <p:spPr>
          <a:xfrm>
            <a:off x="1188281" y="2089929"/>
            <a:ext cx="6410850" cy="41998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16"/>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33" name="Google Shape;233;p1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gd7c7be5b77_0_355"/>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496" name="Google Shape;1496;gd7c7be5b77_0_355"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gd7c7be5b77_2_23"/>
          <p:cNvSpPr txBox="1">
            <a:spLocks noGrp="1"/>
          </p:cNvSpPr>
          <p:nvPr>
            <p:ph type="title"/>
          </p:nvPr>
        </p:nvSpPr>
        <p:spPr>
          <a:xfrm>
            <a:off x="109104" y="422556"/>
            <a:ext cx="8925900" cy="1850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0" b="1" u="sng"/>
              <a:t>Deposition</a:t>
            </a:r>
            <a:r>
              <a:rPr lang="en-US" sz="3950"/>
              <a:t>: </a:t>
            </a:r>
            <a:r>
              <a:rPr lang="en-US" sz="3950">
                <a:solidFill>
                  <a:srgbClr val="202124"/>
                </a:solidFill>
                <a:highlight>
                  <a:srgbClr val="FFFFFF"/>
                </a:highlight>
              </a:rPr>
              <a:t>dropping of sediment to a new location</a:t>
            </a:r>
            <a:endParaRPr sz="3950"/>
          </a:p>
        </p:txBody>
      </p:sp>
      <p:pic>
        <p:nvPicPr>
          <p:cNvPr id="1503" name="Google Shape;1503;gd7c7be5b77_2_23"/>
          <p:cNvPicPr preferRelativeResize="0"/>
          <p:nvPr/>
        </p:nvPicPr>
        <p:blipFill>
          <a:blip r:embed="rId3">
            <a:alphaModFix/>
          </a:blip>
          <a:stretch>
            <a:fillRect/>
          </a:stretch>
        </p:blipFill>
        <p:spPr>
          <a:xfrm>
            <a:off x="1718298" y="2209975"/>
            <a:ext cx="5707402" cy="4280552"/>
          </a:xfrm>
          <a:prstGeom prst="rect">
            <a:avLst/>
          </a:prstGeom>
          <a:noFill/>
          <a:ln>
            <a:noFill/>
          </a:ln>
        </p:spPr>
      </p:pic>
      <p:sp>
        <p:nvSpPr>
          <p:cNvPr id="1504" name="Google Shape;1504;gd7c7be5b77_2_23"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pic>
        <p:nvPicPr>
          <p:cNvPr id="1510" name="Google Shape;1510;gd7c7be5b77_2_32" descr="When Did We Start Shaking Hands With People? | Mental Floss"/>
          <p:cNvPicPr preferRelativeResize="0"/>
          <p:nvPr/>
        </p:nvPicPr>
        <p:blipFill rotWithShape="1">
          <a:blip r:embed="rId3">
            <a:alphaModFix/>
          </a:blip>
          <a:srcRect/>
          <a:stretch/>
        </p:blipFill>
        <p:spPr>
          <a:xfrm>
            <a:off x="1018309" y="1806908"/>
            <a:ext cx="7107382" cy="4780209"/>
          </a:xfrm>
          <a:prstGeom prst="rect">
            <a:avLst/>
          </a:prstGeom>
          <a:noFill/>
          <a:ln>
            <a:noFill/>
          </a:ln>
        </p:spPr>
      </p:pic>
      <p:sp>
        <p:nvSpPr>
          <p:cNvPr id="1511" name="Google Shape;1511;gd7c7be5b77_2_32"/>
          <p:cNvSpPr txBox="1"/>
          <p:nvPr/>
        </p:nvSpPr>
        <p:spPr>
          <a:xfrm>
            <a:off x="849600" y="441100"/>
            <a:ext cx="8294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Weathering</a:t>
            </a:r>
            <a:r>
              <a:rPr lang="en-US" sz="3600">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erosion, AN</a:t>
            </a:r>
            <a:r>
              <a:rPr lang="en-US" sz="3600">
                <a:solidFill>
                  <a:schemeClr val="dk1"/>
                </a:solidFill>
                <a:latin typeface="Calibri"/>
                <a:ea typeface="Calibri"/>
                <a:cs typeface="Calibri"/>
                <a:sym typeface="Calibri"/>
              </a:rPr>
              <a:t>D deposition</a:t>
            </a:r>
            <a:r>
              <a:rPr lang="en-US" sz="3600" b="0" i="0" u="none" strike="noStrike" cap="none">
                <a:solidFill>
                  <a:schemeClr val="dk1"/>
                </a:solidFill>
                <a:latin typeface="Calibri"/>
                <a:ea typeface="Calibri"/>
                <a:cs typeface="Calibri"/>
                <a:sym typeface="Calibri"/>
              </a:rPr>
              <a:t> work together to shape the environment.</a:t>
            </a:r>
            <a:endParaRPr sz="1400" b="0" i="0" u="none" strike="noStrike" cap="none">
              <a:solidFill>
                <a:srgbClr val="000000"/>
              </a:solidFill>
              <a:latin typeface="Arial"/>
              <a:ea typeface="Arial"/>
              <a:cs typeface="Arial"/>
              <a:sym typeface="Arial"/>
            </a:endParaRPr>
          </a:p>
        </p:txBody>
      </p:sp>
      <p:sp>
        <p:nvSpPr>
          <p:cNvPr id="1512" name="Google Shape;1512;gd7c7be5b77_2_32" descr="Rewind"/>
          <p:cNvSpPr/>
          <p:nvPr/>
        </p:nvSpPr>
        <p:spPr>
          <a:xfrm>
            <a:off x="152400" y="15240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gd7c7be5b77_0_395"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gd7c7be5b77_0_395"/>
          <p:cNvSpPr txBox="1"/>
          <p:nvPr/>
        </p:nvSpPr>
        <p:spPr>
          <a:xfrm>
            <a:off x="467248" y="345583"/>
            <a:ext cx="82095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does water play a role in different processes on Earth? What are some examples of how you use water everyday?</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p:txBody>
      </p:sp>
      <p:pic>
        <p:nvPicPr>
          <p:cNvPr id="1520" name="Google Shape;1520;gd7c7be5b77_0_395" descr="10 Ways Equinix is Advancing Responsible Water Consumption -  Interconnections - The Equinix Blog"/>
          <p:cNvPicPr preferRelativeResize="0"/>
          <p:nvPr/>
        </p:nvPicPr>
        <p:blipFill rotWithShape="1">
          <a:blip r:embed="rId4">
            <a:alphaModFix/>
          </a:blip>
          <a:srcRect/>
          <a:stretch/>
        </p:blipFill>
        <p:spPr>
          <a:xfrm>
            <a:off x="1293668" y="1885654"/>
            <a:ext cx="6556662" cy="4684142"/>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pic>
        <p:nvPicPr>
          <p:cNvPr id="1526" name="Google Shape;1526;gd7c7be5b77_0_402"/>
          <p:cNvPicPr preferRelativeResize="0"/>
          <p:nvPr/>
        </p:nvPicPr>
        <p:blipFill rotWithShape="1">
          <a:blip r:embed="rId3">
            <a:alphaModFix/>
          </a:blip>
          <a:srcRect/>
          <a:stretch/>
        </p:blipFill>
        <p:spPr>
          <a:xfrm>
            <a:off x="0" y="0"/>
            <a:ext cx="9143069" cy="6858000"/>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Water contributes to weathering</a:t>
            </a:r>
            <a:endParaRPr/>
          </a:p>
        </p:txBody>
      </p:sp>
      <p:pic>
        <p:nvPicPr>
          <p:cNvPr id="240" name="Google Shape;240;p17" descr="Physical and Chemical Weathering of Rocks - Geography Realm"/>
          <p:cNvPicPr preferRelativeResize="0"/>
          <p:nvPr/>
        </p:nvPicPr>
        <p:blipFill rotWithShape="1">
          <a:blip r:embed="rId3">
            <a:alphaModFix/>
          </a:blip>
          <a:srcRect/>
          <a:stretch/>
        </p:blipFill>
        <p:spPr>
          <a:xfrm>
            <a:off x="904009" y="1551482"/>
            <a:ext cx="7335982" cy="4981081"/>
          </a:xfrm>
          <a:prstGeom prst="rect">
            <a:avLst/>
          </a:prstGeom>
          <a:noFill/>
          <a:ln>
            <a:noFill/>
          </a:ln>
        </p:spPr>
      </p:pic>
      <p:sp>
        <p:nvSpPr>
          <p:cNvPr id="241" name="Google Shape;241;p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959"/>
              <a:buFont typeface="Calibri"/>
              <a:buNone/>
            </a:pPr>
            <a:r>
              <a:rPr lang="en-US" sz="3959"/>
              <a:t>Weathering breaks down rock, </a:t>
            </a:r>
            <a:br>
              <a:rPr lang="en-US" sz="3959"/>
            </a:br>
            <a:r>
              <a:rPr lang="en-US" sz="3959"/>
              <a:t>but does NOT involve movement.</a:t>
            </a:r>
            <a:endParaRPr/>
          </a:p>
        </p:txBody>
      </p:sp>
      <p:pic>
        <p:nvPicPr>
          <p:cNvPr id="248" name="Google Shape;248;p18" descr="GeoLog | Honeycomb weathering Archives - GeoLog"/>
          <p:cNvPicPr preferRelativeResize="0"/>
          <p:nvPr/>
        </p:nvPicPr>
        <p:blipFill rotWithShape="1">
          <a:blip r:embed="rId3">
            <a:alphaModFix/>
          </a:blip>
          <a:srcRect/>
          <a:stretch/>
        </p:blipFill>
        <p:spPr>
          <a:xfrm>
            <a:off x="722168" y="1713939"/>
            <a:ext cx="7699664" cy="4399236"/>
          </a:xfrm>
          <a:prstGeom prst="rect">
            <a:avLst/>
          </a:prstGeom>
          <a:noFill/>
          <a:ln>
            <a:noFill/>
          </a:ln>
        </p:spPr>
      </p:pic>
      <p:sp>
        <p:nvSpPr>
          <p:cNvPr id="249" name="Google Shape;249;p1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9"/>
          <p:cNvSpPr txBox="1">
            <a:spLocks noGrp="1"/>
          </p:cNvSpPr>
          <p:nvPr>
            <p:ph type="title"/>
          </p:nvPr>
        </p:nvSpPr>
        <p:spPr>
          <a:xfrm>
            <a:off x="457200" y="112136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alibri"/>
              <a:buNone/>
            </a:pPr>
            <a:r>
              <a:rPr lang="en-US" sz="6000"/>
              <a:t>Weathering</a:t>
            </a:r>
            <a:endParaRPr/>
          </a:p>
        </p:txBody>
      </p:sp>
      <p:cxnSp>
        <p:nvCxnSpPr>
          <p:cNvPr id="256" name="Google Shape;256;p19"/>
          <p:cNvCxnSpPr/>
          <p:nvPr/>
        </p:nvCxnSpPr>
        <p:spPr>
          <a:xfrm flipH="1">
            <a:off x="1519992" y="2482447"/>
            <a:ext cx="2077963" cy="152025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57" name="Google Shape;257;p19"/>
          <p:cNvCxnSpPr/>
          <p:nvPr/>
        </p:nvCxnSpPr>
        <p:spPr>
          <a:xfrm>
            <a:off x="5675919" y="2634847"/>
            <a:ext cx="2405049" cy="136785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sp>
        <p:nvSpPr>
          <p:cNvPr id="258" name="Google Shape;258;p19"/>
          <p:cNvSpPr txBox="1"/>
          <p:nvPr/>
        </p:nvSpPr>
        <p:spPr>
          <a:xfrm>
            <a:off x="-2258159" y="392208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70"/>
              <a:buFont typeface="Calibri"/>
              <a:buNone/>
            </a:pPr>
            <a:r>
              <a:rPr lang="en-US" sz="4070" b="0" i="0" u="none" strike="noStrike" cap="none">
                <a:solidFill>
                  <a:schemeClr val="dk1"/>
                </a:solidFill>
                <a:latin typeface="Calibri"/>
                <a:ea typeface="Calibri"/>
                <a:cs typeface="Calibri"/>
                <a:sym typeface="Calibri"/>
              </a:rPr>
              <a:t>Physical</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3237"/>
              <a:buFont typeface="Calibri"/>
              <a:buNone/>
            </a:pPr>
            <a:r>
              <a:rPr lang="en-US" sz="3237" b="0" i="0" u="none" strike="noStrike" cap="none">
                <a:solidFill>
                  <a:schemeClr val="dk1"/>
                </a:solidFill>
                <a:latin typeface="Calibri"/>
                <a:ea typeface="Calibri"/>
                <a:cs typeface="Calibri"/>
                <a:sym typeface="Calibri"/>
              </a:rPr>
              <a:t>(</a:t>
            </a:r>
            <a:r>
              <a:rPr lang="en-US" sz="3237" b="0" i="1" u="none" strike="noStrike" cap="none">
                <a:solidFill>
                  <a:schemeClr val="dk1"/>
                </a:solidFill>
                <a:latin typeface="Calibri"/>
                <a:ea typeface="Calibri"/>
                <a:cs typeface="Calibri"/>
                <a:sym typeface="Calibri"/>
              </a:rPr>
              <a:t>mechanical</a:t>
            </a:r>
            <a:r>
              <a:rPr lang="en-US" sz="3237"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59" name="Google Shape;259;p19"/>
          <p:cNvSpPr txBox="1"/>
          <p:nvPr/>
        </p:nvSpPr>
        <p:spPr>
          <a:xfrm>
            <a:off x="3464464" y="3815469"/>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Chemical</a:t>
            </a:r>
            <a:endParaRPr sz="1400" b="0" i="0" u="none" strike="noStrike" cap="none">
              <a:solidFill>
                <a:srgbClr val="000000"/>
              </a:solidFill>
              <a:latin typeface="Arial"/>
              <a:ea typeface="Arial"/>
              <a:cs typeface="Arial"/>
              <a:sym typeface="Arial"/>
            </a:endParaRPr>
          </a:p>
        </p:txBody>
      </p:sp>
      <p:sp>
        <p:nvSpPr>
          <p:cNvPr id="260" name="Google Shape;260;p1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Weathering</a:t>
            </a:r>
            <a:endParaRPr/>
          </a:p>
        </p:txBody>
      </p:sp>
      <p:pic>
        <p:nvPicPr>
          <p:cNvPr id="120" name="Google Shape;120;p2" descr="weather.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21" name="Google Shape;121;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 name="Google Shape;122;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d7d111f907_0_0"/>
          <p:cNvSpPr txBox="1">
            <a:spLocks noGrp="1"/>
          </p:cNvSpPr>
          <p:nvPr>
            <p:ph type="title"/>
          </p:nvPr>
        </p:nvSpPr>
        <p:spPr>
          <a:xfrm>
            <a:off x="457200" y="112136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alibri"/>
              <a:buNone/>
            </a:pPr>
            <a:r>
              <a:rPr lang="en-US" sz="6000"/>
              <a:t>Weathering</a:t>
            </a:r>
            <a:endParaRPr/>
          </a:p>
        </p:txBody>
      </p:sp>
      <p:cxnSp>
        <p:nvCxnSpPr>
          <p:cNvPr id="267" name="Google Shape;267;gd7d111f907_0_0"/>
          <p:cNvCxnSpPr/>
          <p:nvPr/>
        </p:nvCxnSpPr>
        <p:spPr>
          <a:xfrm flipH="1">
            <a:off x="1519855" y="2482447"/>
            <a:ext cx="2078100" cy="15204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68" name="Google Shape;268;gd7d111f907_0_0"/>
          <p:cNvCxnSpPr/>
          <p:nvPr/>
        </p:nvCxnSpPr>
        <p:spPr>
          <a:xfrm>
            <a:off x="5675919" y="2634847"/>
            <a:ext cx="2405100" cy="13680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sp>
        <p:nvSpPr>
          <p:cNvPr id="269" name="Google Shape;269;gd7d111f907_0_0"/>
          <p:cNvSpPr txBox="1"/>
          <p:nvPr/>
        </p:nvSpPr>
        <p:spPr>
          <a:xfrm>
            <a:off x="-2258159" y="392208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70"/>
              <a:buFont typeface="Calibri"/>
              <a:buNone/>
            </a:pPr>
            <a:r>
              <a:rPr lang="en-US" sz="4070" b="0" i="0" u="none" strike="noStrike" cap="none">
                <a:solidFill>
                  <a:schemeClr val="dk1"/>
                </a:solidFill>
                <a:latin typeface="Calibri"/>
                <a:ea typeface="Calibri"/>
                <a:cs typeface="Calibri"/>
                <a:sym typeface="Calibri"/>
              </a:rPr>
              <a:t>Physical</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3237"/>
              <a:buFont typeface="Calibri"/>
              <a:buNone/>
            </a:pPr>
            <a:r>
              <a:rPr lang="en-US" sz="3237" b="0" i="0" u="none" strike="noStrike" cap="none">
                <a:solidFill>
                  <a:schemeClr val="dk1"/>
                </a:solidFill>
                <a:latin typeface="Calibri"/>
                <a:ea typeface="Calibri"/>
                <a:cs typeface="Calibri"/>
                <a:sym typeface="Calibri"/>
              </a:rPr>
              <a:t>(</a:t>
            </a:r>
            <a:r>
              <a:rPr lang="en-US" sz="3237" b="0" i="1" u="none" strike="noStrike" cap="none">
                <a:solidFill>
                  <a:schemeClr val="dk1"/>
                </a:solidFill>
                <a:latin typeface="Calibri"/>
                <a:ea typeface="Calibri"/>
                <a:cs typeface="Calibri"/>
                <a:sym typeface="Calibri"/>
              </a:rPr>
              <a:t>mechanical</a:t>
            </a:r>
            <a:r>
              <a:rPr lang="en-US" sz="3237"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70" name="Google Shape;270;gd7d111f907_0_0"/>
          <p:cNvSpPr txBox="1"/>
          <p:nvPr/>
        </p:nvSpPr>
        <p:spPr>
          <a:xfrm>
            <a:off x="3464464" y="3815469"/>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Chemical</a:t>
            </a:r>
            <a:endParaRPr sz="1400" b="0" i="0" u="none" strike="noStrike" cap="none">
              <a:solidFill>
                <a:srgbClr val="000000"/>
              </a:solidFill>
              <a:latin typeface="Arial"/>
              <a:ea typeface="Arial"/>
              <a:cs typeface="Arial"/>
              <a:sym typeface="Arial"/>
            </a:endParaRPr>
          </a:p>
        </p:txBody>
      </p:sp>
      <p:sp>
        <p:nvSpPr>
          <p:cNvPr id="271" name="Google Shape;271;gd7d111f907_0_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d7d111f907_0_0"/>
          <p:cNvSpPr/>
          <p:nvPr/>
        </p:nvSpPr>
        <p:spPr>
          <a:xfrm>
            <a:off x="114975" y="3891629"/>
            <a:ext cx="3349500" cy="12039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959"/>
              <a:buFont typeface="Calibri"/>
              <a:buNone/>
            </a:pPr>
            <a:r>
              <a:rPr lang="en-US" sz="3959"/>
              <a:t>Physical weathering = </a:t>
            </a:r>
            <a:br>
              <a:rPr lang="en-US" sz="3959"/>
            </a:br>
            <a:r>
              <a:rPr lang="en-US" sz="3959"/>
              <a:t>rocks break down into smaller pieces</a:t>
            </a:r>
            <a:endParaRPr/>
          </a:p>
        </p:txBody>
      </p:sp>
      <p:pic>
        <p:nvPicPr>
          <p:cNvPr id="279" name="Google Shape;279;p20" descr="The Features of Glacial Erosion"/>
          <p:cNvPicPr preferRelativeResize="0"/>
          <p:nvPr/>
        </p:nvPicPr>
        <p:blipFill rotWithShape="1">
          <a:blip r:embed="rId3">
            <a:alphaModFix/>
          </a:blip>
          <a:srcRect/>
          <a:stretch/>
        </p:blipFill>
        <p:spPr>
          <a:xfrm>
            <a:off x="1884651" y="1819274"/>
            <a:ext cx="5374698" cy="4036995"/>
          </a:xfrm>
          <a:prstGeom prst="rect">
            <a:avLst/>
          </a:prstGeom>
          <a:noFill/>
          <a:ln>
            <a:noFill/>
          </a:ln>
        </p:spPr>
      </p:pic>
      <p:sp>
        <p:nvSpPr>
          <p:cNvPr id="280" name="Google Shape;280;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d7d111f907_0_13"/>
          <p:cNvSpPr txBox="1">
            <a:spLocks noGrp="1"/>
          </p:cNvSpPr>
          <p:nvPr>
            <p:ph type="title"/>
          </p:nvPr>
        </p:nvSpPr>
        <p:spPr>
          <a:xfrm>
            <a:off x="457200" y="112136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alibri"/>
              <a:buNone/>
            </a:pPr>
            <a:r>
              <a:rPr lang="en-US" sz="6000"/>
              <a:t>Weathering</a:t>
            </a:r>
            <a:endParaRPr/>
          </a:p>
        </p:txBody>
      </p:sp>
      <p:cxnSp>
        <p:nvCxnSpPr>
          <p:cNvPr id="287" name="Google Shape;287;gd7d111f907_0_13"/>
          <p:cNvCxnSpPr/>
          <p:nvPr/>
        </p:nvCxnSpPr>
        <p:spPr>
          <a:xfrm flipH="1">
            <a:off x="1519855" y="2482447"/>
            <a:ext cx="2078100" cy="15204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88" name="Google Shape;288;gd7d111f907_0_13"/>
          <p:cNvCxnSpPr/>
          <p:nvPr/>
        </p:nvCxnSpPr>
        <p:spPr>
          <a:xfrm>
            <a:off x="5675919" y="2634847"/>
            <a:ext cx="2405100" cy="13680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sp>
        <p:nvSpPr>
          <p:cNvPr id="289" name="Google Shape;289;gd7d111f907_0_13"/>
          <p:cNvSpPr txBox="1"/>
          <p:nvPr/>
        </p:nvSpPr>
        <p:spPr>
          <a:xfrm>
            <a:off x="-2258159" y="392208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70"/>
              <a:buFont typeface="Calibri"/>
              <a:buNone/>
            </a:pPr>
            <a:r>
              <a:rPr lang="en-US" sz="4070" b="0" i="0" u="none" strike="noStrike" cap="none">
                <a:solidFill>
                  <a:schemeClr val="dk1"/>
                </a:solidFill>
                <a:latin typeface="Calibri"/>
                <a:ea typeface="Calibri"/>
                <a:cs typeface="Calibri"/>
                <a:sym typeface="Calibri"/>
              </a:rPr>
              <a:t>Physical</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3237"/>
              <a:buFont typeface="Calibri"/>
              <a:buNone/>
            </a:pPr>
            <a:r>
              <a:rPr lang="en-US" sz="3237" b="0" i="0" u="none" strike="noStrike" cap="none">
                <a:solidFill>
                  <a:schemeClr val="dk1"/>
                </a:solidFill>
                <a:latin typeface="Calibri"/>
                <a:ea typeface="Calibri"/>
                <a:cs typeface="Calibri"/>
                <a:sym typeface="Calibri"/>
              </a:rPr>
              <a:t>(</a:t>
            </a:r>
            <a:r>
              <a:rPr lang="en-US" sz="3237" b="0" i="1" u="none" strike="noStrike" cap="none">
                <a:solidFill>
                  <a:schemeClr val="dk1"/>
                </a:solidFill>
                <a:latin typeface="Calibri"/>
                <a:ea typeface="Calibri"/>
                <a:cs typeface="Calibri"/>
                <a:sym typeface="Calibri"/>
              </a:rPr>
              <a:t>mechanical</a:t>
            </a:r>
            <a:r>
              <a:rPr lang="en-US" sz="3237"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90" name="Google Shape;290;gd7d111f907_0_13"/>
          <p:cNvSpPr txBox="1"/>
          <p:nvPr/>
        </p:nvSpPr>
        <p:spPr>
          <a:xfrm>
            <a:off x="3464464" y="3815469"/>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Chemical</a:t>
            </a:r>
            <a:endParaRPr sz="1400" b="0" i="0" u="none" strike="noStrike" cap="none">
              <a:solidFill>
                <a:srgbClr val="000000"/>
              </a:solidFill>
              <a:latin typeface="Arial"/>
              <a:ea typeface="Arial"/>
              <a:cs typeface="Arial"/>
              <a:sym typeface="Arial"/>
            </a:endParaRPr>
          </a:p>
        </p:txBody>
      </p:sp>
      <p:sp>
        <p:nvSpPr>
          <p:cNvPr id="291" name="Google Shape;291;gd7d111f907_0_1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gd7d111f907_0_13"/>
          <p:cNvSpPr/>
          <p:nvPr/>
        </p:nvSpPr>
        <p:spPr>
          <a:xfrm>
            <a:off x="5675925" y="3891629"/>
            <a:ext cx="3349500" cy="12039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1"/>
          <p:cNvSpPr txBox="1"/>
          <p:nvPr/>
        </p:nvSpPr>
        <p:spPr>
          <a:xfrm>
            <a:off x="129886" y="297109"/>
            <a:ext cx="8884228" cy="12926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Chemical weathering </a:t>
            </a:r>
            <a:r>
              <a:rPr lang="en-US" sz="3400" b="0" i="0" u="none" strike="noStrike" cap="none">
                <a:solidFill>
                  <a:schemeClr val="dk1"/>
                </a:solidFill>
                <a:latin typeface="Calibri"/>
                <a:ea typeface="Calibri"/>
                <a:cs typeface="Calibri"/>
                <a:sym typeface="Calibri"/>
              </a:rPr>
              <a:t>=</a:t>
            </a:r>
            <a:br>
              <a:rPr lang="en-US" sz="3400" b="0" i="0" u="none" strike="noStrike" cap="none">
                <a:solidFill>
                  <a:schemeClr val="dk1"/>
                </a:solidFill>
                <a:latin typeface="Calibri"/>
                <a:ea typeface="Calibri"/>
                <a:cs typeface="Calibri"/>
                <a:sym typeface="Calibri"/>
              </a:rPr>
            </a:br>
            <a:r>
              <a:rPr lang="en-US" sz="3400" b="0" i="0" u="none" strike="noStrike" cap="none">
                <a:solidFill>
                  <a:schemeClr val="dk1"/>
                </a:solidFill>
                <a:latin typeface="Calibri"/>
                <a:ea typeface="Calibri"/>
                <a:cs typeface="Calibri"/>
                <a:sym typeface="Calibri"/>
              </a:rPr>
              <a:t>rocks break down in reaction to </a:t>
            </a:r>
            <a:r>
              <a:rPr lang="en-US" sz="3400" b="0" i="1" u="none" strike="noStrike" cap="none">
                <a:solidFill>
                  <a:schemeClr val="dk1"/>
                </a:solidFill>
                <a:latin typeface="Calibri"/>
                <a:ea typeface="Calibri"/>
                <a:cs typeface="Calibri"/>
                <a:sym typeface="Calibri"/>
              </a:rPr>
              <a:t>chemical changes</a:t>
            </a:r>
            <a:endParaRPr sz="1400" b="0" i="0" u="none" strike="noStrike" cap="none">
              <a:solidFill>
                <a:srgbClr val="000000"/>
              </a:solidFill>
              <a:latin typeface="Arial"/>
              <a:ea typeface="Arial"/>
              <a:cs typeface="Arial"/>
              <a:sym typeface="Arial"/>
            </a:endParaRPr>
          </a:p>
        </p:txBody>
      </p:sp>
      <p:pic>
        <p:nvPicPr>
          <p:cNvPr id="299" name="Google Shape;299;p21" descr="4 Types and Examples of Chemical Weathering"/>
          <p:cNvPicPr preferRelativeResize="0"/>
          <p:nvPr/>
        </p:nvPicPr>
        <p:blipFill rotWithShape="1">
          <a:blip r:embed="rId3">
            <a:alphaModFix/>
          </a:blip>
          <a:srcRect/>
          <a:stretch/>
        </p:blipFill>
        <p:spPr>
          <a:xfrm>
            <a:off x="1264900" y="2181525"/>
            <a:ext cx="6614175" cy="4409448"/>
          </a:xfrm>
          <a:prstGeom prst="rect">
            <a:avLst/>
          </a:prstGeom>
          <a:noFill/>
          <a:ln>
            <a:noFill/>
          </a:ln>
        </p:spPr>
      </p:pic>
      <p:sp>
        <p:nvSpPr>
          <p:cNvPr id="300" name="Google Shape;300;p2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3"/>
          <p:cNvSpPr txBox="1"/>
          <p:nvPr/>
        </p:nvSpPr>
        <p:spPr>
          <a:xfrm>
            <a:off x="2353541" y="495599"/>
            <a:ext cx="565002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dk1"/>
                </a:solidFill>
                <a:latin typeface="Calibri"/>
                <a:ea typeface="Calibri"/>
                <a:cs typeface="Calibri"/>
                <a:sym typeface="Calibri"/>
              </a:rPr>
              <a:t>What is weathering?</a:t>
            </a:r>
            <a:endParaRPr sz="1400" b="0" i="0" u="none" strike="noStrike" cap="none" dirty="0">
              <a:solidFill>
                <a:srgbClr val="000000"/>
              </a:solidFill>
              <a:latin typeface="Arial"/>
              <a:ea typeface="Arial"/>
              <a:cs typeface="Arial"/>
              <a:sym typeface="Arial"/>
            </a:endParaRPr>
          </a:p>
        </p:txBody>
      </p:sp>
      <p:pic>
        <p:nvPicPr>
          <p:cNvPr id="314" name="Google Shape;314;p23" descr="weather.jpg"/>
          <p:cNvPicPr preferRelativeResize="0"/>
          <p:nvPr/>
        </p:nvPicPr>
        <p:blipFill rotWithShape="1">
          <a:blip r:embed="rId4">
            <a:alphaModFix/>
          </a:blip>
          <a:srcRect l="-10572" r="-10572"/>
          <a:stretch/>
        </p:blipFill>
        <p:spPr>
          <a:xfrm>
            <a:off x="457200" y="1710348"/>
            <a:ext cx="8229600" cy="45259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4"/>
          <p:cNvSpPr txBox="1"/>
          <p:nvPr/>
        </p:nvSpPr>
        <p:spPr>
          <a:xfrm>
            <a:off x="1036480" y="391392"/>
            <a:ext cx="7595754"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the two different types of weathering that occur on Earth?</a:t>
            </a:r>
            <a:endParaRPr sz="1400" b="0" i="0" u="none" strike="noStrike" cap="none">
              <a:solidFill>
                <a:srgbClr val="000000"/>
              </a:solidFill>
              <a:latin typeface="Arial"/>
              <a:ea typeface="Arial"/>
              <a:cs typeface="Arial"/>
              <a:sym typeface="Arial"/>
            </a:endParaRPr>
          </a:p>
        </p:txBody>
      </p:sp>
      <p:pic>
        <p:nvPicPr>
          <p:cNvPr id="322" name="Google Shape;322;p24" descr="4 Types and Examples of Chemical Weathering"/>
          <p:cNvPicPr preferRelativeResize="0"/>
          <p:nvPr/>
        </p:nvPicPr>
        <p:blipFill rotWithShape="1">
          <a:blip r:embed="rId4">
            <a:alphaModFix/>
          </a:blip>
          <a:srcRect/>
          <a:stretch/>
        </p:blipFill>
        <p:spPr>
          <a:xfrm>
            <a:off x="4286251" y="3429000"/>
            <a:ext cx="4556412" cy="3037608"/>
          </a:xfrm>
          <a:prstGeom prst="rect">
            <a:avLst/>
          </a:prstGeom>
          <a:noFill/>
          <a:ln>
            <a:noFill/>
          </a:ln>
        </p:spPr>
      </p:pic>
      <p:pic>
        <p:nvPicPr>
          <p:cNvPr id="323" name="Google Shape;323;p24" descr="The Features of Glacial Erosion"/>
          <p:cNvPicPr preferRelativeResize="0"/>
          <p:nvPr/>
        </p:nvPicPr>
        <p:blipFill rotWithShape="1">
          <a:blip r:embed="rId5">
            <a:alphaModFix/>
          </a:blip>
          <a:srcRect/>
          <a:stretch/>
        </p:blipFill>
        <p:spPr>
          <a:xfrm>
            <a:off x="424771" y="1875668"/>
            <a:ext cx="4090122" cy="307213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5"/>
          <p:cNvSpPr txBox="1"/>
          <p:nvPr/>
        </p:nvSpPr>
        <p:spPr>
          <a:xfrm>
            <a:off x="511738" y="781691"/>
            <a:ext cx="8478982"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US" sz="3400" b="0" i="0" u="none" strike="noStrike" cap="none">
                <a:solidFill>
                  <a:schemeClr val="dk1"/>
                </a:solidFill>
                <a:latin typeface="Calibri"/>
                <a:ea typeface="Calibri"/>
                <a:cs typeface="Calibri"/>
                <a:sym typeface="Calibri"/>
              </a:rPr>
              <a:t>Describe the difference between the process of physical weathering and chemical weathering.</a:t>
            </a:r>
            <a:endParaRPr sz="1400" b="0" i="0" u="none" strike="noStrike" cap="none">
              <a:solidFill>
                <a:srgbClr val="000000"/>
              </a:solidFill>
              <a:latin typeface="Arial"/>
              <a:ea typeface="Arial"/>
              <a:cs typeface="Arial"/>
              <a:sym typeface="Arial"/>
            </a:endParaRPr>
          </a:p>
        </p:txBody>
      </p:sp>
      <p:pic>
        <p:nvPicPr>
          <p:cNvPr id="331" name="Google Shape;331;p25" descr="4 Types and Examples of Chemical Weathering"/>
          <p:cNvPicPr preferRelativeResize="0"/>
          <p:nvPr/>
        </p:nvPicPr>
        <p:blipFill rotWithShape="1">
          <a:blip r:embed="rId4">
            <a:alphaModFix/>
          </a:blip>
          <a:srcRect/>
          <a:stretch/>
        </p:blipFill>
        <p:spPr>
          <a:xfrm>
            <a:off x="4343358" y="3595255"/>
            <a:ext cx="4556412" cy="3037608"/>
          </a:xfrm>
          <a:prstGeom prst="rect">
            <a:avLst/>
          </a:prstGeom>
          <a:noFill/>
          <a:ln>
            <a:noFill/>
          </a:ln>
        </p:spPr>
      </p:pic>
      <p:pic>
        <p:nvPicPr>
          <p:cNvPr id="332" name="Google Shape;332;p25" descr="The Features of Glacial Erosion"/>
          <p:cNvPicPr preferRelativeResize="0"/>
          <p:nvPr/>
        </p:nvPicPr>
        <p:blipFill rotWithShape="1">
          <a:blip r:embed="rId5">
            <a:alphaModFix/>
          </a:blip>
          <a:srcRect/>
          <a:stretch/>
        </p:blipFill>
        <p:spPr>
          <a:xfrm>
            <a:off x="481878" y="2041923"/>
            <a:ext cx="4090122" cy="307213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9" name="Google Shape;339;p2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27" descr="app.jpg"/>
          <p:cNvPicPr preferRelativeResize="0">
            <a:picLocks noGrp="1"/>
          </p:cNvPicPr>
          <p:nvPr>
            <p:ph type="body" idx="1"/>
          </p:nvPr>
        </p:nvPicPr>
        <p:blipFill rotWithShape="1">
          <a:blip r:embed="rId3">
            <a:alphaModFix/>
          </a:blip>
          <a:srcRect l="-1832" r="-1830"/>
          <a:stretch/>
        </p:blipFill>
        <p:spPr>
          <a:xfrm>
            <a:off x="457200" y="827088"/>
            <a:ext cx="8229600" cy="5299075"/>
          </a:xfrm>
          <a:prstGeom prst="rect">
            <a:avLst/>
          </a:prstGeom>
          <a:noFill/>
          <a:ln w="9525" cap="flat" cmpd="sng">
            <a:solidFill>
              <a:schemeClr val="lt1"/>
            </a:solidFill>
            <a:prstDash val="solid"/>
            <a:round/>
            <a:headEnd type="none" w="sm" len="sm"/>
            <a:tailEnd type="none" w="sm" len="sm"/>
          </a:ln>
        </p:spPr>
      </p:pic>
      <p:sp>
        <p:nvSpPr>
          <p:cNvPr id="346" name="Google Shape;346;p2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7" name="Google Shape;347;p27"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467248" y="222683"/>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does water play a role in different processes on Earth? What are some examples of how you use water everyday?</a:t>
            </a:r>
            <a:endParaRPr sz="1400" b="0" i="0" u="none" strike="noStrike" cap="none">
              <a:solidFill>
                <a:srgbClr val="000000"/>
              </a:solidFill>
              <a:latin typeface="Arial"/>
              <a:ea typeface="Arial"/>
              <a:cs typeface="Arial"/>
              <a:sym typeface="Arial"/>
            </a:endParaRPr>
          </a:p>
        </p:txBody>
      </p:sp>
      <p:pic>
        <p:nvPicPr>
          <p:cNvPr id="130" name="Google Shape;130;p3" descr="10 Ways Equinix is Advancing Responsible Water Consumption -  Interconnections - The Equinix Blog"/>
          <p:cNvPicPr preferRelativeResize="0"/>
          <p:nvPr/>
        </p:nvPicPr>
        <p:blipFill rotWithShape="1">
          <a:blip r:embed="rId4">
            <a:alphaModFix/>
          </a:blip>
          <a:srcRect/>
          <a:stretch/>
        </p:blipFill>
        <p:spPr>
          <a:xfrm>
            <a:off x="1293668" y="1885654"/>
            <a:ext cx="6556663" cy="468414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28" descr="sink.jpg"/>
          <p:cNvPicPr preferRelativeResize="0">
            <a:picLocks noGrp="1"/>
          </p:cNvPicPr>
          <p:nvPr>
            <p:ph type="body" idx="1"/>
          </p:nvPr>
        </p:nvPicPr>
        <p:blipFill rotWithShape="1">
          <a:blip r:embed="rId3">
            <a:alphaModFix/>
          </a:blip>
          <a:srcRect l="-2506" r="-2506"/>
          <a:stretch/>
        </p:blipFill>
        <p:spPr>
          <a:xfrm>
            <a:off x="457200" y="904875"/>
            <a:ext cx="8229600" cy="5221288"/>
          </a:xfrm>
          <a:prstGeom prst="rect">
            <a:avLst/>
          </a:prstGeom>
          <a:noFill/>
          <a:ln w="9525" cap="flat" cmpd="sng">
            <a:solidFill>
              <a:schemeClr val="lt1"/>
            </a:solidFill>
            <a:prstDash val="solid"/>
            <a:round/>
            <a:headEnd type="none" w="sm" len="sm"/>
            <a:tailEnd type="none" w="sm" len="sm"/>
          </a:ln>
        </p:spPr>
      </p:pic>
      <p:sp>
        <p:nvSpPr>
          <p:cNvPr id="354" name="Google Shape;354;p2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5" name="Google Shape;355;p28"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29" descr="grand canyon.jpg"/>
          <p:cNvPicPr preferRelativeResize="0">
            <a:picLocks noGrp="1"/>
          </p:cNvPicPr>
          <p:nvPr>
            <p:ph type="body" idx="1"/>
          </p:nvPr>
        </p:nvPicPr>
        <p:blipFill rotWithShape="1">
          <a:blip r:embed="rId3">
            <a:alphaModFix/>
          </a:blip>
          <a:srcRect l="-1733" r="-1733"/>
          <a:stretch/>
        </p:blipFill>
        <p:spPr>
          <a:xfrm>
            <a:off x="457200" y="827088"/>
            <a:ext cx="8229600" cy="5299075"/>
          </a:xfrm>
          <a:prstGeom prst="rect">
            <a:avLst/>
          </a:prstGeom>
          <a:noFill/>
          <a:ln w="9525" cap="flat" cmpd="sng">
            <a:solidFill>
              <a:schemeClr val="lt1"/>
            </a:solidFill>
            <a:prstDash val="solid"/>
            <a:round/>
            <a:headEnd type="none" w="sm" len="sm"/>
            <a:tailEnd type="none" w="sm" len="sm"/>
          </a:ln>
        </p:spPr>
      </p:pic>
      <p:sp>
        <p:nvSpPr>
          <p:cNvPr id="362" name="Google Shape;362;p2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3" name="Google Shape;363;p29"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31"/>
          <p:cNvSpPr txBox="1"/>
          <p:nvPr/>
        </p:nvSpPr>
        <p:spPr>
          <a:xfrm>
            <a:off x="644236" y="706583"/>
            <a:ext cx="785552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one other real-world example of weathering that you can think of?</a:t>
            </a:r>
            <a:endParaRPr sz="1400" b="0" i="0" u="none" strike="noStrike" cap="none">
              <a:solidFill>
                <a:srgbClr val="000000"/>
              </a:solidFill>
              <a:latin typeface="Arial"/>
              <a:ea typeface="Arial"/>
              <a:cs typeface="Arial"/>
              <a:sym typeface="Arial"/>
            </a:endParaRPr>
          </a:p>
        </p:txBody>
      </p:sp>
      <p:pic>
        <p:nvPicPr>
          <p:cNvPr id="377" name="Google Shape;377;p31"/>
          <p:cNvPicPr preferRelativeResize="0"/>
          <p:nvPr/>
        </p:nvPicPr>
        <p:blipFill rotWithShape="1">
          <a:blip r:embed="rId4">
            <a:alphaModFix/>
          </a:blip>
          <a:srcRect/>
          <a:stretch/>
        </p:blipFill>
        <p:spPr>
          <a:xfrm>
            <a:off x="1258406" y="2188079"/>
            <a:ext cx="6410850" cy="419989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4" name="Google Shape;384;p32"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33" descr="tectonic.jpg"/>
          <p:cNvPicPr preferRelativeResize="0">
            <a:picLocks noGrp="1"/>
          </p:cNvPicPr>
          <p:nvPr>
            <p:ph type="body" idx="1"/>
          </p:nvPr>
        </p:nvPicPr>
        <p:blipFill rotWithShape="1">
          <a:blip r:embed="rId3">
            <a:alphaModFix/>
          </a:blip>
          <a:srcRect l="-64694" r="-64693"/>
          <a:stretch/>
        </p:blipFill>
        <p:spPr>
          <a:xfrm>
            <a:off x="457200" y="741363"/>
            <a:ext cx="8229600" cy="5384800"/>
          </a:xfrm>
          <a:prstGeom prst="rect">
            <a:avLst/>
          </a:prstGeom>
          <a:noFill/>
          <a:ln w="9525" cap="flat" cmpd="sng">
            <a:solidFill>
              <a:schemeClr val="lt1"/>
            </a:solidFill>
            <a:prstDash val="solid"/>
            <a:round/>
            <a:headEnd type="none" w="sm" len="sm"/>
            <a:tailEnd type="none" w="sm" len="sm"/>
          </a:ln>
        </p:spPr>
      </p:pic>
      <p:sp>
        <p:nvSpPr>
          <p:cNvPr id="391" name="Google Shape;391;p3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2" name="Google Shape;392;p33"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34" descr="forestfire.jpg"/>
          <p:cNvPicPr preferRelativeResize="0">
            <a:picLocks noGrp="1"/>
          </p:cNvPicPr>
          <p:nvPr>
            <p:ph type="body" idx="1"/>
          </p:nvPr>
        </p:nvPicPr>
        <p:blipFill rotWithShape="1">
          <a:blip r:embed="rId3">
            <a:alphaModFix/>
          </a:blip>
          <a:srcRect t="-3167" b="-3165"/>
          <a:stretch/>
        </p:blipFill>
        <p:spPr>
          <a:xfrm>
            <a:off x="457200" y="635000"/>
            <a:ext cx="8229600" cy="5491163"/>
          </a:xfrm>
          <a:prstGeom prst="rect">
            <a:avLst/>
          </a:prstGeom>
          <a:noFill/>
          <a:ln w="9525" cap="flat" cmpd="sng">
            <a:solidFill>
              <a:schemeClr val="lt1"/>
            </a:solidFill>
            <a:prstDash val="solid"/>
            <a:round/>
            <a:headEnd type="none" w="sm" len="sm"/>
            <a:tailEnd type="none" w="sm" len="sm"/>
          </a:ln>
        </p:spPr>
      </p:pic>
      <p:sp>
        <p:nvSpPr>
          <p:cNvPr id="399" name="Google Shape;399;p3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0" name="Google Shape;400;p3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36"/>
          <p:cNvSpPr txBox="1"/>
          <p:nvPr/>
        </p:nvSpPr>
        <p:spPr>
          <a:xfrm>
            <a:off x="700336" y="597092"/>
            <a:ext cx="7855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is a forest fire NOT an example of weathering?</a:t>
            </a:r>
            <a:endParaRPr sz="1400" b="0" i="0" u="none" strike="noStrike" cap="none">
              <a:solidFill>
                <a:srgbClr val="000000"/>
              </a:solidFill>
              <a:latin typeface="Arial"/>
              <a:ea typeface="Arial"/>
              <a:cs typeface="Arial"/>
              <a:sym typeface="Arial"/>
            </a:endParaRPr>
          </a:p>
        </p:txBody>
      </p:sp>
      <p:pic>
        <p:nvPicPr>
          <p:cNvPr id="414" name="Google Shape;414;p36" descr="forestfire.jpg"/>
          <p:cNvPicPr preferRelativeResize="0"/>
          <p:nvPr/>
        </p:nvPicPr>
        <p:blipFill rotWithShape="1">
          <a:blip r:embed="rId4">
            <a:alphaModFix/>
          </a:blip>
          <a:srcRect t="-3167" b="-3165"/>
          <a:stretch/>
        </p:blipFill>
        <p:spPr>
          <a:xfrm>
            <a:off x="1080653" y="2049871"/>
            <a:ext cx="6982691" cy="465916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d7d111f907_0_2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gd7d111f907_0_25"/>
          <p:cNvSpPr txBox="1"/>
          <p:nvPr/>
        </p:nvSpPr>
        <p:spPr>
          <a:xfrm>
            <a:off x="2353540" y="495599"/>
            <a:ext cx="4858917"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dk1"/>
                </a:solidFill>
                <a:latin typeface="Calibri"/>
                <a:ea typeface="Calibri"/>
                <a:cs typeface="Calibri"/>
                <a:sym typeface="Calibri"/>
              </a:rPr>
              <a:t>What is weathering?</a:t>
            </a:r>
            <a:endParaRPr sz="1400" b="0" i="0" u="none" strike="noStrike" cap="none" dirty="0">
              <a:solidFill>
                <a:srgbClr val="000000"/>
              </a:solidFill>
              <a:latin typeface="Arial"/>
              <a:ea typeface="Arial"/>
              <a:cs typeface="Arial"/>
              <a:sym typeface="Arial"/>
            </a:endParaRPr>
          </a:p>
        </p:txBody>
      </p:sp>
      <p:pic>
        <p:nvPicPr>
          <p:cNvPr id="422" name="Google Shape;422;gd7d111f907_0_25" descr="weather.jpg"/>
          <p:cNvPicPr preferRelativeResize="0"/>
          <p:nvPr/>
        </p:nvPicPr>
        <p:blipFill rotWithShape="1">
          <a:blip r:embed="rId4">
            <a:alphaModFix/>
          </a:blip>
          <a:srcRect l="-10575" r="-10563"/>
          <a:stretch/>
        </p:blipFill>
        <p:spPr>
          <a:xfrm>
            <a:off x="457200" y="2018572"/>
            <a:ext cx="8229600" cy="45259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4"/>
          <p:cNvSpPr txBox="1"/>
          <p:nvPr/>
        </p:nvSpPr>
        <p:spPr>
          <a:xfrm>
            <a:off x="2301072" y="68198"/>
            <a:ext cx="510659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137" name="Google Shape;137;p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
          <p:cNvSpPr txBox="1"/>
          <p:nvPr/>
        </p:nvSpPr>
        <p:spPr>
          <a:xfrm>
            <a:off x="408466" y="2619930"/>
            <a:ext cx="8551718"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Materials:  </a:t>
            </a:r>
            <a:r>
              <a:rPr lang="en-US" sz="1600" b="0" i="1" u="none" strike="noStrike" cap="none">
                <a:solidFill>
                  <a:schemeClr val="dk1"/>
                </a:solidFill>
                <a:latin typeface="Calibri"/>
                <a:ea typeface="Calibri"/>
                <a:cs typeface="Calibri"/>
                <a:sym typeface="Calibri"/>
              </a:rPr>
              <a:t>crackers and a clear container with water in 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Before beginning the demonstration, remind students to pay close attention and make note of any observations they may have as you conduct the demonstration. To demonstrate physical (mechanical) weathering, use your hands to break the crackers into smaller pieces. To demonstrate chemical weathering, put the cracker pieces into the water and let them soak for a minute or so, until they become soft (think wet sand!). Engage students in a discussion around the following questions: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1600"/>
              <a:buFont typeface="Calibri"/>
              <a:buAutoNum type="arabicParenR"/>
            </a:pPr>
            <a:r>
              <a:rPr lang="en-US" sz="1600" b="0" i="1" u="none" strike="noStrike" cap="none">
                <a:solidFill>
                  <a:schemeClr val="dk1"/>
                </a:solidFill>
                <a:latin typeface="Calibri"/>
                <a:ea typeface="Calibri"/>
                <a:cs typeface="Calibri"/>
                <a:sym typeface="Calibri"/>
              </a:rPr>
              <a:t>Explain what happened when I broke up the cracker with my hands.</a:t>
            </a:r>
            <a:endParaRPr sz="1400" b="0" i="0" u="none" strike="noStrike" cap="none">
              <a:solidFill>
                <a:srgbClr val="000000"/>
              </a:solidFill>
              <a:latin typeface="Arial"/>
              <a:ea typeface="Arial"/>
              <a:cs typeface="Arial"/>
              <a:sym typeface="Arial"/>
            </a:endParaRPr>
          </a:p>
          <a:p>
            <a:pPr marL="1257300" marR="0" lvl="2" indent="-342900" algn="l" rtl="0">
              <a:lnSpc>
                <a:spcPct val="100000"/>
              </a:lnSpc>
              <a:spcBef>
                <a:spcPts val="0"/>
              </a:spcBef>
              <a:spcAft>
                <a:spcPts val="0"/>
              </a:spcAft>
              <a:buClr>
                <a:schemeClr val="dk1"/>
              </a:buClr>
              <a:buSzPts val="1600"/>
              <a:buFont typeface="Calibri"/>
              <a:buAutoNum type="alphaLcParenR"/>
            </a:pPr>
            <a:r>
              <a:rPr lang="en-US" sz="1600" b="0" i="1" u="none" strike="noStrike" cap="none">
                <a:solidFill>
                  <a:schemeClr val="dk1"/>
                </a:solidFill>
                <a:latin typeface="Calibri"/>
                <a:ea typeface="Calibri"/>
                <a:cs typeface="Calibri"/>
                <a:sym typeface="Calibri"/>
              </a:rPr>
              <a:t>This was an example of physical weathering. When the crackers went through this process, would you say that the crackers were still crackers? Why or why not?</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1600"/>
              <a:buFont typeface="Calibri"/>
              <a:buAutoNum type="arabicParenR"/>
            </a:pPr>
            <a:r>
              <a:rPr lang="en-US" sz="1600" b="0" i="1" u="none" strike="noStrike" cap="none">
                <a:solidFill>
                  <a:schemeClr val="dk1"/>
                </a:solidFill>
                <a:latin typeface="Calibri"/>
                <a:ea typeface="Calibri"/>
                <a:cs typeface="Calibri"/>
                <a:sym typeface="Calibri"/>
              </a:rPr>
              <a:t>Explain what happened when the crackers were soaked in water.</a:t>
            </a:r>
            <a:endParaRPr sz="1400" b="0" i="0" u="none" strike="noStrike" cap="none">
              <a:solidFill>
                <a:srgbClr val="000000"/>
              </a:solidFill>
              <a:latin typeface="Arial"/>
              <a:ea typeface="Arial"/>
              <a:cs typeface="Arial"/>
              <a:sym typeface="Arial"/>
            </a:endParaRPr>
          </a:p>
          <a:p>
            <a:pPr marL="1257300" marR="0" lvl="2" indent="-342900" algn="l" rtl="0">
              <a:lnSpc>
                <a:spcPct val="100000"/>
              </a:lnSpc>
              <a:spcBef>
                <a:spcPts val="0"/>
              </a:spcBef>
              <a:spcAft>
                <a:spcPts val="0"/>
              </a:spcAft>
              <a:buClr>
                <a:schemeClr val="dk1"/>
              </a:buClr>
              <a:buSzPts val="1600"/>
              <a:buFont typeface="Calibri"/>
              <a:buAutoNum type="alphaLcParenR"/>
            </a:pPr>
            <a:r>
              <a:rPr lang="en-US" sz="1600" b="0" i="1" u="none" strike="noStrike" cap="none">
                <a:solidFill>
                  <a:schemeClr val="dk1"/>
                </a:solidFill>
                <a:latin typeface="Calibri"/>
                <a:ea typeface="Calibri"/>
                <a:cs typeface="Calibri"/>
                <a:sym typeface="Calibri"/>
              </a:rPr>
              <a:t>This was an example of chemical weathering. When the crackers went through this process, would you say that the crackers were still crackers? Why or why not?</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1600"/>
              <a:buFont typeface="Calibri"/>
              <a:buAutoNum type="arabicParenR"/>
            </a:pPr>
            <a:r>
              <a:rPr lang="en-US" sz="1600" b="0" i="1" u="none" strike="noStrike" cap="none">
                <a:solidFill>
                  <a:schemeClr val="dk1"/>
                </a:solidFill>
                <a:latin typeface="Calibri"/>
                <a:ea typeface="Calibri"/>
                <a:cs typeface="Calibri"/>
                <a:sym typeface="Calibri"/>
              </a:rPr>
              <a:t>How do you think this demonstration could be applied to rocks or other materials on Earth?</a:t>
            </a:r>
            <a:endParaRPr sz="1400" b="0" i="0" u="none" strike="noStrike" cap="none">
              <a:solidFill>
                <a:srgbClr val="000000"/>
              </a:solidFill>
              <a:latin typeface="Arial"/>
              <a:ea typeface="Arial"/>
              <a:cs typeface="Arial"/>
              <a:sym typeface="Arial"/>
            </a:endParaRPr>
          </a:p>
        </p:txBody>
      </p:sp>
      <p:pic>
        <p:nvPicPr>
          <p:cNvPr id="139" name="Google Shape;139;p4" descr="Saltine cracker - Wikipedia"/>
          <p:cNvPicPr preferRelativeResize="0"/>
          <p:nvPr/>
        </p:nvPicPr>
        <p:blipFill rotWithShape="1">
          <a:blip r:embed="rId4">
            <a:alphaModFix/>
          </a:blip>
          <a:srcRect/>
          <a:stretch/>
        </p:blipFill>
        <p:spPr>
          <a:xfrm>
            <a:off x="1411189" y="822303"/>
            <a:ext cx="3273136" cy="1442226"/>
          </a:xfrm>
          <a:prstGeom prst="rect">
            <a:avLst/>
          </a:prstGeom>
          <a:noFill/>
          <a:ln>
            <a:noFill/>
          </a:ln>
        </p:spPr>
      </p:pic>
      <p:pic>
        <p:nvPicPr>
          <p:cNvPr id="140" name="Google Shape;140;p4" descr="Is this water safe to drink? Israeli startup lets you know | The Times of  Israel"/>
          <p:cNvPicPr preferRelativeResize="0"/>
          <p:nvPr/>
        </p:nvPicPr>
        <p:blipFill rotWithShape="1">
          <a:blip r:embed="rId5">
            <a:alphaModFix/>
          </a:blip>
          <a:srcRect/>
          <a:stretch/>
        </p:blipFill>
        <p:spPr>
          <a:xfrm>
            <a:off x="5056112" y="946994"/>
            <a:ext cx="2676698" cy="167293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d7d111f907_0_3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gd7d111f907_0_32"/>
          <p:cNvSpPr txBox="1"/>
          <p:nvPr/>
        </p:nvSpPr>
        <p:spPr>
          <a:xfrm>
            <a:off x="511738" y="781691"/>
            <a:ext cx="8478900" cy="113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US" sz="3400" b="0" i="0" u="none" strike="noStrike" cap="none">
                <a:solidFill>
                  <a:schemeClr val="dk1"/>
                </a:solidFill>
                <a:latin typeface="Calibri"/>
                <a:ea typeface="Calibri"/>
                <a:cs typeface="Calibri"/>
                <a:sym typeface="Calibri"/>
              </a:rPr>
              <a:t>Describe the difference between the process of physical weathering and chemical weathering.</a:t>
            </a:r>
            <a:endParaRPr sz="1400" b="0" i="0" u="none" strike="noStrike" cap="none">
              <a:solidFill>
                <a:srgbClr val="000000"/>
              </a:solidFill>
              <a:latin typeface="Arial"/>
              <a:ea typeface="Arial"/>
              <a:cs typeface="Arial"/>
              <a:sym typeface="Arial"/>
            </a:endParaRPr>
          </a:p>
        </p:txBody>
      </p:sp>
      <p:pic>
        <p:nvPicPr>
          <p:cNvPr id="430" name="Google Shape;430;gd7d111f907_0_32" descr="4 Types and Examples of Chemical Weathering"/>
          <p:cNvPicPr preferRelativeResize="0"/>
          <p:nvPr/>
        </p:nvPicPr>
        <p:blipFill rotWithShape="1">
          <a:blip r:embed="rId4">
            <a:alphaModFix/>
          </a:blip>
          <a:srcRect/>
          <a:stretch/>
        </p:blipFill>
        <p:spPr>
          <a:xfrm>
            <a:off x="4343358" y="3595255"/>
            <a:ext cx="4556413" cy="3037609"/>
          </a:xfrm>
          <a:prstGeom prst="rect">
            <a:avLst/>
          </a:prstGeom>
          <a:noFill/>
          <a:ln>
            <a:noFill/>
          </a:ln>
        </p:spPr>
      </p:pic>
      <p:pic>
        <p:nvPicPr>
          <p:cNvPr id="431" name="Google Shape;431;gd7d111f907_0_32" descr="The Features of Glacial Erosion"/>
          <p:cNvPicPr preferRelativeResize="0"/>
          <p:nvPr/>
        </p:nvPicPr>
        <p:blipFill rotWithShape="1">
          <a:blip r:embed="rId5">
            <a:alphaModFix/>
          </a:blip>
          <a:srcRect/>
          <a:stretch/>
        </p:blipFill>
        <p:spPr>
          <a:xfrm>
            <a:off x="481878" y="2041923"/>
            <a:ext cx="4090122" cy="307213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7"/>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38" name="Google Shape;438;p37"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38" descr="weather.jpg"/>
          <p:cNvPicPr preferRelativeResize="0">
            <a:picLocks noGrp="1"/>
          </p:cNvPicPr>
          <p:nvPr>
            <p:ph type="body" idx="1"/>
          </p:nvPr>
        </p:nvPicPr>
        <p:blipFill rotWithShape="1">
          <a:blip r:embed="rId3">
            <a:alphaModFix/>
          </a:blip>
          <a:srcRect l="-10572" r="-10572"/>
          <a:stretch/>
        </p:blipFill>
        <p:spPr>
          <a:xfrm>
            <a:off x="457200" y="2271457"/>
            <a:ext cx="8229600" cy="4525963"/>
          </a:xfrm>
          <a:prstGeom prst="rect">
            <a:avLst/>
          </a:prstGeom>
          <a:noFill/>
          <a:ln w="9525" cap="flat" cmpd="sng">
            <a:solidFill>
              <a:schemeClr val="lt1"/>
            </a:solidFill>
            <a:prstDash val="solid"/>
            <a:round/>
            <a:headEnd type="none" w="sm" len="sm"/>
            <a:tailEnd type="none" w="sm" len="sm"/>
          </a:ln>
        </p:spPr>
      </p:pic>
      <p:sp>
        <p:nvSpPr>
          <p:cNvPr id="445" name="Google Shape;445;p38"/>
          <p:cNvSpPr txBox="1"/>
          <p:nvPr/>
        </p:nvSpPr>
        <p:spPr>
          <a:xfrm>
            <a:off x="996265" y="735230"/>
            <a:ext cx="7151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Weathering</a:t>
            </a:r>
            <a:r>
              <a:rPr lang="en-US" sz="3600" b="0" i="0" u="none" strike="noStrike" cap="none">
                <a:solidFill>
                  <a:schemeClr val="dk1"/>
                </a:solidFill>
                <a:latin typeface="Calibri"/>
                <a:ea typeface="Calibri"/>
                <a:cs typeface="Calibri"/>
                <a:sym typeface="Calibri"/>
              </a:rPr>
              <a:t>: the process of breaking down rock over long periods of time</a:t>
            </a:r>
            <a:endParaRPr sz="1400" b="0" i="0" u="none" strike="noStrike" cap="none">
              <a:solidFill>
                <a:srgbClr val="000000"/>
              </a:solidFill>
              <a:latin typeface="Arial"/>
              <a:ea typeface="Arial"/>
              <a:cs typeface="Arial"/>
              <a:sym typeface="Arial"/>
            </a:endParaRPr>
          </a:p>
        </p:txBody>
      </p:sp>
      <p:sp>
        <p:nvSpPr>
          <p:cNvPr id="446" name="Google Shape;446;p38"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9"/>
          <p:cNvSpPr txBox="1">
            <a:spLocks noGrp="1"/>
          </p:cNvSpPr>
          <p:nvPr>
            <p:ph type="title"/>
          </p:nvPr>
        </p:nvSpPr>
        <p:spPr>
          <a:xfrm>
            <a:off x="457200" y="112136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alibri"/>
              <a:buNone/>
            </a:pPr>
            <a:r>
              <a:rPr lang="en-US" sz="6000"/>
              <a:t>Weathering</a:t>
            </a:r>
            <a:endParaRPr/>
          </a:p>
        </p:txBody>
      </p:sp>
      <p:cxnSp>
        <p:nvCxnSpPr>
          <p:cNvPr id="453" name="Google Shape;453;p39"/>
          <p:cNvCxnSpPr/>
          <p:nvPr/>
        </p:nvCxnSpPr>
        <p:spPr>
          <a:xfrm flipH="1">
            <a:off x="1519992" y="2482447"/>
            <a:ext cx="2077963" cy="152025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454" name="Google Shape;454;p39"/>
          <p:cNvCxnSpPr/>
          <p:nvPr/>
        </p:nvCxnSpPr>
        <p:spPr>
          <a:xfrm>
            <a:off x="5675919" y="2634847"/>
            <a:ext cx="2405049" cy="136785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sp>
        <p:nvSpPr>
          <p:cNvPr id="455" name="Google Shape;455;p39"/>
          <p:cNvSpPr txBox="1"/>
          <p:nvPr/>
        </p:nvSpPr>
        <p:spPr>
          <a:xfrm>
            <a:off x="-2258159" y="392208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70"/>
              <a:buFont typeface="Calibri"/>
              <a:buNone/>
            </a:pPr>
            <a:r>
              <a:rPr lang="en-US" sz="4070" b="0" i="0" u="none" strike="noStrike" cap="none">
                <a:solidFill>
                  <a:schemeClr val="dk1"/>
                </a:solidFill>
                <a:latin typeface="Calibri"/>
                <a:ea typeface="Calibri"/>
                <a:cs typeface="Calibri"/>
                <a:sym typeface="Calibri"/>
              </a:rPr>
              <a:t>Physical</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3237"/>
              <a:buFont typeface="Calibri"/>
              <a:buNone/>
            </a:pPr>
            <a:r>
              <a:rPr lang="en-US" sz="3237" b="0" i="0" u="none" strike="noStrike" cap="none">
                <a:solidFill>
                  <a:schemeClr val="dk1"/>
                </a:solidFill>
                <a:latin typeface="Calibri"/>
                <a:ea typeface="Calibri"/>
                <a:cs typeface="Calibri"/>
                <a:sym typeface="Calibri"/>
              </a:rPr>
              <a:t>(</a:t>
            </a:r>
            <a:r>
              <a:rPr lang="en-US" sz="3237" b="0" i="1" u="none" strike="noStrike" cap="none">
                <a:solidFill>
                  <a:schemeClr val="dk1"/>
                </a:solidFill>
                <a:latin typeface="Calibri"/>
                <a:ea typeface="Calibri"/>
                <a:cs typeface="Calibri"/>
                <a:sym typeface="Calibri"/>
              </a:rPr>
              <a:t>mechanical</a:t>
            </a:r>
            <a:r>
              <a:rPr lang="en-US" sz="3237"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56" name="Google Shape;456;p39"/>
          <p:cNvSpPr txBox="1"/>
          <p:nvPr/>
        </p:nvSpPr>
        <p:spPr>
          <a:xfrm>
            <a:off x="3464464" y="3815469"/>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Chemical</a:t>
            </a:r>
            <a:endParaRPr sz="1400" b="0" i="0" u="none" strike="noStrike" cap="none">
              <a:solidFill>
                <a:srgbClr val="000000"/>
              </a:solidFill>
              <a:latin typeface="Arial"/>
              <a:ea typeface="Arial"/>
              <a:cs typeface="Arial"/>
              <a:sym typeface="Arial"/>
            </a:endParaRPr>
          </a:p>
        </p:txBody>
      </p:sp>
      <p:sp>
        <p:nvSpPr>
          <p:cNvPr id="457" name="Google Shape;457;p39" descr="Rewind"/>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0"/>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464" name="Google Shape;464;p40"/>
          <p:cNvSpPr txBox="1"/>
          <p:nvPr/>
        </p:nvSpPr>
        <p:spPr>
          <a:xfrm>
            <a:off x="2270926" y="1027437"/>
            <a:ext cx="460214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Weathering Gizmo</a:t>
            </a: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465" name="Google Shape;465;p40"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466" name="Google Shape;466;p40"/>
          <p:cNvSpPr txBox="1"/>
          <p:nvPr/>
        </p:nvSpPr>
        <p:spPr>
          <a:xfrm>
            <a:off x="411982" y="2230734"/>
            <a:ext cx="2552282"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access the Gizmo simulation activity pertaining to weathering.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activity, you’ll learn about the different types of physical and chemical weathering, then use a simulation to model the effects of weathering on different types of rocks in varying climate conditions.</a:t>
            </a:r>
            <a:endParaRPr sz="1400" b="0" i="0" u="none" strike="noStrike" cap="none">
              <a:solidFill>
                <a:srgbClr val="000000"/>
              </a:solidFill>
              <a:latin typeface="Arial"/>
              <a:ea typeface="Arial"/>
              <a:cs typeface="Arial"/>
              <a:sym typeface="Arial"/>
            </a:endParaRPr>
          </a:p>
        </p:txBody>
      </p:sp>
      <p:sp>
        <p:nvSpPr>
          <p:cNvPr id="467" name="Google Shape;467;p40"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8" name="Google Shape;468;p40"/>
          <p:cNvPicPr preferRelativeResize="0"/>
          <p:nvPr/>
        </p:nvPicPr>
        <p:blipFill rotWithShape="1">
          <a:blip r:embed="rId6">
            <a:alphaModFix/>
          </a:blip>
          <a:srcRect/>
          <a:stretch/>
        </p:blipFill>
        <p:spPr>
          <a:xfrm>
            <a:off x="3249728" y="2335181"/>
            <a:ext cx="5606981" cy="376142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41"/>
          <p:cNvSpPr txBox="1"/>
          <p:nvPr/>
        </p:nvSpPr>
        <p:spPr>
          <a:xfrm>
            <a:off x="467248" y="345583"/>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does water play a role in different processes on Earth? What are some examples of how you use water everyday?</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p:txBody>
      </p:sp>
      <p:pic>
        <p:nvPicPr>
          <p:cNvPr id="476" name="Google Shape;476;p41" descr="10 Ways Equinix is Advancing Responsible Water Consumption -  Interconnections - The Equinix Blog"/>
          <p:cNvPicPr preferRelativeResize="0"/>
          <p:nvPr/>
        </p:nvPicPr>
        <p:blipFill rotWithShape="1">
          <a:blip r:embed="rId4">
            <a:alphaModFix/>
          </a:blip>
          <a:srcRect/>
          <a:stretch/>
        </p:blipFill>
        <p:spPr>
          <a:xfrm>
            <a:off x="1293668" y="1885654"/>
            <a:ext cx="6556663" cy="468414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4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497" name="Google Shape;497;p44"/>
          <p:cNvGrpSpPr/>
          <p:nvPr/>
        </p:nvGrpSpPr>
        <p:grpSpPr>
          <a:xfrm>
            <a:off x="1505008" y="297180"/>
            <a:ext cx="5828913" cy="6262953"/>
            <a:chOff x="814636" y="0"/>
            <a:chExt cx="5828913" cy="6262953"/>
          </a:xfrm>
        </p:grpSpPr>
        <p:sp>
          <p:nvSpPr>
            <p:cNvPr id="498" name="Google Shape;498;p44"/>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44"/>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500" name="Google Shape;500;p44"/>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44"/>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44"/>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503" name="Google Shape;503;p44"/>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44"/>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44"/>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506" name="Google Shape;506;p44"/>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44"/>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44"/>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509" name="Google Shape;509;p44"/>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44"/>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44"/>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512" name="Google Shape;512;p44"/>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44"/>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44"/>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515" name="Google Shape;515;p44"/>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16" name="Google Shape;516;p44"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517" name="Google Shape;517;p44"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518" name="Google Shape;518;p44"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519" name="Google Shape;519;p44"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520" name="Google Shape;520;p44"/>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1" name="Google Shape;521;p44"/>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Erosion</a:t>
            </a:r>
            <a:endParaRPr/>
          </a:p>
        </p:txBody>
      </p:sp>
      <p:pic>
        <p:nvPicPr>
          <p:cNvPr id="528" name="Google Shape;528;p45" descr="erosion.jpg"/>
          <p:cNvPicPr preferRelativeResize="0">
            <a:picLocks noGrp="1"/>
          </p:cNvPicPr>
          <p:nvPr>
            <p:ph type="body" idx="1"/>
          </p:nvPr>
        </p:nvPicPr>
        <p:blipFill rotWithShape="1">
          <a:blip r:embed="rId3">
            <a:alphaModFix/>
          </a:blip>
          <a:srcRect l="-10459" r="-10458"/>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529" name="Google Shape;529;p4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0" name="Google Shape;530;p4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6"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46"/>
          <p:cNvSpPr txBox="1"/>
          <p:nvPr/>
        </p:nvSpPr>
        <p:spPr>
          <a:xfrm>
            <a:off x="467248" y="39475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does water play a role in different processes on Earth? What are some examples of how you use water everyday?</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p:txBody>
      </p:sp>
      <p:pic>
        <p:nvPicPr>
          <p:cNvPr id="538" name="Google Shape;538;p46" descr="10 Ways Equinix is Advancing Responsible Water Consumption -  Interconnections - The Equinix Blog"/>
          <p:cNvPicPr preferRelativeResize="0"/>
          <p:nvPr/>
        </p:nvPicPr>
        <p:blipFill rotWithShape="1">
          <a:blip r:embed="rId4">
            <a:alphaModFix/>
          </a:blip>
          <a:srcRect/>
          <a:stretch/>
        </p:blipFill>
        <p:spPr>
          <a:xfrm>
            <a:off x="1293668" y="1885654"/>
            <a:ext cx="6556663" cy="468414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p:nvPr/>
        </p:nvSpPr>
        <p:spPr>
          <a:xfrm>
            <a:off x="2301072" y="68198"/>
            <a:ext cx="511687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545" name="Google Shape;545;p47"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47"/>
          <p:cNvSpPr txBox="1"/>
          <p:nvPr/>
        </p:nvSpPr>
        <p:spPr>
          <a:xfrm>
            <a:off x="408466" y="2962830"/>
            <a:ext cx="8551718" cy="32932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Materials:  </a:t>
            </a:r>
            <a:r>
              <a:rPr lang="en-US" sz="1600" b="0" i="1" u="none" strike="noStrike" cap="none">
                <a:solidFill>
                  <a:schemeClr val="dk1"/>
                </a:solidFill>
                <a:latin typeface="Calibri"/>
                <a:ea typeface="Calibri"/>
                <a:cs typeface="Calibri"/>
                <a:sym typeface="Calibri"/>
              </a:rPr>
              <a:t>container with lid (and water in it!), sugar cube (1-2), and a handful of small gravel/stones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Before beginning the demonstration, remind students to pay close attention and make note of any observations they may have as you conduct the demonstration. To model how erosion breaks down rocks when they are tumbled with sand in a body of water (e.g., ocean or river), place the sugar cube(s) and a small handful of gravel into a jar with water and close the lid. Vigorously shake the jar (~3 minutes) and engage students in a discussion around the following questions: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1600"/>
              <a:buFont typeface="Calibri"/>
              <a:buAutoNum type="arabicParenR"/>
            </a:pPr>
            <a:r>
              <a:rPr lang="en-US" sz="1600" b="0" i="1" u="none" strike="noStrike" cap="none">
                <a:solidFill>
                  <a:schemeClr val="dk1"/>
                </a:solidFill>
                <a:latin typeface="Calibri"/>
                <a:ea typeface="Calibri"/>
                <a:cs typeface="Calibri"/>
                <a:sym typeface="Calibri"/>
              </a:rPr>
              <a:t>What happened to the sugar cubes when I shook the jar?</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1600"/>
              <a:buFont typeface="Calibri"/>
              <a:buAutoNum type="arabicParenR"/>
            </a:pPr>
            <a:r>
              <a:rPr lang="en-US" sz="1600" b="0" i="1" u="none" strike="noStrike" cap="none">
                <a:solidFill>
                  <a:schemeClr val="dk1"/>
                </a:solidFill>
                <a:latin typeface="Calibri"/>
                <a:ea typeface="Calibri"/>
                <a:cs typeface="Calibri"/>
                <a:sym typeface="Calibri"/>
              </a:rPr>
              <a:t>What happened to the gravel when I shook the jar?</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1600"/>
              <a:buFont typeface="Calibri"/>
              <a:buAutoNum type="arabicParenR"/>
            </a:pPr>
            <a:r>
              <a:rPr lang="en-US" sz="1600" b="0" i="1" u="none" strike="noStrike" cap="none">
                <a:solidFill>
                  <a:schemeClr val="dk1"/>
                </a:solidFill>
                <a:latin typeface="Calibri"/>
                <a:ea typeface="Calibri"/>
                <a:cs typeface="Calibri"/>
                <a:sym typeface="Calibri"/>
              </a:rPr>
              <a:t>Why do you think the two materials reacted differently to the jar shaking?</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1600"/>
              <a:buFont typeface="Calibri"/>
              <a:buAutoNum type="arabicParenR"/>
            </a:pPr>
            <a:r>
              <a:rPr lang="en-US" sz="1600" b="0" i="1" u="none" strike="noStrike" cap="none">
                <a:solidFill>
                  <a:schemeClr val="dk1"/>
                </a:solidFill>
                <a:latin typeface="Calibri"/>
                <a:ea typeface="Calibri"/>
                <a:cs typeface="Calibri"/>
                <a:sym typeface="Calibri"/>
              </a:rPr>
              <a:t>How would you describe water’s role in this process?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1600"/>
              <a:buFont typeface="Calibri"/>
              <a:buAutoNum type="arabicParenR"/>
            </a:pPr>
            <a:r>
              <a:rPr lang="en-US" sz="1600" b="0" i="1" u="none" strike="noStrike" cap="none">
                <a:solidFill>
                  <a:schemeClr val="dk1"/>
                </a:solidFill>
                <a:latin typeface="Calibri"/>
                <a:ea typeface="Calibri"/>
                <a:cs typeface="Calibri"/>
                <a:sym typeface="Calibri"/>
              </a:rPr>
              <a:t>How do you think this demonstration could be applied to rocks or other materials on Earth?</a:t>
            </a:r>
            <a:endParaRPr sz="1400" b="0" i="0" u="none" strike="noStrike" cap="none">
              <a:solidFill>
                <a:srgbClr val="000000"/>
              </a:solidFill>
              <a:latin typeface="Arial"/>
              <a:ea typeface="Arial"/>
              <a:cs typeface="Arial"/>
              <a:sym typeface="Arial"/>
            </a:endParaRPr>
          </a:p>
        </p:txBody>
      </p:sp>
      <p:pic>
        <p:nvPicPr>
          <p:cNvPr id="547" name="Google Shape;547;p47" descr="Straight Sided Glass Jar 16 oz w/ Gold Lid"/>
          <p:cNvPicPr preferRelativeResize="0"/>
          <p:nvPr/>
        </p:nvPicPr>
        <p:blipFill rotWithShape="1">
          <a:blip r:embed="rId4">
            <a:alphaModFix/>
          </a:blip>
          <a:srcRect/>
          <a:stretch/>
        </p:blipFill>
        <p:spPr>
          <a:xfrm>
            <a:off x="2122282" y="1172000"/>
            <a:ext cx="1154113" cy="1641135"/>
          </a:xfrm>
          <a:prstGeom prst="rect">
            <a:avLst/>
          </a:prstGeom>
          <a:noFill/>
          <a:ln>
            <a:noFill/>
          </a:ln>
        </p:spPr>
      </p:pic>
      <p:pic>
        <p:nvPicPr>
          <p:cNvPr id="548" name="Google Shape;548;p47" descr="Sugar Cube Stock Photo - Download Image Now - iStock"/>
          <p:cNvPicPr preferRelativeResize="0"/>
          <p:nvPr/>
        </p:nvPicPr>
        <p:blipFill rotWithShape="1">
          <a:blip r:embed="rId5">
            <a:alphaModFix/>
          </a:blip>
          <a:srcRect/>
          <a:stretch/>
        </p:blipFill>
        <p:spPr>
          <a:xfrm>
            <a:off x="3774849" y="1256548"/>
            <a:ext cx="1585047" cy="1643464"/>
          </a:xfrm>
          <a:prstGeom prst="rect">
            <a:avLst/>
          </a:prstGeom>
          <a:noFill/>
          <a:ln>
            <a:noFill/>
          </a:ln>
        </p:spPr>
      </p:pic>
      <p:pic>
        <p:nvPicPr>
          <p:cNvPr id="549" name="Google Shape;549;p47" descr="I went to the &quot;Garnet Volcano&quot; El Hoyazo on a field trip in Spain. The  picture was taken in a dry riverbed where every handful of gravel contains  huge amounts of beautiful"/>
          <p:cNvPicPr preferRelativeResize="0"/>
          <p:nvPr/>
        </p:nvPicPr>
        <p:blipFill rotWithShape="1">
          <a:blip r:embed="rId6">
            <a:alphaModFix/>
          </a:blip>
          <a:srcRect t="9169" b="17590"/>
          <a:stretch/>
        </p:blipFill>
        <p:spPr>
          <a:xfrm>
            <a:off x="5858350" y="1193188"/>
            <a:ext cx="1226993" cy="15976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48"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49" descr="What percent of Earth is water?"/>
          <p:cNvPicPr preferRelativeResize="0"/>
          <p:nvPr/>
        </p:nvPicPr>
        <p:blipFill rotWithShape="1">
          <a:blip r:embed="rId3">
            <a:alphaModFix/>
          </a:blip>
          <a:srcRect/>
          <a:stretch/>
        </p:blipFill>
        <p:spPr>
          <a:xfrm>
            <a:off x="2179493" y="1989858"/>
            <a:ext cx="4785013" cy="4785013"/>
          </a:xfrm>
          <a:prstGeom prst="rect">
            <a:avLst/>
          </a:prstGeom>
          <a:noFill/>
          <a:ln>
            <a:noFill/>
          </a:ln>
        </p:spPr>
      </p:pic>
      <p:sp>
        <p:nvSpPr>
          <p:cNvPr id="562" name="Google Shape;562;p49"/>
          <p:cNvSpPr txBox="1"/>
          <p:nvPr/>
        </p:nvSpPr>
        <p:spPr>
          <a:xfrm>
            <a:off x="514349" y="644235"/>
            <a:ext cx="8115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Water is an important compound involved in many different Earth processes.</a:t>
            </a:r>
            <a:endParaRPr sz="1400" b="0" i="0" u="none" strike="noStrike" cap="none">
              <a:solidFill>
                <a:srgbClr val="000000"/>
              </a:solidFill>
              <a:latin typeface="Arial"/>
              <a:ea typeface="Arial"/>
              <a:cs typeface="Arial"/>
              <a:sym typeface="Arial"/>
            </a:endParaRPr>
          </a:p>
        </p:txBody>
      </p:sp>
      <p:sp>
        <p:nvSpPr>
          <p:cNvPr id="563" name="Google Shape;563;p4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50" descr="icemelt.jpg"/>
          <p:cNvPicPr preferRelativeResize="0">
            <a:picLocks noGrp="1"/>
          </p:cNvPicPr>
          <p:nvPr>
            <p:ph type="body" idx="1"/>
          </p:nvPr>
        </p:nvPicPr>
        <p:blipFill rotWithShape="1">
          <a:blip r:embed="rId3">
            <a:alphaModFix/>
          </a:blip>
          <a:srcRect l="370" r="17851"/>
          <a:stretch/>
        </p:blipFill>
        <p:spPr>
          <a:xfrm>
            <a:off x="1849581" y="1451769"/>
            <a:ext cx="5444837" cy="4993554"/>
          </a:xfrm>
          <a:prstGeom prst="rect">
            <a:avLst/>
          </a:prstGeom>
          <a:noFill/>
          <a:ln>
            <a:noFill/>
          </a:ln>
        </p:spPr>
      </p:pic>
      <p:sp>
        <p:nvSpPr>
          <p:cNvPr id="570" name="Google Shape;570;p50"/>
          <p:cNvSpPr txBox="1"/>
          <p:nvPr/>
        </p:nvSpPr>
        <p:spPr>
          <a:xfrm>
            <a:off x="805294" y="488373"/>
            <a:ext cx="753340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Water can exist as a solid, liquid, or gas.</a:t>
            </a:r>
            <a:endParaRPr sz="1400" b="0" i="0" u="none" strike="noStrike" cap="none">
              <a:solidFill>
                <a:srgbClr val="000000"/>
              </a:solidFill>
              <a:latin typeface="Arial"/>
              <a:ea typeface="Arial"/>
              <a:cs typeface="Arial"/>
              <a:sym typeface="Arial"/>
            </a:endParaRPr>
          </a:p>
        </p:txBody>
      </p:sp>
      <p:sp>
        <p:nvSpPr>
          <p:cNvPr id="571" name="Google Shape;571;p5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51" descr="The Water Cycle | Precipitation Education"/>
          <p:cNvPicPr preferRelativeResize="0"/>
          <p:nvPr/>
        </p:nvPicPr>
        <p:blipFill rotWithShape="1">
          <a:blip r:embed="rId3">
            <a:alphaModFix/>
          </a:blip>
          <a:srcRect/>
          <a:stretch/>
        </p:blipFill>
        <p:spPr>
          <a:xfrm>
            <a:off x="306511" y="1245899"/>
            <a:ext cx="8530978" cy="4366202"/>
          </a:xfrm>
          <a:prstGeom prst="rect">
            <a:avLst/>
          </a:prstGeom>
          <a:noFill/>
          <a:ln>
            <a:noFill/>
          </a:ln>
        </p:spPr>
      </p:pic>
      <p:sp>
        <p:nvSpPr>
          <p:cNvPr id="578" name="Google Shape;578;p5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2"/>
          <p:cNvSpPr txBox="1">
            <a:spLocks noGrp="1"/>
          </p:cNvSpPr>
          <p:nvPr>
            <p:ph type="title"/>
          </p:nvPr>
        </p:nvSpPr>
        <p:spPr>
          <a:xfrm>
            <a:off x="1376795" y="274638"/>
            <a:ext cx="6390409"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en-US" sz="3600" b="1" u="sng"/>
              <a:t>Sediment:</a:t>
            </a:r>
            <a:r>
              <a:rPr lang="en-US" sz="3600"/>
              <a:t> matter that settles to the bottom of a body of water.</a:t>
            </a:r>
            <a:endParaRPr/>
          </a:p>
        </p:txBody>
      </p:sp>
      <p:pic>
        <p:nvPicPr>
          <p:cNvPr id="585" name="Google Shape;585;p52" descr="beach.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586" name="Google Shape;586;p52"/>
          <p:cNvSpPr/>
          <p:nvPr/>
        </p:nvSpPr>
        <p:spPr>
          <a:xfrm>
            <a:off x="2692400" y="4842934"/>
            <a:ext cx="5994400" cy="1418696"/>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7" name="Google Shape;587;p5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53" descr="weather.jpg"/>
          <p:cNvPicPr preferRelativeResize="0">
            <a:picLocks noGrp="1"/>
          </p:cNvPicPr>
          <p:nvPr>
            <p:ph type="body" idx="1"/>
          </p:nvPr>
        </p:nvPicPr>
        <p:blipFill rotWithShape="1">
          <a:blip r:embed="rId3">
            <a:alphaModFix/>
          </a:blip>
          <a:srcRect l="-10572" r="-10572"/>
          <a:stretch/>
        </p:blipFill>
        <p:spPr>
          <a:xfrm>
            <a:off x="457200" y="2271457"/>
            <a:ext cx="8229600" cy="4525963"/>
          </a:xfrm>
          <a:prstGeom prst="rect">
            <a:avLst/>
          </a:prstGeom>
          <a:noFill/>
          <a:ln w="9525" cap="flat" cmpd="sng">
            <a:solidFill>
              <a:schemeClr val="lt1"/>
            </a:solidFill>
            <a:prstDash val="solid"/>
            <a:round/>
            <a:headEnd type="none" w="sm" len="sm"/>
            <a:tailEnd type="none" w="sm" len="sm"/>
          </a:ln>
        </p:spPr>
      </p:pic>
      <p:sp>
        <p:nvSpPr>
          <p:cNvPr id="594" name="Google Shape;594;p53"/>
          <p:cNvSpPr txBox="1"/>
          <p:nvPr/>
        </p:nvSpPr>
        <p:spPr>
          <a:xfrm>
            <a:off x="996265" y="735230"/>
            <a:ext cx="7151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Weathering</a:t>
            </a:r>
            <a:r>
              <a:rPr lang="en-US" sz="3600" b="0" i="0" u="none" strike="noStrike" cap="none">
                <a:solidFill>
                  <a:schemeClr val="dk1"/>
                </a:solidFill>
                <a:latin typeface="Calibri"/>
                <a:ea typeface="Calibri"/>
                <a:cs typeface="Calibri"/>
                <a:sym typeface="Calibri"/>
              </a:rPr>
              <a:t>: the process of breaking down rock over long periods of time</a:t>
            </a:r>
            <a:endParaRPr sz="1400" b="0" i="0" u="none" strike="noStrike" cap="none">
              <a:solidFill>
                <a:srgbClr val="000000"/>
              </a:solidFill>
              <a:latin typeface="Arial"/>
              <a:ea typeface="Arial"/>
              <a:cs typeface="Arial"/>
              <a:sym typeface="Arial"/>
            </a:endParaRPr>
          </a:p>
        </p:txBody>
      </p:sp>
      <p:sp>
        <p:nvSpPr>
          <p:cNvPr id="595" name="Google Shape;595;p5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54"/>
          <p:cNvSpPr txBox="1">
            <a:spLocks noGrp="1"/>
          </p:cNvSpPr>
          <p:nvPr>
            <p:ph type="title"/>
          </p:nvPr>
        </p:nvSpPr>
        <p:spPr>
          <a:xfrm>
            <a:off x="457200" y="112136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alibri"/>
              <a:buNone/>
            </a:pPr>
            <a:r>
              <a:rPr lang="en-US" sz="6000"/>
              <a:t>Weathering</a:t>
            </a:r>
            <a:endParaRPr/>
          </a:p>
        </p:txBody>
      </p:sp>
      <p:cxnSp>
        <p:nvCxnSpPr>
          <p:cNvPr id="602" name="Google Shape;602;p54"/>
          <p:cNvCxnSpPr/>
          <p:nvPr/>
        </p:nvCxnSpPr>
        <p:spPr>
          <a:xfrm flipH="1">
            <a:off x="1519992" y="2482447"/>
            <a:ext cx="2077963" cy="152025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603" name="Google Shape;603;p54"/>
          <p:cNvCxnSpPr/>
          <p:nvPr/>
        </p:nvCxnSpPr>
        <p:spPr>
          <a:xfrm>
            <a:off x="5675919" y="2634847"/>
            <a:ext cx="2405049" cy="136785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sp>
        <p:nvSpPr>
          <p:cNvPr id="604" name="Google Shape;604;p54"/>
          <p:cNvSpPr txBox="1"/>
          <p:nvPr/>
        </p:nvSpPr>
        <p:spPr>
          <a:xfrm>
            <a:off x="-2258159" y="392208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70"/>
              <a:buFont typeface="Calibri"/>
              <a:buNone/>
            </a:pPr>
            <a:r>
              <a:rPr lang="en-US" sz="4070" b="0" i="0" u="none" strike="noStrike" cap="none">
                <a:solidFill>
                  <a:schemeClr val="dk1"/>
                </a:solidFill>
                <a:latin typeface="Calibri"/>
                <a:ea typeface="Calibri"/>
                <a:cs typeface="Calibri"/>
                <a:sym typeface="Calibri"/>
              </a:rPr>
              <a:t>Physical</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3237"/>
              <a:buFont typeface="Calibri"/>
              <a:buNone/>
            </a:pPr>
            <a:r>
              <a:rPr lang="en-US" sz="3237" b="0" i="0" u="none" strike="noStrike" cap="none">
                <a:solidFill>
                  <a:schemeClr val="dk1"/>
                </a:solidFill>
                <a:latin typeface="Calibri"/>
                <a:ea typeface="Calibri"/>
                <a:cs typeface="Calibri"/>
                <a:sym typeface="Calibri"/>
              </a:rPr>
              <a:t>(</a:t>
            </a:r>
            <a:r>
              <a:rPr lang="en-US" sz="3237" b="0" i="1" u="none" strike="noStrike" cap="none">
                <a:solidFill>
                  <a:schemeClr val="dk1"/>
                </a:solidFill>
                <a:latin typeface="Calibri"/>
                <a:ea typeface="Calibri"/>
                <a:cs typeface="Calibri"/>
                <a:sym typeface="Calibri"/>
              </a:rPr>
              <a:t>mechanical</a:t>
            </a:r>
            <a:r>
              <a:rPr lang="en-US" sz="3237"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605" name="Google Shape;605;p54"/>
          <p:cNvSpPr txBox="1"/>
          <p:nvPr/>
        </p:nvSpPr>
        <p:spPr>
          <a:xfrm>
            <a:off x="3464464" y="3815469"/>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Chemical</a:t>
            </a:r>
            <a:endParaRPr sz="1400" b="0" i="0" u="none" strike="noStrike" cap="none">
              <a:solidFill>
                <a:srgbClr val="000000"/>
              </a:solidFill>
              <a:latin typeface="Arial"/>
              <a:ea typeface="Arial"/>
              <a:cs typeface="Arial"/>
              <a:sym typeface="Arial"/>
            </a:endParaRPr>
          </a:p>
        </p:txBody>
      </p:sp>
      <p:sp>
        <p:nvSpPr>
          <p:cNvPr id="606" name="Google Shape;606;p54" descr="Rewind"/>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6" descr="What percent of Earth is water?"/>
          <p:cNvPicPr preferRelativeResize="0"/>
          <p:nvPr/>
        </p:nvPicPr>
        <p:blipFill rotWithShape="1">
          <a:blip r:embed="rId3">
            <a:alphaModFix/>
          </a:blip>
          <a:srcRect/>
          <a:stretch/>
        </p:blipFill>
        <p:spPr>
          <a:xfrm>
            <a:off x="2179493" y="1989858"/>
            <a:ext cx="4785013" cy="4785013"/>
          </a:xfrm>
          <a:prstGeom prst="rect">
            <a:avLst/>
          </a:prstGeom>
          <a:noFill/>
          <a:ln>
            <a:noFill/>
          </a:ln>
        </p:spPr>
      </p:pic>
      <p:sp>
        <p:nvSpPr>
          <p:cNvPr id="153" name="Google Shape;153;p6"/>
          <p:cNvSpPr txBox="1"/>
          <p:nvPr/>
        </p:nvSpPr>
        <p:spPr>
          <a:xfrm>
            <a:off x="514349" y="644235"/>
            <a:ext cx="8115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Water is an important compound involved in many different Earth processes.</a:t>
            </a:r>
            <a:endParaRPr sz="1400" b="0" i="0" u="none" strike="noStrike" cap="none">
              <a:solidFill>
                <a:srgbClr val="000000"/>
              </a:solidFill>
              <a:latin typeface="Arial"/>
              <a:ea typeface="Arial"/>
              <a:cs typeface="Arial"/>
              <a:sym typeface="Arial"/>
            </a:endParaRPr>
          </a:p>
        </p:txBody>
      </p:sp>
      <p:sp>
        <p:nvSpPr>
          <p:cNvPr id="154" name="Google Shape;154;p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56"/>
          <p:cNvSpPr txBox="1"/>
          <p:nvPr/>
        </p:nvSpPr>
        <p:spPr>
          <a:xfrm>
            <a:off x="711777" y="727364"/>
            <a:ext cx="772044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different forms can water exist as?</a:t>
            </a:r>
            <a:endParaRPr sz="1400" b="0" i="0" u="none" strike="noStrike" cap="none">
              <a:solidFill>
                <a:srgbClr val="000000"/>
              </a:solidFill>
              <a:latin typeface="Arial"/>
              <a:ea typeface="Arial"/>
              <a:cs typeface="Arial"/>
              <a:sym typeface="Arial"/>
            </a:endParaRPr>
          </a:p>
        </p:txBody>
      </p:sp>
      <p:pic>
        <p:nvPicPr>
          <p:cNvPr id="619" name="Google Shape;619;p56" descr="icemelt.jpg"/>
          <p:cNvPicPr preferRelativeResize="0"/>
          <p:nvPr/>
        </p:nvPicPr>
        <p:blipFill rotWithShape="1">
          <a:blip r:embed="rId3">
            <a:alphaModFix/>
          </a:blip>
          <a:srcRect l="370" r="17851"/>
          <a:stretch/>
        </p:blipFill>
        <p:spPr>
          <a:xfrm>
            <a:off x="1849581" y="1451769"/>
            <a:ext cx="5444837" cy="4993554"/>
          </a:xfrm>
          <a:prstGeom prst="rect">
            <a:avLst/>
          </a:prstGeom>
          <a:noFill/>
          <a:ln>
            <a:noFill/>
          </a:ln>
        </p:spPr>
      </p:pic>
      <p:sp>
        <p:nvSpPr>
          <p:cNvPr id="620" name="Google Shape;620;p5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57"/>
          <p:cNvSpPr txBox="1"/>
          <p:nvPr/>
        </p:nvSpPr>
        <p:spPr>
          <a:xfrm>
            <a:off x="542925" y="727375"/>
            <a:ext cx="86010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Explain how water moves about the Earth to support the </a:t>
            </a:r>
            <a:r>
              <a:rPr lang="en-US" sz="3600">
                <a:solidFill>
                  <a:schemeClr val="dk1"/>
                </a:solidFill>
                <a:latin typeface="Calibri"/>
                <a:ea typeface="Calibri"/>
                <a:cs typeface="Calibri"/>
                <a:sym typeface="Calibri"/>
              </a:rPr>
              <a:t>Earth’s</a:t>
            </a:r>
            <a:r>
              <a:rPr lang="en-US" sz="3600" b="0" i="0" u="none" strike="noStrike" cap="none">
                <a:solidFill>
                  <a:schemeClr val="dk1"/>
                </a:solidFill>
                <a:latin typeface="Calibri"/>
                <a:ea typeface="Calibri"/>
                <a:cs typeface="Calibri"/>
                <a:sym typeface="Calibri"/>
              </a:rPr>
              <a:t> different processes.</a:t>
            </a:r>
            <a:endParaRPr sz="1400" b="0" i="0" u="none" strike="noStrike" cap="none">
              <a:solidFill>
                <a:srgbClr val="000000"/>
              </a:solidFill>
              <a:latin typeface="Arial"/>
              <a:ea typeface="Arial"/>
              <a:cs typeface="Arial"/>
              <a:sym typeface="Arial"/>
            </a:endParaRPr>
          </a:p>
        </p:txBody>
      </p:sp>
      <p:pic>
        <p:nvPicPr>
          <p:cNvPr id="627" name="Google Shape;627;p57" descr="What percent of Earth is water?"/>
          <p:cNvPicPr preferRelativeResize="0"/>
          <p:nvPr/>
        </p:nvPicPr>
        <p:blipFill rotWithShape="1">
          <a:blip r:embed="rId3">
            <a:alphaModFix/>
          </a:blip>
          <a:srcRect/>
          <a:stretch/>
        </p:blipFill>
        <p:spPr>
          <a:xfrm>
            <a:off x="2179493" y="1989858"/>
            <a:ext cx="4785013" cy="4785013"/>
          </a:xfrm>
          <a:prstGeom prst="rect">
            <a:avLst/>
          </a:prstGeom>
          <a:noFill/>
          <a:ln>
            <a:noFill/>
          </a:ln>
        </p:spPr>
      </p:pic>
      <p:sp>
        <p:nvSpPr>
          <p:cNvPr id="628" name="Google Shape;628;p5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sediment? </a:t>
            </a:r>
            <a:endParaRPr/>
          </a:p>
        </p:txBody>
      </p:sp>
      <p:pic>
        <p:nvPicPr>
          <p:cNvPr id="635" name="Google Shape;635;p58" descr="beach.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636" name="Google Shape;636;p58"/>
          <p:cNvSpPr/>
          <p:nvPr/>
        </p:nvSpPr>
        <p:spPr>
          <a:xfrm>
            <a:off x="2692400" y="4842934"/>
            <a:ext cx="5994400" cy="1418696"/>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7" name="Google Shape;637;p5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5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59"/>
          <p:cNvSpPr txBox="1"/>
          <p:nvPr/>
        </p:nvSpPr>
        <p:spPr>
          <a:xfrm>
            <a:off x="2353541" y="495599"/>
            <a:ext cx="443691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weathering?</a:t>
            </a:r>
            <a:endParaRPr sz="1400" b="0" i="0" u="none" strike="noStrike" cap="none">
              <a:solidFill>
                <a:srgbClr val="000000"/>
              </a:solidFill>
              <a:latin typeface="Arial"/>
              <a:ea typeface="Arial"/>
              <a:cs typeface="Arial"/>
              <a:sym typeface="Arial"/>
            </a:endParaRPr>
          </a:p>
        </p:txBody>
      </p:sp>
      <p:pic>
        <p:nvPicPr>
          <p:cNvPr id="645" name="Google Shape;645;p59" descr="weather.jpg"/>
          <p:cNvPicPr preferRelativeResize="0"/>
          <p:nvPr/>
        </p:nvPicPr>
        <p:blipFill rotWithShape="1">
          <a:blip r:embed="rId4">
            <a:alphaModFix/>
          </a:blip>
          <a:srcRect l="-10572" r="-10572"/>
          <a:stretch/>
        </p:blipFill>
        <p:spPr>
          <a:xfrm>
            <a:off x="457200" y="1710348"/>
            <a:ext cx="8229600" cy="452596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6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60"/>
          <p:cNvSpPr txBox="1"/>
          <p:nvPr/>
        </p:nvSpPr>
        <p:spPr>
          <a:xfrm>
            <a:off x="511738" y="781691"/>
            <a:ext cx="8478982"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US" sz="3400" b="0" i="0" u="none" strike="noStrike" cap="none">
                <a:solidFill>
                  <a:schemeClr val="dk1"/>
                </a:solidFill>
                <a:latin typeface="Calibri"/>
                <a:ea typeface="Calibri"/>
                <a:cs typeface="Calibri"/>
                <a:sym typeface="Calibri"/>
              </a:rPr>
              <a:t>Describe the difference between the process of physical weathering and chemical weathering.</a:t>
            </a:r>
            <a:endParaRPr sz="1400" b="0" i="0" u="none" strike="noStrike" cap="none">
              <a:solidFill>
                <a:srgbClr val="000000"/>
              </a:solidFill>
              <a:latin typeface="Arial"/>
              <a:ea typeface="Arial"/>
              <a:cs typeface="Arial"/>
              <a:sym typeface="Arial"/>
            </a:endParaRPr>
          </a:p>
        </p:txBody>
      </p:sp>
      <p:pic>
        <p:nvPicPr>
          <p:cNvPr id="653" name="Google Shape;653;p60" descr="4 Types and Examples of Chemical Weathering"/>
          <p:cNvPicPr preferRelativeResize="0"/>
          <p:nvPr/>
        </p:nvPicPr>
        <p:blipFill rotWithShape="1">
          <a:blip r:embed="rId4">
            <a:alphaModFix/>
          </a:blip>
          <a:srcRect/>
          <a:stretch/>
        </p:blipFill>
        <p:spPr>
          <a:xfrm>
            <a:off x="4343358" y="3595255"/>
            <a:ext cx="4556412" cy="3037608"/>
          </a:xfrm>
          <a:prstGeom prst="rect">
            <a:avLst/>
          </a:prstGeom>
          <a:noFill/>
          <a:ln>
            <a:noFill/>
          </a:ln>
        </p:spPr>
      </p:pic>
      <p:pic>
        <p:nvPicPr>
          <p:cNvPr id="654" name="Google Shape;654;p60" descr="The Features of Glacial Erosion"/>
          <p:cNvPicPr preferRelativeResize="0"/>
          <p:nvPr/>
        </p:nvPicPr>
        <p:blipFill rotWithShape="1">
          <a:blip r:embed="rId5">
            <a:alphaModFix/>
          </a:blip>
          <a:srcRect/>
          <a:stretch/>
        </p:blipFill>
        <p:spPr>
          <a:xfrm>
            <a:off x="481878" y="2041923"/>
            <a:ext cx="4090122" cy="307213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61"/>
          <p:cNvSpPr txBox="1"/>
          <p:nvPr/>
        </p:nvSpPr>
        <p:spPr>
          <a:xfrm>
            <a:off x="3171969" y="901725"/>
            <a:ext cx="2800062"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Erosion</a:t>
            </a:r>
            <a:endParaRPr sz="1400" b="0" i="0" u="none" strike="noStrike" cap="none">
              <a:solidFill>
                <a:srgbClr val="000000"/>
              </a:solidFill>
              <a:latin typeface="Arial"/>
              <a:ea typeface="Arial"/>
              <a:cs typeface="Arial"/>
              <a:sym typeface="Arial"/>
            </a:endParaRPr>
          </a:p>
        </p:txBody>
      </p:sp>
      <p:sp>
        <p:nvSpPr>
          <p:cNvPr id="661" name="Google Shape;661;p6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2" name="Google Shape;662;p6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62"/>
          <p:cNvSpPr txBox="1">
            <a:spLocks noGrp="1"/>
          </p:cNvSpPr>
          <p:nvPr>
            <p:ph type="title"/>
          </p:nvPr>
        </p:nvSpPr>
        <p:spPr>
          <a:xfrm>
            <a:off x="109104" y="422556"/>
            <a:ext cx="8925791" cy="185021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Erosion</a:t>
            </a:r>
            <a:r>
              <a:rPr lang="en-US" sz="3959"/>
              <a:t>: Earth materials (rock, soil) are worn away </a:t>
            </a:r>
            <a:r>
              <a:rPr lang="en-US" sz="3959" i="1"/>
              <a:t>and moved </a:t>
            </a:r>
            <a:r>
              <a:rPr lang="en-US" sz="3959"/>
              <a:t>by wind and water</a:t>
            </a:r>
            <a:endParaRPr/>
          </a:p>
        </p:txBody>
      </p:sp>
      <p:pic>
        <p:nvPicPr>
          <p:cNvPr id="669" name="Google Shape;669;p62" descr="erosion.jpg"/>
          <p:cNvPicPr preferRelativeResize="0">
            <a:picLocks noGrp="1"/>
          </p:cNvPicPr>
          <p:nvPr>
            <p:ph type="body" idx="1"/>
          </p:nvPr>
        </p:nvPicPr>
        <p:blipFill rotWithShape="1">
          <a:blip r:embed="rId3">
            <a:alphaModFix/>
          </a:blip>
          <a:srcRect l="-10459" r="-10458"/>
          <a:stretch/>
        </p:blipFill>
        <p:spPr>
          <a:xfrm>
            <a:off x="457200" y="2124856"/>
            <a:ext cx="8229600" cy="4525963"/>
          </a:xfrm>
          <a:prstGeom prst="rect">
            <a:avLst/>
          </a:prstGeom>
          <a:noFill/>
          <a:ln w="9525" cap="flat" cmpd="sng">
            <a:solidFill>
              <a:schemeClr val="lt1"/>
            </a:solidFill>
            <a:prstDash val="solid"/>
            <a:round/>
            <a:headEnd type="none" w="sm" len="sm"/>
            <a:tailEnd type="none" w="sm" len="sm"/>
          </a:ln>
        </p:spPr>
      </p:pic>
      <p:sp>
        <p:nvSpPr>
          <p:cNvPr id="670" name="Google Shape;670;p6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1" name="Google Shape;671;p62"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d7d111f907_0_4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d7d111f907_0_45"/>
          <p:cNvSpPr txBox="1"/>
          <p:nvPr/>
        </p:nvSpPr>
        <p:spPr>
          <a:xfrm>
            <a:off x="2535382" y="529936"/>
            <a:ext cx="4073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erosion?</a:t>
            </a:r>
            <a:endParaRPr sz="1400" b="0" i="0" u="none" strike="noStrike" cap="none">
              <a:solidFill>
                <a:srgbClr val="000000"/>
              </a:solidFill>
              <a:latin typeface="Arial"/>
              <a:ea typeface="Arial"/>
              <a:cs typeface="Arial"/>
              <a:sym typeface="Arial"/>
            </a:endParaRPr>
          </a:p>
        </p:txBody>
      </p:sp>
      <p:pic>
        <p:nvPicPr>
          <p:cNvPr id="684" name="Google Shape;684;gd7d111f907_0_45" descr="erosion.jpg"/>
          <p:cNvPicPr preferRelativeResize="0"/>
          <p:nvPr/>
        </p:nvPicPr>
        <p:blipFill rotWithShape="1">
          <a:blip r:embed="rId3">
            <a:alphaModFix/>
          </a:blip>
          <a:srcRect l="-10459" r="-10459"/>
          <a:stretch/>
        </p:blipFill>
        <p:spPr>
          <a:xfrm>
            <a:off x="457200" y="1802101"/>
            <a:ext cx="8229600" cy="4525963"/>
          </a:xfrm>
          <a:prstGeom prst="rect">
            <a:avLst/>
          </a:prstGeom>
          <a:noFill/>
          <a:ln>
            <a:noFill/>
          </a:ln>
        </p:spPr>
      </p:pic>
      <p:sp>
        <p:nvSpPr>
          <p:cNvPr id="685" name="Google Shape;685;gd7d111f907_0_45"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63"/>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692" name="Google Shape;692;p6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7" descr="icemelt.jpg"/>
          <p:cNvPicPr preferRelativeResize="0">
            <a:picLocks noGrp="1"/>
          </p:cNvPicPr>
          <p:nvPr>
            <p:ph type="body" idx="1"/>
          </p:nvPr>
        </p:nvPicPr>
        <p:blipFill rotWithShape="1">
          <a:blip r:embed="rId3">
            <a:alphaModFix/>
          </a:blip>
          <a:srcRect l="370" r="17851"/>
          <a:stretch/>
        </p:blipFill>
        <p:spPr>
          <a:xfrm>
            <a:off x="1849581" y="1451769"/>
            <a:ext cx="5444837" cy="4993554"/>
          </a:xfrm>
          <a:prstGeom prst="rect">
            <a:avLst/>
          </a:prstGeom>
          <a:noFill/>
          <a:ln>
            <a:noFill/>
          </a:ln>
        </p:spPr>
      </p:pic>
      <p:sp>
        <p:nvSpPr>
          <p:cNvPr id="161" name="Google Shape;161;p7"/>
          <p:cNvSpPr txBox="1"/>
          <p:nvPr/>
        </p:nvSpPr>
        <p:spPr>
          <a:xfrm>
            <a:off x="805294" y="564573"/>
            <a:ext cx="75333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Water can exist as a solid, liquid, or gas.</a:t>
            </a:r>
            <a:endParaRPr sz="1400" b="0" i="0" u="none" strike="noStrike" cap="none">
              <a:solidFill>
                <a:srgbClr val="000000"/>
              </a:solidFill>
              <a:latin typeface="Arial"/>
              <a:ea typeface="Arial"/>
              <a:cs typeface="Arial"/>
              <a:sym typeface="Arial"/>
            </a:endParaRPr>
          </a:p>
        </p:txBody>
      </p:sp>
      <p:sp>
        <p:nvSpPr>
          <p:cNvPr id="162" name="Google Shape;162;p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6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9" name="Google Shape;699;p64" descr="When Did We Start Shaking Hands With People? | Mental Floss"/>
          <p:cNvPicPr preferRelativeResize="0"/>
          <p:nvPr/>
        </p:nvPicPr>
        <p:blipFill rotWithShape="1">
          <a:blip r:embed="rId4">
            <a:alphaModFix/>
          </a:blip>
          <a:srcRect/>
          <a:stretch/>
        </p:blipFill>
        <p:spPr>
          <a:xfrm>
            <a:off x="1018309" y="1806908"/>
            <a:ext cx="7107382" cy="4780208"/>
          </a:xfrm>
          <a:prstGeom prst="rect">
            <a:avLst/>
          </a:prstGeom>
          <a:noFill/>
          <a:ln>
            <a:noFill/>
          </a:ln>
        </p:spPr>
      </p:pic>
      <p:sp>
        <p:nvSpPr>
          <p:cNvPr id="700" name="Google Shape;700;p64"/>
          <p:cNvSpPr txBox="1"/>
          <p:nvPr/>
        </p:nvSpPr>
        <p:spPr>
          <a:xfrm>
            <a:off x="857250" y="453625"/>
            <a:ext cx="74295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Weathering and erosion work together to shape the environment.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6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7" name="Google Shape;707;p65" descr="Illinois Facing Most Severe Erosion In Two Decades | Illinois Public Media  News | Illinois Public Media"/>
          <p:cNvPicPr preferRelativeResize="0"/>
          <p:nvPr/>
        </p:nvPicPr>
        <p:blipFill rotWithShape="1">
          <a:blip r:embed="rId4">
            <a:alphaModFix/>
          </a:blip>
          <a:srcRect/>
          <a:stretch/>
        </p:blipFill>
        <p:spPr>
          <a:xfrm>
            <a:off x="1087582" y="1590018"/>
            <a:ext cx="6968836" cy="4974007"/>
          </a:xfrm>
          <a:prstGeom prst="rect">
            <a:avLst/>
          </a:prstGeom>
          <a:noFill/>
          <a:ln>
            <a:noFill/>
          </a:ln>
        </p:spPr>
      </p:pic>
      <p:sp>
        <p:nvSpPr>
          <p:cNvPr id="708" name="Google Shape;708;p65"/>
          <p:cNvSpPr txBox="1"/>
          <p:nvPr/>
        </p:nvSpPr>
        <p:spPr>
          <a:xfrm>
            <a:off x="976745" y="348005"/>
            <a:ext cx="71904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Water also contributes to erosion.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6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5" name="Google Shape;715;p66" descr="Water In Movement Photo Contest Winners - ViewBug.com"/>
          <p:cNvPicPr preferRelativeResize="0"/>
          <p:nvPr/>
        </p:nvPicPr>
        <p:blipFill rotWithShape="1">
          <a:blip r:embed="rId4">
            <a:alphaModFix/>
          </a:blip>
          <a:srcRect/>
          <a:stretch/>
        </p:blipFill>
        <p:spPr>
          <a:xfrm>
            <a:off x="831272" y="1614487"/>
            <a:ext cx="7481455" cy="4983740"/>
          </a:xfrm>
          <a:prstGeom prst="rect">
            <a:avLst/>
          </a:prstGeom>
          <a:noFill/>
          <a:ln>
            <a:noFill/>
          </a:ln>
        </p:spPr>
      </p:pic>
      <p:sp>
        <p:nvSpPr>
          <p:cNvPr id="716" name="Google Shape;716;p66"/>
          <p:cNvSpPr txBox="1"/>
          <p:nvPr/>
        </p:nvSpPr>
        <p:spPr>
          <a:xfrm>
            <a:off x="1079397" y="259773"/>
            <a:ext cx="6985203"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The big difference between erosion and weathering is MOVEMENT.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67" descr="As National Parks Reopen, What to Consider Before You Go | Condé Nast  Traveler"/>
          <p:cNvPicPr preferRelativeResize="0"/>
          <p:nvPr/>
        </p:nvPicPr>
        <p:blipFill rotWithShape="1">
          <a:blip r:embed="rId3">
            <a:alphaModFix/>
          </a:blip>
          <a:srcRect/>
          <a:stretch/>
        </p:blipFill>
        <p:spPr>
          <a:xfrm>
            <a:off x="374072" y="852166"/>
            <a:ext cx="4956463" cy="3309471"/>
          </a:xfrm>
          <a:prstGeom prst="rect">
            <a:avLst/>
          </a:prstGeom>
          <a:noFill/>
          <a:ln>
            <a:noFill/>
          </a:ln>
        </p:spPr>
      </p:pic>
      <p:pic>
        <p:nvPicPr>
          <p:cNvPr id="723" name="Google Shape;723;p67" descr="Arizona Ultimate Adventure – Grand Canyon &amp; Beyond - Recreational  Adventures Worldwide"/>
          <p:cNvPicPr preferRelativeResize="0"/>
          <p:nvPr/>
        </p:nvPicPr>
        <p:blipFill rotWithShape="1">
          <a:blip r:embed="rId4">
            <a:alphaModFix/>
          </a:blip>
          <a:srcRect/>
          <a:stretch/>
        </p:blipFill>
        <p:spPr>
          <a:xfrm>
            <a:off x="3421141" y="3628143"/>
            <a:ext cx="5431907" cy="3055447"/>
          </a:xfrm>
          <a:prstGeom prst="rect">
            <a:avLst/>
          </a:prstGeom>
          <a:noFill/>
          <a:ln>
            <a:noFill/>
          </a:ln>
        </p:spPr>
      </p:pic>
      <p:sp>
        <p:nvSpPr>
          <p:cNvPr id="724" name="Google Shape;724;p67"/>
          <p:cNvSpPr/>
          <p:nvPr/>
        </p:nvSpPr>
        <p:spPr>
          <a:xfrm>
            <a:off x="3117272" y="2347084"/>
            <a:ext cx="2597728" cy="319634"/>
          </a:xfrm>
          <a:prstGeom prst="lef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5" name="Google Shape;725;p67"/>
          <p:cNvSpPr txBox="1"/>
          <p:nvPr/>
        </p:nvSpPr>
        <p:spPr>
          <a:xfrm>
            <a:off x="5782538" y="2237532"/>
            <a:ext cx="259772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EROSION</a:t>
            </a:r>
            <a:endParaRPr sz="1400" b="0" i="0" u="none" strike="noStrike" cap="none">
              <a:solidFill>
                <a:srgbClr val="000000"/>
              </a:solidFill>
              <a:latin typeface="Arial"/>
              <a:ea typeface="Arial"/>
              <a:cs typeface="Arial"/>
              <a:sym typeface="Arial"/>
            </a:endParaRPr>
          </a:p>
        </p:txBody>
      </p:sp>
      <p:sp>
        <p:nvSpPr>
          <p:cNvPr id="726" name="Google Shape;726;p67"/>
          <p:cNvSpPr/>
          <p:nvPr/>
        </p:nvSpPr>
        <p:spPr>
          <a:xfrm>
            <a:off x="2763978" y="5355010"/>
            <a:ext cx="2317173" cy="398288"/>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7" name="Google Shape;727;p67"/>
          <p:cNvSpPr txBox="1"/>
          <p:nvPr/>
        </p:nvSpPr>
        <p:spPr>
          <a:xfrm>
            <a:off x="332508" y="5277155"/>
            <a:ext cx="259772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WEATHERING</a:t>
            </a:r>
            <a:endParaRPr sz="1400" b="0" i="0" u="none" strike="noStrike" cap="none">
              <a:solidFill>
                <a:srgbClr val="000000"/>
              </a:solidFill>
              <a:latin typeface="Arial"/>
              <a:ea typeface="Arial"/>
              <a:cs typeface="Arial"/>
              <a:sym typeface="Arial"/>
            </a:endParaRPr>
          </a:p>
        </p:txBody>
      </p:sp>
      <p:sp>
        <p:nvSpPr>
          <p:cNvPr id="728" name="Google Shape;728;p67"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6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69"/>
          <p:cNvSpPr txBox="1"/>
          <p:nvPr/>
        </p:nvSpPr>
        <p:spPr>
          <a:xfrm>
            <a:off x="2535382" y="529936"/>
            <a:ext cx="407323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erosion?</a:t>
            </a:r>
            <a:endParaRPr sz="1400" b="0" i="0" u="none" strike="noStrike" cap="none">
              <a:solidFill>
                <a:srgbClr val="000000"/>
              </a:solidFill>
              <a:latin typeface="Arial"/>
              <a:ea typeface="Arial"/>
              <a:cs typeface="Arial"/>
              <a:sym typeface="Arial"/>
            </a:endParaRPr>
          </a:p>
        </p:txBody>
      </p:sp>
      <p:pic>
        <p:nvPicPr>
          <p:cNvPr id="741" name="Google Shape;741;p69" descr="erosion.jpg"/>
          <p:cNvPicPr preferRelativeResize="0"/>
          <p:nvPr/>
        </p:nvPicPr>
        <p:blipFill rotWithShape="1">
          <a:blip r:embed="rId3">
            <a:alphaModFix/>
          </a:blip>
          <a:srcRect l="-10459" r="-10458"/>
          <a:stretch/>
        </p:blipFill>
        <p:spPr>
          <a:xfrm>
            <a:off x="457200" y="1802101"/>
            <a:ext cx="8229600" cy="4525963"/>
          </a:xfrm>
          <a:prstGeom prst="rect">
            <a:avLst/>
          </a:prstGeom>
          <a:noFill/>
          <a:ln>
            <a:noFill/>
          </a:ln>
        </p:spPr>
      </p:pic>
      <p:sp>
        <p:nvSpPr>
          <p:cNvPr id="742" name="Google Shape;742;p69"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p70" descr="As National Parks Reopen, What to Consider Before You Go | Condé Nast  Traveler"/>
          <p:cNvPicPr preferRelativeResize="0"/>
          <p:nvPr/>
        </p:nvPicPr>
        <p:blipFill rotWithShape="1">
          <a:blip r:embed="rId3">
            <a:alphaModFix/>
          </a:blip>
          <a:srcRect/>
          <a:stretch/>
        </p:blipFill>
        <p:spPr>
          <a:xfrm>
            <a:off x="279851" y="2455036"/>
            <a:ext cx="3906980" cy="2608723"/>
          </a:xfrm>
          <a:prstGeom prst="rect">
            <a:avLst/>
          </a:prstGeom>
          <a:noFill/>
          <a:ln>
            <a:noFill/>
          </a:ln>
        </p:spPr>
      </p:pic>
      <p:pic>
        <p:nvPicPr>
          <p:cNvPr id="749" name="Google Shape;749;p70" descr="Arizona Ultimate Adventure – Grand Canyon &amp; Beyond - Recreational  Adventures Worldwide"/>
          <p:cNvPicPr preferRelativeResize="0"/>
          <p:nvPr/>
        </p:nvPicPr>
        <p:blipFill rotWithShape="1">
          <a:blip r:embed="rId4">
            <a:alphaModFix/>
          </a:blip>
          <a:srcRect/>
          <a:stretch/>
        </p:blipFill>
        <p:spPr>
          <a:xfrm>
            <a:off x="4186831" y="4305541"/>
            <a:ext cx="4281753" cy="2408486"/>
          </a:xfrm>
          <a:prstGeom prst="rect">
            <a:avLst/>
          </a:prstGeom>
          <a:noFill/>
          <a:ln>
            <a:noFill/>
          </a:ln>
        </p:spPr>
      </p:pic>
      <p:sp>
        <p:nvSpPr>
          <p:cNvPr id="750" name="Google Shape;750;p70"/>
          <p:cNvSpPr/>
          <p:nvPr/>
        </p:nvSpPr>
        <p:spPr>
          <a:xfrm>
            <a:off x="2523612" y="3346542"/>
            <a:ext cx="2047684" cy="222298"/>
          </a:xfrm>
          <a:prstGeom prst="lef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Calibri"/>
              <a:ea typeface="Calibri"/>
              <a:cs typeface="Calibri"/>
              <a:sym typeface="Calibri"/>
            </a:endParaRPr>
          </a:p>
        </p:txBody>
      </p:sp>
      <p:sp>
        <p:nvSpPr>
          <p:cNvPr id="751" name="Google Shape;751;p70"/>
          <p:cNvSpPr txBox="1"/>
          <p:nvPr/>
        </p:nvSpPr>
        <p:spPr>
          <a:xfrm>
            <a:off x="4571296" y="3196081"/>
            <a:ext cx="204768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EROSION</a:t>
            </a:r>
            <a:endParaRPr sz="1400" b="0" i="0" u="none" strike="noStrike" cap="none">
              <a:solidFill>
                <a:srgbClr val="000000"/>
              </a:solidFill>
              <a:latin typeface="Arial"/>
              <a:ea typeface="Arial"/>
              <a:cs typeface="Arial"/>
              <a:sym typeface="Arial"/>
            </a:endParaRPr>
          </a:p>
        </p:txBody>
      </p:sp>
      <p:sp>
        <p:nvSpPr>
          <p:cNvPr id="752" name="Google Shape;752;p70"/>
          <p:cNvSpPr/>
          <p:nvPr/>
        </p:nvSpPr>
        <p:spPr>
          <a:xfrm>
            <a:off x="2870153" y="5506733"/>
            <a:ext cx="1826534" cy="277001"/>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Calibri"/>
              <a:ea typeface="Calibri"/>
              <a:cs typeface="Calibri"/>
              <a:sym typeface="Calibri"/>
            </a:endParaRPr>
          </a:p>
        </p:txBody>
      </p:sp>
      <p:sp>
        <p:nvSpPr>
          <p:cNvPr id="753" name="Google Shape;753;p70"/>
          <p:cNvSpPr txBox="1"/>
          <p:nvPr/>
        </p:nvSpPr>
        <p:spPr>
          <a:xfrm>
            <a:off x="706582" y="5383623"/>
            <a:ext cx="222365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WEATHERING</a:t>
            </a:r>
            <a:endParaRPr sz="1400" b="0" i="0" u="none" strike="noStrike" cap="none">
              <a:solidFill>
                <a:srgbClr val="000000"/>
              </a:solidFill>
              <a:latin typeface="Arial"/>
              <a:ea typeface="Arial"/>
              <a:cs typeface="Arial"/>
              <a:sym typeface="Arial"/>
            </a:endParaRPr>
          </a:p>
        </p:txBody>
      </p:sp>
      <p:sp>
        <p:nvSpPr>
          <p:cNvPr id="754" name="Google Shape;754;p70"/>
          <p:cNvSpPr txBox="1"/>
          <p:nvPr/>
        </p:nvSpPr>
        <p:spPr>
          <a:xfrm>
            <a:off x="415640" y="537089"/>
            <a:ext cx="831272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How do erosion and weathering work together?</a:t>
            </a:r>
            <a:endParaRPr sz="1400" b="0" i="0" u="none" strike="noStrike" cap="none">
              <a:solidFill>
                <a:srgbClr val="000000"/>
              </a:solidFill>
              <a:latin typeface="Arial"/>
              <a:ea typeface="Arial"/>
              <a:cs typeface="Arial"/>
              <a:sym typeface="Arial"/>
            </a:endParaRPr>
          </a:p>
        </p:txBody>
      </p:sp>
      <p:pic>
        <p:nvPicPr>
          <p:cNvPr id="755" name="Google Shape;755;p70" descr="When Did We Start Shaking Hands With People? | Mental Floss"/>
          <p:cNvPicPr preferRelativeResize="0"/>
          <p:nvPr/>
        </p:nvPicPr>
        <p:blipFill rotWithShape="1">
          <a:blip r:embed="rId5">
            <a:alphaModFix/>
          </a:blip>
          <a:srcRect/>
          <a:stretch/>
        </p:blipFill>
        <p:spPr>
          <a:xfrm rot="1172331">
            <a:off x="5953438" y="1733555"/>
            <a:ext cx="2685959" cy="1806494"/>
          </a:xfrm>
          <a:prstGeom prst="rect">
            <a:avLst/>
          </a:prstGeom>
          <a:noFill/>
          <a:ln>
            <a:noFill/>
          </a:ln>
        </p:spPr>
      </p:pic>
      <p:sp>
        <p:nvSpPr>
          <p:cNvPr id="756" name="Google Shape;756;p70" descr="Questions"/>
          <p:cNvSpPr/>
          <p:nvPr/>
        </p:nvSpPr>
        <p:spPr>
          <a:xfrm>
            <a:off x="0" y="0"/>
            <a:ext cx="735230" cy="73523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7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3" name="Google Shape;763;p71"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p72" descr="ERODED COASTLINE - PHOTOBASH - Royalty Free Reference Photos For Artists"/>
          <p:cNvPicPr preferRelativeResize="0"/>
          <p:nvPr/>
        </p:nvPicPr>
        <p:blipFill rotWithShape="1">
          <a:blip r:embed="rId3">
            <a:alphaModFix/>
          </a:blip>
          <a:srcRect b="9490"/>
          <a:stretch/>
        </p:blipFill>
        <p:spPr>
          <a:xfrm>
            <a:off x="462395" y="1040916"/>
            <a:ext cx="8219209" cy="4962061"/>
          </a:xfrm>
          <a:prstGeom prst="rect">
            <a:avLst/>
          </a:prstGeom>
          <a:noFill/>
          <a:ln>
            <a:noFill/>
          </a:ln>
        </p:spPr>
      </p:pic>
      <p:sp>
        <p:nvSpPr>
          <p:cNvPr id="770" name="Google Shape;770;p7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1" name="Google Shape;771;p72"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8" name="Google Shape;778;p73"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779" name="Google Shape;779;p73" descr="Rushing Stream In Forest"/>
          <p:cNvPicPr preferRelativeResize="0"/>
          <p:nvPr/>
        </p:nvPicPr>
        <p:blipFill rotWithShape="1">
          <a:blip r:embed="rId5">
            <a:alphaModFix/>
          </a:blip>
          <a:srcRect/>
          <a:stretch/>
        </p:blipFill>
        <p:spPr>
          <a:xfrm>
            <a:off x="2484293" y="285159"/>
            <a:ext cx="4175414" cy="62876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8" descr="The Water Cycle | Precipitation Education"/>
          <p:cNvPicPr preferRelativeResize="0"/>
          <p:nvPr/>
        </p:nvPicPr>
        <p:blipFill rotWithShape="1">
          <a:blip r:embed="rId3">
            <a:alphaModFix/>
          </a:blip>
          <a:srcRect/>
          <a:stretch/>
        </p:blipFill>
        <p:spPr>
          <a:xfrm>
            <a:off x="306511" y="1245899"/>
            <a:ext cx="8530978" cy="4366202"/>
          </a:xfrm>
          <a:prstGeom prst="rect">
            <a:avLst/>
          </a:prstGeom>
          <a:noFill/>
          <a:ln>
            <a:noFill/>
          </a:ln>
        </p:spPr>
      </p:pic>
      <p:sp>
        <p:nvSpPr>
          <p:cNvPr id="169" name="Google Shape;169;p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74" descr="The Soil Erosion Site - Water Erosion"/>
          <p:cNvPicPr preferRelativeResize="0"/>
          <p:nvPr/>
        </p:nvPicPr>
        <p:blipFill rotWithShape="1">
          <a:blip r:embed="rId3">
            <a:alphaModFix/>
          </a:blip>
          <a:srcRect/>
          <a:stretch/>
        </p:blipFill>
        <p:spPr>
          <a:xfrm>
            <a:off x="4055918" y="3610841"/>
            <a:ext cx="4876800" cy="3086100"/>
          </a:xfrm>
          <a:prstGeom prst="rect">
            <a:avLst/>
          </a:prstGeom>
          <a:noFill/>
          <a:ln>
            <a:noFill/>
          </a:ln>
        </p:spPr>
      </p:pic>
      <p:pic>
        <p:nvPicPr>
          <p:cNvPr id="786" name="Google Shape;786;p74" descr="splash, water, drops, liquid, fresh, close-up, wet, rain, rainfall,  raindrops | Pikist"/>
          <p:cNvPicPr preferRelativeResize="0"/>
          <p:nvPr/>
        </p:nvPicPr>
        <p:blipFill rotWithShape="1">
          <a:blip r:embed="rId4">
            <a:alphaModFix/>
          </a:blip>
          <a:srcRect/>
          <a:stretch/>
        </p:blipFill>
        <p:spPr>
          <a:xfrm>
            <a:off x="439881" y="1588093"/>
            <a:ext cx="5354782" cy="3565798"/>
          </a:xfrm>
          <a:prstGeom prst="rect">
            <a:avLst/>
          </a:prstGeom>
          <a:noFill/>
          <a:ln>
            <a:noFill/>
          </a:ln>
        </p:spPr>
      </p:pic>
      <p:sp>
        <p:nvSpPr>
          <p:cNvPr id="787" name="Google Shape;787;p74"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8" name="Google Shape;788;p74" descr="Comment Like"/>
          <p:cNvPicPr preferRelativeResize="0"/>
          <p:nvPr/>
        </p:nvPicPr>
        <p:blipFill rotWithShape="1">
          <a:blip r:embed="rId6">
            <a:alphaModFix/>
          </a:blip>
          <a:srcRect/>
          <a:stretch/>
        </p:blipFill>
        <p:spPr>
          <a:xfrm>
            <a:off x="779203" y="191374"/>
            <a:ext cx="557227" cy="557227"/>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75"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7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76"/>
          <p:cNvSpPr txBox="1"/>
          <p:nvPr/>
        </p:nvSpPr>
        <p:spPr>
          <a:xfrm>
            <a:off x="1246909" y="453260"/>
            <a:ext cx="66501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Name two other real-world examples of erosion.</a:t>
            </a:r>
            <a:endParaRPr sz="1400" b="0" i="0" u="none" strike="noStrike" cap="none">
              <a:solidFill>
                <a:srgbClr val="000000"/>
              </a:solidFill>
              <a:latin typeface="Arial"/>
              <a:ea typeface="Arial"/>
              <a:cs typeface="Arial"/>
              <a:sym typeface="Arial"/>
            </a:endParaRPr>
          </a:p>
        </p:txBody>
      </p:sp>
      <p:pic>
        <p:nvPicPr>
          <p:cNvPr id="802" name="Google Shape;802;p76"/>
          <p:cNvPicPr preferRelativeResize="0"/>
          <p:nvPr/>
        </p:nvPicPr>
        <p:blipFill rotWithShape="1">
          <a:blip r:embed="rId4">
            <a:alphaModFix/>
          </a:blip>
          <a:srcRect/>
          <a:stretch/>
        </p:blipFill>
        <p:spPr>
          <a:xfrm>
            <a:off x="1188281" y="2047854"/>
            <a:ext cx="6410850" cy="419989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7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9" name="Google Shape;809;p77"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p78" descr="Sunset reflection of mountains on still lake by Ben Brinker - Stocksy United"/>
          <p:cNvPicPr preferRelativeResize="0"/>
          <p:nvPr/>
        </p:nvPicPr>
        <p:blipFill rotWithShape="1">
          <a:blip r:embed="rId3">
            <a:alphaModFix/>
          </a:blip>
          <a:srcRect l="2500" r="2386"/>
          <a:stretch/>
        </p:blipFill>
        <p:spPr>
          <a:xfrm>
            <a:off x="628650" y="951521"/>
            <a:ext cx="7886700" cy="5520717"/>
          </a:xfrm>
          <a:prstGeom prst="rect">
            <a:avLst/>
          </a:prstGeom>
          <a:noFill/>
          <a:ln>
            <a:noFill/>
          </a:ln>
        </p:spPr>
      </p:pic>
      <p:sp>
        <p:nvSpPr>
          <p:cNvPr id="816" name="Google Shape;816;p78"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7" name="Google Shape;817;p78"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7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4" name="Google Shape;824;p79"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825" name="Google Shape;825;p79" descr="Mechanical Weathering - The Alien Guidebook"/>
          <p:cNvPicPr preferRelativeResize="0"/>
          <p:nvPr/>
        </p:nvPicPr>
        <p:blipFill rotWithShape="1">
          <a:blip r:embed="rId5">
            <a:alphaModFix/>
          </a:blip>
          <a:srcRect/>
          <a:stretch/>
        </p:blipFill>
        <p:spPr>
          <a:xfrm>
            <a:off x="1219274" y="1678132"/>
            <a:ext cx="6705452" cy="350173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8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8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81"/>
          <p:cNvSpPr txBox="1"/>
          <p:nvPr/>
        </p:nvSpPr>
        <p:spPr>
          <a:xfrm>
            <a:off x="483178" y="815447"/>
            <a:ext cx="817764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is a lake NOT an example of erosion?</a:t>
            </a:r>
            <a:endParaRPr sz="1400" b="0" i="0" u="none" strike="noStrike" cap="none">
              <a:solidFill>
                <a:srgbClr val="000000"/>
              </a:solidFill>
              <a:latin typeface="Arial"/>
              <a:ea typeface="Arial"/>
              <a:cs typeface="Arial"/>
              <a:sym typeface="Arial"/>
            </a:endParaRPr>
          </a:p>
        </p:txBody>
      </p:sp>
      <p:pic>
        <p:nvPicPr>
          <p:cNvPr id="838" name="Google Shape;838;p81" descr="Sunset reflection of mountains on still lake by Ben Brinker - Stocksy United"/>
          <p:cNvPicPr preferRelativeResize="0"/>
          <p:nvPr/>
        </p:nvPicPr>
        <p:blipFill rotWithShape="1">
          <a:blip r:embed="rId4">
            <a:alphaModFix/>
          </a:blip>
          <a:srcRect l="2500" r="2386"/>
          <a:stretch/>
        </p:blipFill>
        <p:spPr>
          <a:xfrm>
            <a:off x="1171575" y="1711620"/>
            <a:ext cx="6800850" cy="476061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7b358b3a12_0_14" descr="Artificial Intelligence"/>
          <p:cNvSpPr/>
          <p:nvPr/>
        </p:nvSpPr>
        <p:spPr>
          <a:xfrm>
            <a:off x="892768" y="1482969"/>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5" name="Google Shape;845;g7b358b3a12_0_14"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g7b358b3a12_0_95"/>
          <p:cNvSpPr txBox="1"/>
          <p:nvPr/>
        </p:nvSpPr>
        <p:spPr>
          <a:xfrm>
            <a:off x="1943099" y="1180177"/>
            <a:ext cx="57096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Erosion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    E</a:t>
            </a:r>
            <a:r>
              <a:rPr lang="en-US" sz="6400" b="1" i="0" u="none" strike="noStrike" cap="none">
                <a:solidFill>
                  <a:schemeClr val="dk1"/>
                </a:solidFill>
                <a:latin typeface="Calibri"/>
                <a:ea typeface="Calibri"/>
                <a:cs typeface="Calibri"/>
                <a:sym typeface="Calibri"/>
              </a:rPr>
              <a:t>     -</a:t>
            </a:r>
            <a:r>
              <a:rPr lang="en-US" sz="6400" b="1">
                <a:solidFill>
                  <a:schemeClr val="dk1"/>
                </a:solidFill>
                <a:latin typeface="Calibri"/>
                <a:ea typeface="Calibri"/>
                <a:cs typeface="Calibri"/>
                <a:sym typeface="Calibri"/>
              </a:rPr>
              <a:t>ros</a:t>
            </a:r>
            <a:r>
              <a:rPr lang="en-US" sz="6400" b="1" i="0" u="none" strike="noStrike" cap="none">
                <a:solidFill>
                  <a:schemeClr val="dk1"/>
                </a:solidFill>
                <a:latin typeface="Calibri"/>
                <a:ea typeface="Calibri"/>
                <a:cs typeface="Calibri"/>
                <a:sym typeface="Calibri"/>
              </a:rPr>
              <a:t>  -ion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852" name="Google Shape;852;g7b358b3a12_0_95"/>
          <p:cNvCxnSpPr/>
          <p:nvPr/>
        </p:nvCxnSpPr>
        <p:spPr>
          <a:xfrm flipH="1">
            <a:off x="3015642" y="2179363"/>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853" name="Google Shape;853;g7b358b3a12_0_95"/>
          <p:cNvCxnSpPr/>
          <p:nvPr/>
        </p:nvCxnSpPr>
        <p:spPr>
          <a:xfrm>
            <a:off x="4310743" y="2112163"/>
            <a:ext cx="464700" cy="12183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854" name="Google Shape;854;g7b358b3a12_0_9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5" name="Google Shape;855;g7b358b3a12_0_9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856" name="Google Shape;856;g7b358b3a12_0_95"/>
          <p:cNvCxnSpPr/>
          <p:nvPr/>
        </p:nvCxnSpPr>
        <p:spPr>
          <a:xfrm>
            <a:off x="5726932" y="2112163"/>
            <a:ext cx="3783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9"/>
          <p:cNvSpPr txBox="1">
            <a:spLocks noGrp="1"/>
          </p:cNvSpPr>
          <p:nvPr>
            <p:ph type="title"/>
          </p:nvPr>
        </p:nvSpPr>
        <p:spPr>
          <a:xfrm>
            <a:off x="1376795" y="274638"/>
            <a:ext cx="6390409"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en-US" sz="3600" b="1" u="sng"/>
              <a:t>Sediment:</a:t>
            </a:r>
            <a:r>
              <a:rPr lang="en-US" sz="3600"/>
              <a:t> matter that settles to the bottom of a body of water.</a:t>
            </a:r>
            <a:endParaRPr/>
          </a:p>
        </p:txBody>
      </p:sp>
      <p:pic>
        <p:nvPicPr>
          <p:cNvPr id="176" name="Google Shape;176;p9" descr="beach.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77" name="Google Shape;177;p9"/>
          <p:cNvSpPr/>
          <p:nvPr/>
        </p:nvSpPr>
        <p:spPr>
          <a:xfrm>
            <a:off x="2692400" y="4842934"/>
            <a:ext cx="5994400" cy="1418696"/>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7b358b3a12_0_105"/>
          <p:cNvSpPr txBox="1"/>
          <p:nvPr/>
        </p:nvSpPr>
        <p:spPr>
          <a:xfrm>
            <a:off x="1971988" y="1278652"/>
            <a:ext cx="51999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Erosion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       </a:t>
            </a:r>
            <a:r>
              <a:rPr lang="en-US" sz="6400" b="1">
                <a:solidFill>
                  <a:schemeClr val="dk1"/>
                </a:solidFill>
                <a:latin typeface="Calibri"/>
                <a:ea typeface="Calibri"/>
                <a:cs typeface="Calibri"/>
                <a:sym typeface="Calibri"/>
              </a:rPr>
              <a:t>E</a:t>
            </a:r>
            <a:r>
              <a:rPr lang="en-US" sz="6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863" name="Google Shape;863;g7b358b3a12_0_105"/>
          <p:cNvCxnSpPr/>
          <p:nvPr/>
        </p:nvCxnSpPr>
        <p:spPr>
          <a:xfrm flipH="1">
            <a:off x="3687659" y="2210637"/>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864" name="Google Shape;864;g7b358b3a12_0_105"/>
          <p:cNvCxnSpPr/>
          <p:nvPr/>
        </p:nvCxnSpPr>
        <p:spPr>
          <a:xfrm>
            <a:off x="3636049" y="4235251"/>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865" name="Google Shape;865;g7b358b3a12_0_105"/>
          <p:cNvSpPr/>
          <p:nvPr/>
        </p:nvSpPr>
        <p:spPr>
          <a:xfrm>
            <a:off x="3168176" y="1269250"/>
            <a:ext cx="615300" cy="10083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6" name="Google Shape;866;g7b358b3a12_0_105"/>
          <p:cNvSpPr txBox="1"/>
          <p:nvPr/>
        </p:nvSpPr>
        <p:spPr>
          <a:xfrm>
            <a:off x="3376050" y="5311550"/>
            <a:ext cx="28839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Prefix “</a:t>
            </a:r>
            <a:r>
              <a:rPr lang="en-US" sz="3600">
                <a:solidFill>
                  <a:schemeClr val="dk1"/>
                </a:solidFill>
                <a:latin typeface="Calibri"/>
                <a:ea typeface="Calibri"/>
                <a:cs typeface="Calibri"/>
                <a:sym typeface="Calibri"/>
              </a:rPr>
              <a:t>away</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867" name="Google Shape;867;g7b358b3a12_0_10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8" name="Google Shape;868;g7b358b3a12_0_10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g7b358b3a12_0_116"/>
          <p:cNvSpPr txBox="1"/>
          <p:nvPr/>
        </p:nvSpPr>
        <p:spPr>
          <a:xfrm>
            <a:off x="1971988" y="1278652"/>
            <a:ext cx="51999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Erosion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     </a:t>
            </a:r>
            <a:r>
              <a:rPr lang="en-US" sz="6400" b="1">
                <a:solidFill>
                  <a:schemeClr val="dk1"/>
                </a:solidFill>
                <a:latin typeface="Calibri"/>
                <a:ea typeface="Calibri"/>
                <a:cs typeface="Calibri"/>
                <a:sym typeface="Calibri"/>
              </a:rPr>
              <a:t>ros</a:t>
            </a:r>
            <a:r>
              <a:rPr lang="en-US" sz="6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875" name="Google Shape;875;g7b358b3a12_0_116"/>
          <p:cNvCxnSpPr/>
          <p:nvPr/>
        </p:nvCxnSpPr>
        <p:spPr>
          <a:xfrm flipH="1">
            <a:off x="3687659" y="2210637"/>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876" name="Google Shape;876;g7b358b3a12_0_116"/>
          <p:cNvCxnSpPr/>
          <p:nvPr/>
        </p:nvCxnSpPr>
        <p:spPr>
          <a:xfrm>
            <a:off x="3356149" y="4387951"/>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877" name="Google Shape;877;g7b358b3a12_0_116"/>
          <p:cNvSpPr/>
          <p:nvPr/>
        </p:nvSpPr>
        <p:spPr>
          <a:xfrm>
            <a:off x="3554178" y="1278652"/>
            <a:ext cx="1304100" cy="10839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8" name="Google Shape;878;g7b358b3a12_0_116"/>
          <p:cNvSpPr txBox="1"/>
          <p:nvPr/>
        </p:nvSpPr>
        <p:spPr>
          <a:xfrm>
            <a:off x="3783202" y="5319937"/>
            <a:ext cx="3996300" cy="1200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From Latin </a:t>
            </a:r>
            <a:r>
              <a:rPr lang="en-US" sz="3600" i="1">
                <a:solidFill>
                  <a:schemeClr val="dk1"/>
                </a:solidFill>
                <a:latin typeface="Calibri"/>
                <a:ea typeface="Calibri"/>
                <a:cs typeface="Calibri"/>
                <a:sym typeface="Calibri"/>
              </a:rPr>
              <a:t>rodere</a:t>
            </a:r>
            <a:r>
              <a:rPr lang="en-US" sz="3600" b="0" i="0" u="none" strike="noStrike" cap="none">
                <a:solidFill>
                  <a:schemeClr val="dk1"/>
                </a:solidFill>
                <a:latin typeface="Calibri"/>
                <a:ea typeface="Calibri"/>
                <a:cs typeface="Calibri"/>
                <a:sym typeface="Calibri"/>
              </a:rPr>
              <a:t> “to </a:t>
            </a:r>
            <a:r>
              <a:rPr lang="en-US" sz="3600">
                <a:solidFill>
                  <a:schemeClr val="dk1"/>
                </a:solidFill>
                <a:latin typeface="Calibri"/>
                <a:ea typeface="Calibri"/>
                <a:cs typeface="Calibri"/>
                <a:sym typeface="Calibri"/>
              </a:rPr>
              <a:t>scrape</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879" name="Google Shape;879;g7b358b3a12_0_11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0" name="Google Shape;880;g7b358b3a12_0_11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g7b358b3a12_0_127"/>
          <p:cNvSpPr txBox="1"/>
          <p:nvPr/>
        </p:nvSpPr>
        <p:spPr>
          <a:xfrm>
            <a:off x="1971988" y="1278652"/>
            <a:ext cx="51999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Erosion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                  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887" name="Google Shape;887;g7b358b3a12_0_127"/>
          <p:cNvCxnSpPr/>
          <p:nvPr/>
        </p:nvCxnSpPr>
        <p:spPr>
          <a:xfrm>
            <a:off x="5463901" y="2506490"/>
            <a:ext cx="3366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888" name="Google Shape;888;g7b358b3a12_0_127"/>
          <p:cNvCxnSpPr/>
          <p:nvPr/>
        </p:nvCxnSpPr>
        <p:spPr>
          <a:xfrm>
            <a:off x="6099349" y="4191003"/>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889" name="Google Shape;889;g7b358b3a12_0_127"/>
          <p:cNvSpPr/>
          <p:nvPr/>
        </p:nvSpPr>
        <p:spPr>
          <a:xfrm>
            <a:off x="4674514" y="1278652"/>
            <a:ext cx="1304100" cy="10839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0" name="Google Shape;890;g7b358b3a12_0_127"/>
          <p:cNvSpPr txBox="1"/>
          <p:nvPr/>
        </p:nvSpPr>
        <p:spPr>
          <a:xfrm>
            <a:off x="4213412" y="5319937"/>
            <a:ext cx="4832100" cy="1200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Suffix ion “the state of”; Noun form an adjective</a:t>
            </a:r>
            <a:endParaRPr sz="3600" b="0" i="0" u="none" strike="noStrike" cap="none">
              <a:solidFill>
                <a:schemeClr val="dk1"/>
              </a:solidFill>
              <a:latin typeface="Calibri"/>
              <a:ea typeface="Calibri"/>
              <a:cs typeface="Calibri"/>
              <a:sym typeface="Calibri"/>
            </a:endParaRPr>
          </a:p>
        </p:txBody>
      </p:sp>
      <p:sp>
        <p:nvSpPr>
          <p:cNvPr id="891" name="Google Shape;891;g7b358b3a12_0_12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2" name="Google Shape;892;g7b358b3a12_0_12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g7b358b3a12_0_138"/>
          <p:cNvSpPr txBox="1"/>
          <p:nvPr/>
        </p:nvSpPr>
        <p:spPr>
          <a:xfrm>
            <a:off x="1165608" y="1188217"/>
            <a:ext cx="6581700" cy="3047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E</a:t>
            </a:r>
            <a:r>
              <a:rPr lang="en-US" sz="6400" b="1" i="0" u="none" strike="noStrike" cap="none">
                <a:solidFill>
                  <a:schemeClr val="dk1"/>
                </a:solidFill>
                <a:latin typeface="Calibri"/>
                <a:ea typeface="Calibri"/>
                <a:cs typeface="Calibri"/>
                <a:sym typeface="Calibri"/>
              </a:rPr>
              <a:t>    </a:t>
            </a:r>
            <a:r>
              <a:rPr lang="en-US" sz="6400" b="1">
                <a:solidFill>
                  <a:schemeClr val="dk1"/>
                </a:solidFill>
                <a:latin typeface="Calibri"/>
                <a:ea typeface="Calibri"/>
                <a:cs typeface="Calibri"/>
                <a:sym typeface="Calibri"/>
              </a:rPr>
              <a:t>ros</a:t>
            </a:r>
            <a:r>
              <a:rPr lang="en-US" sz="6400" b="1" i="0" u="none" strike="noStrike" cap="none">
                <a:solidFill>
                  <a:schemeClr val="dk1"/>
                </a:solidFill>
                <a:latin typeface="Calibri"/>
                <a:ea typeface="Calibri"/>
                <a:cs typeface="Calibri"/>
                <a:sym typeface="Calibri"/>
              </a:rPr>
              <a:t>   </a:t>
            </a:r>
            <a:r>
              <a:rPr lang="en-US" sz="6400" b="1">
                <a:solidFill>
                  <a:schemeClr val="dk1"/>
                </a:solidFill>
                <a:latin typeface="Calibri"/>
                <a:ea typeface="Calibri"/>
                <a:cs typeface="Calibri"/>
                <a:sym typeface="Calibri"/>
              </a:rPr>
              <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Erosion</a:t>
            </a:r>
            <a:endParaRPr sz="1400" b="0" i="0" u="none" strike="noStrike" cap="none">
              <a:solidFill>
                <a:srgbClr val="000000"/>
              </a:solidFill>
              <a:latin typeface="Arial"/>
              <a:ea typeface="Arial"/>
              <a:cs typeface="Arial"/>
              <a:sym typeface="Arial"/>
            </a:endParaRPr>
          </a:p>
        </p:txBody>
      </p:sp>
      <p:sp>
        <p:nvSpPr>
          <p:cNvPr id="899" name="Google Shape;899;g7b358b3a12_0_138"/>
          <p:cNvSpPr txBox="1"/>
          <p:nvPr/>
        </p:nvSpPr>
        <p:spPr>
          <a:xfrm>
            <a:off x="2578283" y="5146563"/>
            <a:ext cx="4268700" cy="523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To scrape away</a:t>
            </a:r>
            <a:endParaRPr sz="1400" b="0" i="0" u="none" strike="noStrike" cap="none">
              <a:solidFill>
                <a:srgbClr val="000000"/>
              </a:solidFill>
              <a:latin typeface="Arial"/>
              <a:ea typeface="Arial"/>
              <a:cs typeface="Arial"/>
              <a:sym typeface="Arial"/>
            </a:endParaRPr>
          </a:p>
        </p:txBody>
      </p:sp>
      <p:sp>
        <p:nvSpPr>
          <p:cNvPr id="900" name="Google Shape;900;g7b358b3a12_0_138"/>
          <p:cNvSpPr/>
          <p:nvPr/>
        </p:nvSpPr>
        <p:spPr>
          <a:xfrm>
            <a:off x="2984766" y="1384219"/>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1" name="Google Shape;901;g7b358b3a12_0_138"/>
          <p:cNvSpPr/>
          <p:nvPr/>
        </p:nvSpPr>
        <p:spPr>
          <a:xfrm>
            <a:off x="4340888" y="4059534"/>
            <a:ext cx="371700" cy="8808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2" name="Google Shape;902;g7b358b3a12_0_13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3" name="Google Shape;903;g7b358b3a12_0_13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904" name="Google Shape;904;g7b358b3a12_0_138"/>
          <p:cNvSpPr/>
          <p:nvPr/>
        </p:nvSpPr>
        <p:spPr>
          <a:xfrm>
            <a:off x="4712602" y="1384232"/>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gd7d111f907_0_53"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gd7d111f907_0_5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gd7d111f907_0_58"/>
          <p:cNvSpPr txBox="1"/>
          <p:nvPr/>
        </p:nvSpPr>
        <p:spPr>
          <a:xfrm>
            <a:off x="679503" y="464822"/>
            <a:ext cx="81777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How can we use the word parts of erosion to help us remember the definition of the term?</a:t>
            </a:r>
            <a:endParaRPr sz="1400" b="0" i="0" u="none" strike="noStrike" cap="none">
              <a:solidFill>
                <a:srgbClr val="000000"/>
              </a:solidFill>
              <a:latin typeface="Arial"/>
              <a:ea typeface="Arial"/>
              <a:cs typeface="Arial"/>
              <a:sym typeface="Arial"/>
            </a:endParaRPr>
          </a:p>
        </p:txBody>
      </p:sp>
      <p:sp>
        <p:nvSpPr>
          <p:cNvPr id="917" name="Google Shape;917;gd7d111f907_0_58"/>
          <p:cNvSpPr txBox="1"/>
          <p:nvPr/>
        </p:nvSpPr>
        <p:spPr>
          <a:xfrm>
            <a:off x="1717199" y="2302152"/>
            <a:ext cx="57096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Erosion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    E</a:t>
            </a:r>
            <a:r>
              <a:rPr lang="en-US" sz="6400" b="1" i="0" u="none" strike="noStrike" cap="none">
                <a:solidFill>
                  <a:schemeClr val="dk1"/>
                </a:solidFill>
                <a:latin typeface="Calibri"/>
                <a:ea typeface="Calibri"/>
                <a:cs typeface="Calibri"/>
                <a:sym typeface="Calibri"/>
              </a:rPr>
              <a:t>     -</a:t>
            </a:r>
            <a:r>
              <a:rPr lang="en-US" sz="6400" b="1">
                <a:solidFill>
                  <a:schemeClr val="dk1"/>
                </a:solidFill>
                <a:latin typeface="Calibri"/>
                <a:ea typeface="Calibri"/>
                <a:cs typeface="Calibri"/>
                <a:sym typeface="Calibri"/>
              </a:rPr>
              <a:t>ros</a:t>
            </a:r>
            <a:r>
              <a:rPr lang="en-US" sz="6400" b="1" i="0" u="none" strike="noStrike" cap="none">
                <a:solidFill>
                  <a:schemeClr val="dk1"/>
                </a:solidFill>
                <a:latin typeface="Calibri"/>
                <a:ea typeface="Calibri"/>
                <a:cs typeface="Calibri"/>
                <a:sym typeface="Calibri"/>
              </a:rPr>
              <a:t>  -ion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918" name="Google Shape;918;gd7d111f907_0_58"/>
          <p:cNvCxnSpPr/>
          <p:nvPr/>
        </p:nvCxnSpPr>
        <p:spPr>
          <a:xfrm flipH="1">
            <a:off x="2789742" y="3301338"/>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919" name="Google Shape;919;gd7d111f907_0_58"/>
          <p:cNvCxnSpPr/>
          <p:nvPr/>
        </p:nvCxnSpPr>
        <p:spPr>
          <a:xfrm>
            <a:off x="4084843" y="3234138"/>
            <a:ext cx="464700" cy="12183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920" name="Google Shape;920;gd7d111f907_0_58"/>
          <p:cNvCxnSpPr/>
          <p:nvPr/>
        </p:nvCxnSpPr>
        <p:spPr>
          <a:xfrm>
            <a:off x="5501032" y="3234138"/>
            <a:ext cx="3783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gd7d111f907_0_68"/>
          <p:cNvSpPr txBox="1"/>
          <p:nvPr/>
        </p:nvSpPr>
        <p:spPr>
          <a:xfrm>
            <a:off x="2535382" y="529936"/>
            <a:ext cx="4073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erosion?</a:t>
            </a:r>
            <a:endParaRPr sz="1400" b="0" i="0" u="none" strike="noStrike" cap="none">
              <a:solidFill>
                <a:srgbClr val="000000"/>
              </a:solidFill>
              <a:latin typeface="Arial"/>
              <a:ea typeface="Arial"/>
              <a:cs typeface="Arial"/>
              <a:sym typeface="Arial"/>
            </a:endParaRPr>
          </a:p>
        </p:txBody>
      </p:sp>
      <p:pic>
        <p:nvPicPr>
          <p:cNvPr id="927" name="Google Shape;927;gd7d111f907_0_68" descr="erosion.jpg"/>
          <p:cNvPicPr preferRelativeResize="0"/>
          <p:nvPr/>
        </p:nvPicPr>
        <p:blipFill rotWithShape="1">
          <a:blip r:embed="rId3">
            <a:alphaModFix/>
          </a:blip>
          <a:srcRect l="-10459" r="-10459"/>
          <a:stretch/>
        </p:blipFill>
        <p:spPr>
          <a:xfrm>
            <a:off x="457200" y="1802101"/>
            <a:ext cx="8229600" cy="4525963"/>
          </a:xfrm>
          <a:prstGeom prst="rect">
            <a:avLst/>
          </a:prstGeom>
          <a:noFill/>
          <a:ln>
            <a:noFill/>
          </a:ln>
        </p:spPr>
      </p:pic>
      <p:sp>
        <p:nvSpPr>
          <p:cNvPr id="928" name="Google Shape;928;gd7d111f907_0_68"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pic>
        <p:nvPicPr>
          <p:cNvPr id="934" name="Google Shape;934;gd7d111f907_0_75" descr="As National Parks Reopen, What to Consider Before You Go | Condé Nast  Traveler"/>
          <p:cNvPicPr preferRelativeResize="0"/>
          <p:nvPr/>
        </p:nvPicPr>
        <p:blipFill rotWithShape="1">
          <a:blip r:embed="rId3">
            <a:alphaModFix/>
          </a:blip>
          <a:srcRect/>
          <a:stretch/>
        </p:blipFill>
        <p:spPr>
          <a:xfrm>
            <a:off x="477639" y="1473336"/>
            <a:ext cx="3906981" cy="2608722"/>
          </a:xfrm>
          <a:prstGeom prst="rect">
            <a:avLst/>
          </a:prstGeom>
          <a:noFill/>
          <a:ln>
            <a:noFill/>
          </a:ln>
        </p:spPr>
      </p:pic>
      <p:pic>
        <p:nvPicPr>
          <p:cNvPr id="935" name="Google Shape;935;gd7d111f907_0_75" descr="Arizona Ultimate Adventure – Grand Canyon &amp; Beyond - Recreational  Adventures Worldwide"/>
          <p:cNvPicPr preferRelativeResize="0"/>
          <p:nvPr/>
        </p:nvPicPr>
        <p:blipFill rotWithShape="1">
          <a:blip r:embed="rId4">
            <a:alphaModFix/>
          </a:blip>
          <a:srcRect/>
          <a:stretch/>
        </p:blipFill>
        <p:spPr>
          <a:xfrm>
            <a:off x="4384618" y="3323841"/>
            <a:ext cx="4281754" cy="2408486"/>
          </a:xfrm>
          <a:prstGeom prst="rect">
            <a:avLst/>
          </a:prstGeom>
          <a:noFill/>
          <a:ln>
            <a:noFill/>
          </a:ln>
        </p:spPr>
      </p:pic>
      <p:sp>
        <p:nvSpPr>
          <p:cNvPr id="936" name="Google Shape;936;gd7d111f907_0_75"/>
          <p:cNvSpPr/>
          <p:nvPr/>
        </p:nvSpPr>
        <p:spPr>
          <a:xfrm>
            <a:off x="2721399" y="2364842"/>
            <a:ext cx="2047800" cy="222300"/>
          </a:xfrm>
          <a:prstGeom prst="lef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Calibri"/>
              <a:ea typeface="Calibri"/>
              <a:cs typeface="Calibri"/>
              <a:sym typeface="Calibri"/>
            </a:endParaRPr>
          </a:p>
        </p:txBody>
      </p:sp>
      <p:sp>
        <p:nvSpPr>
          <p:cNvPr id="937" name="Google Shape;937;gd7d111f907_0_75"/>
          <p:cNvSpPr txBox="1"/>
          <p:nvPr/>
        </p:nvSpPr>
        <p:spPr>
          <a:xfrm>
            <a:off x="4769084" y="2214381"/>
            <a:ext cx="2047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EROSION</a:t>
            </a:r>
            <a:endParaRPr sz="1400" b="0" i="0" u="none" strike="noStrike" cap="none">
              <a:solidFill>
                <a:srgbClr val="000000"/>
              </a:solidFill>
              <a:latin typeface="Arial"/>
              <a:ea typeface="Arial"/>
              <a:cs typeface="Arial"/>
              <a:sym typeface="Arial"/>
            </a:endParaRPr>
          </a:p>
        </p:txBody>
      </p:sp>
      <p:sp>
        <p:nvSpPr>
          <p:cNvPr id="938" name="Google Shape;938;gd7d111f907_0_75"/>
          <p:cNvSpPr/>
          <p:nvPr/>
        </p:nvSpPr>
        <p:spPr>
          <a:xfrm>
            <a:off x="3067940" y="4525033"/>
            <a:ext cx="1826400" cy="276900"/>
          </a:xfrm>
          <a:prstGeom prs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Calibri"/>
              <a:ea typeface="Calibri"/>
              <a:cs typeface="Calibri"/>
              <a:sym typeface="Calibri"/>
            </a:endParaRPr>
          </a:p>
        </p:txBody>
      </p:sp>
      <p:sp>
        <p:nvSpPr>
          <p:cNvPr id="939" name="Google Shape;939;gd7d111f907_0_75"/>
          <p:cNvSpPr txBox="1"/>
          <p:nvPr/>
        </p:nvSpPr>
        <p:spPr>
          <a:xfrm>
            <a:off x="904369" y="4401923"/>
            <a:ext cx="2223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WEATHERING</a:t>
            </a:r>
            <a:endParaRPr sz="1400" b="0" i="0" u="none" strike="noStrike" cap="none">
              <a:solidFill>
                <a:srgbClr val="000000"/>
              </a:solidFill>
              <a:latin typeface="Arial"/>
              <a:ea typeface="Arial"/>
              <a:cs typeface="Arial"/>
              <a:sym typeface="Arial"/>
            </a:endParaRPr>
          </a:p>
        </p:txBody>
      </p:sp>
      <p:sp>
        <p:nvSpPr>
          <p:cNvPr id="940" name="Google Shape;940;gd7d111f907_0_75"/>
          <p:cNvSpPr txBox="1"/>
          <p:nvPr/>
        </p:nvSpPr>
        <p:spPr>
          <a:xfrm>
            <a:off x="415640" y="537089"/>
            <a:ext cx="8312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dk1"/>
                </a:solidFill>
                <a:latin typeface="Calibri"/>
                <a:ea typeface="Calibri"/>
                <a:cs typeface="Calibri"/>
                <a:sym typeface="Calibri"/>
              </a:rPr>
              <a:t>How is erosion different from weathering?</a:t>
            </a:r>
            <a:endParaRPr sz="1400" b="0" i="0" u="none" strike="noStrike" cap="none">
              <a:solidFill>
                <a:srgbClr val="000000"/>
              </a:solidFill>
              <a:latin typeface="Arial"/>
              <a:ea typeface="Arial"/>
              <a:cs typeface="Arial"/>
              <a:sym typeface="Arial"/>
            </a:endParaRPr>
          </a:p>
        </p:txBody>
      </p:sp>
      <p:sp>
        <p:nvSpPr>
          <p:cNvPr id="941" name="Google Shape;941;gd7d111f907_0_75"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gd7d111f907_0_8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gd7d111f907_0_88"/>
          <p:cNvSpPr txBox="1"/>
          <p:nvPr/>
        </p:nvSpPr>
        <p:spPr>
          <a:xfrm>
            <a:off x="1246900" y="453250"/>
            <a:ext cx="7122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some examples of erosion?</a:t>
            </a:r>
            <a:endParaRPr sz="1400" b="0" i="0" u="none" strike="noStrike" cap="none">
              <a:solidFill>
                <a:srgbClr val="000000"/>
              </a:solidFill>
              <a:latin typeface="Arial"/>
              <a:ea typeface="Arial"/>
              <a:cs typeface="Arial"/>
              <a:sym typeface="Arial"/>
            </a:endParaRPr>
          </a:p>
        </p:txBody>
      </p:sp>
      <p:pic>
        <p:nvPicPr>
          <p:cNvPr id="949" name="Google Shape;949;gd7d111f907_0_88"/>
          <p:cNvPicPr preferRelativeResize="0"/>
          <p:nvPr/>
        </p:nvPicPr>
        <p:blipFill rotWithShape="1">
          <a:blip r:embed="rId4">
            <a:alphaModFix/>
          </a:blip>
          <a:srcRect/>
          <a:stretch/>
        </p:blipFill>
        <p:spPr>
          <a:xfrm>
            <a:off x="1188281" y="1697229"/>
            <a:ext cx="6410850" cy="419989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8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956" name="Google Shape;956;p8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6697</Words>
  <Application>Microsoft Office PowerPoint</Application>
  <PresentationFormat>On-screen Show (4:3)</PresentationFormat>
  <Paragraphs>729</Paragraphs>
  <Slides>165</Slides>
  <Notes>165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165</vt:i4>
      </vt:variant>
    </vt:vector>
  </HeadingPairs>
  <TitlesOfParts>
    <vt:vector size="168" baseType="lpstr">
      <vt:lpstr>Arial</vt:lpstr>
      <vt:lpstr>Calibri</vt:lpstr>
      <vt:lpstr>Office Theme</vt:lpstr>
      <vt:lpstr>PowerPoint Presentation</vt:lpstr>
      <vt:lpstr>Weathering</vt:lpstr>
      <vt:lpstr>PowerPoint Presentation</vt:lpstr>
      <vt:lpstr>PowerPoint Presentation</vt:lpstr>
      <vt:lpstr>PowerPoint Presentation</vt:lpstr>
      <vt:lpstr>PowerPoint Presentation</vt:lpstr>
      <vt:lpstr>PowerPoint Presentation</vt:lpstr>
      <vt:lpstr>PowerPoint Presentation</vt:lpstr>
      <vt:lpstr>Sediment: matter that settles to the bottom of a body of water.</vt:lpstr>
      <vt:lpstr>PowerPoint Presentation</vt:lpstr>
      <vt:lpstr>PowerPoint Presentation</vt:lpstr>
      <vt:lpstr>PowerPoint Presentation</vt:lpstr>
      <vt:lpstr>What is sediment? </vt:lpstr>
      <vt:lpstr>PowerPoint Presentation</vt:lpstr>
      <vt:lpstr>PowerPoint Presentation</vt:lpstr>
      <vt:lpstr>PowerPoint Presentation</vt:lpstr>
      <vt:lpstr>Water contributes to weathering</vt:lpstr>
      <vt:lpstr>Weathering breaks down rock,  but does NOT involve movement.</vt:lpstr>
      <vt:lpstr>Weathering</vt:lpstr>
      <vt:lpstr>Weathering</vt:lpstr>
      <vt:lpstr>Physical weathering =  rocks break down into smaller pieces</vt:lpstr>
      <vt:lpstr>Weathering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Weathering</vt:lpstr>
      <vt:lpstr>PowerPoint Presentation</vt:lpstr>
      <vt:lpstr>PowerPoint Presentation</vt:lpstr>
      <vt:lpstr>PowerPoint Presentation</vt:lpstr>
      <vt:lpstr>PowerPoint Presentation</vt:lpstr>
      <vt:lpstr>PowerPoint Presentation</vt:lpstr>
      <vt:lpstr>Erosion</vt:lpstr>
      <vt:lpstr>PowerPoint Presentation</vt:lpstr>
      <vt:lpstr>PowerPoint Presentation</vt:lpstr>
      <vt:lpstr>PowerPoint Presentation</vt:lpstr>
      <vt:lpstr>PowerPoint Presentation</vt:lpstr>
      <vt:lpstr>PowerPoint Presentation</vt:lpstr>
      <vt:lpstr>PowerPoint Presentation</vt:lpstr>
      <vt:lpstr>Sediment: matter that settles to the bottom of a body of water.</vt:lpstr>
      <vt:lpstr>PowerPoint Presentation</vt:lpstr>
      <vt:lpstr>Weathering</vt:lpstr>
      <vt:lpstr>PowerPoint Presentation</vt:lpstr>
      <vt:lpstr>PowerPoint Presentation</vt:lpstr>
      <vt:lpstr>PowerPoint Presentation</vt:lpstr>
      <vt:lpstr>What is sediment? </vt:lpstr>
      <vt:lpstr>PowerPoint Presentation</vt:lpstr>
      <vt:lpstr>PowerPoint Presentation</vt:lpstr>
      <vt:lpstr>PowerPoint Presentation</vt:lpstr>
      <vt:lpstr>Erosion: Earth materials (rock, soil) are worn away and moved by wind and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Erosion: Earth materials (rock, soil) are worn away and moved by wind and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Deposition</vt:lpstr>
      <vt:lpstr>PowerPoint Presentation</vt:lpstr>
      <vt:lpstr>PowerPoint Presentation</vt:lpstr>
      <vt:lpstr>PowerPoint Presentation</vt:lpstr>
      <vt:lpstr>PowerPoint Presentation</vt:lpstr>
      <vt:lpstr>PowerPoint Presentation</vt:lpstr>
      <vt:lpstr>PowerPoint Presentation</vt:lpstr>
      <vt:lpstr>Sediment is matter that settles to the bottom of a body of water.</vt:lpstr>
      <vt:lpstr>PowerPoint Presentation</vt:lpstr>
      <vt:lpstr>Weathering</vt:lpstr>
      <vt:lpstr>Erosion: Earth materials (rock, soil) are worn away and moved by wind and water</vt:lpstr>
      <vt:lpstr>PowerPoint Presentation</vt:lpstr>
      <vt:lpstr>PowerPoint Presentation</vt:lpstr>
      <vt:lpstr>PowerPoint Presentation</vt:lpstr>
      <vt:lpstr>What is sediment? </vt:lpstr>
      <vt:lpstr>PowerPoint Presentation</vt:lpstr>
      <vt:lpstr>PowerPoint Presentation</vt:lpstr>
      <vt:lpstr>PowerPoint Presentation</vt:lpstr>
      <vt:lpstr>PowerPoint Presentation</vt:lpstr>
      <vt:lpstr>Deposition: dropping of sediment to a new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Deposition: dropping of sediment to a new location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2017-07-24T13:22:27Z</dcterms:created>
  <dcterms:modified xsi:type="dcterms:W3CDTF">2021-08-03T16:56:49Z</dcterms:modified>
</cp:coreProperties>
</file>