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Lst>
  <p:sldSz cy="6858000" cx="9144000"/>
  <p:notesSz cx="6858000" cy="9144000"/>
  <p:embeddedFontLst>
    <p:embeddedFont>
      <p:font typeface="Poppins"/>
      <p:regular r:id="rId137"/>
      <p:bold r:id="rId138"/>
      <p:italic r:id="rId139"/>
      <p:boldItalic r:id="rId140"/>
    </p:embeddedFont>
    <p:embeddedFont>
      <p:font typeface="Helvetica Neue Light"/>
      <p:regular r:id="rId141"/>
      <p:bold r:id="rId142"/>
      <p:italic r:id="rId143"/>
      <p:boldItalic r:id="rId1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45" roundtripDataSignature="AMtx7mgAfESkrq4GeHa5VZUc9mmOCu+l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3" Type="http://schemas.openxmlformats.org/officeDocument/2006/relationships/font" Target="fonts/HelveticaNeueLight-italic.fntdata"/><Relationship Id="rId142" Type="http://schemas.openxmlformats.org/officeDocument/2006/relationships/font" Target="fonts/HelveticaNeueLight-bold.fntdata"/><Relationship Id="rId141" Type="http://schemas.openxmlformats.org/officeDocument/2006/relationships/font" Target="fonts/HelveticaNeueLight-regular.fntdata"/><Relationship Id="rId140"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145" Type="http://customschemas.google.com/relationships/presentationmetadata" Target="metadata"/><Relationship Id="rId8" Type="http://schemas.openxmlformats.org/officeDocument/2006/relationships/slide" Target="slides/slide3.xml"/><Relationship Id="rId144" Type="http://schemas.openxmlformats.org/officeDocument/2006/relationships/font" Target="fonts/HelveticaNeueLight-boldItalic.fntdata"/><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Poppins-italic.fntdata"/><Relationship Id="rId138" Type="http://schemas.openxmlformats.org/officeDocument/2006/relationships/font" Target="fonts/Poppins-bold.fntdata"/><Relationship Id="rId137" Type="http://schemas.openxmlformats.org/officeDocument/2006/relationships/font" Target="fonts/Poppins-regular.fntdata"/><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7Cy3lRJGiR4" TargetMode="Externa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0628559cb_0_3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280628559cb_0_3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__________ is the ability to cause change.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[Energy] </a:t>
            </a:r>
            <a:endParaRPr/>
          </a:p>
          <a:p>
            <a:pPr indent="0" lvl="0" marL="0" rtl="0" algn="l">
              <a:lnSpc>
                <a:spcPct val="100000"/>
              </a:lnSpc>
              <a:spcBef>
                <a:spcPts val="0"/>
              </a:spcBef>
              <a:spcAft>
                <a:spcPts val="0"/>
              </a:spcAft>
              <a:buSzPts val="1400"/>
              <a:buNone/>
            </a:pPr>
            <a:r>
              <a:t/>
            </a:r>
            <a:endParaRPr/>
          </a:p>
        </p:txBody>
      </p:sp>
      <p:sp>
        <p:nvSpPr>
          <p:cNvPr id="184" name="Google Shape;184;g280628559cb_0_3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2807684f02b_0_2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9" name="Google Shape;1119;g2807684f02b_0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1120" name="Google Shape;1120;g2807684f02b_0_2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2807684f02b_0_2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g2807684f02b_0_2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does inertia apply to objects both at rest and in motion?</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[Inertia means objects resist change to the state of motion they are in. If they are at rest, they want to stay at rest. If they are in motion, they want to stay in motion. That is, until </a:t>
            </a:r>
            <a:r>
              <a:rPr lang="en-US"/>
              <a:t>another</a:t>
            </a:r>
            <a:r>
              <a:rPr lang="en-US"/>
              <a:t> force acts on them.]</a:t>
            </a:r>
            <a:endParaRPr/>
          </a:p>
        </p:txBody>
      </p:sp>
      <p:sp>
        <p:nvSpPr>
          <p:cNvPr id="1126" name="Google Shape;1126;g2807684f02b_0_2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2807684f02b_0_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6" name="Google Shape;1136;g2807684f02b_0_2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inertia</a:t>
            </a:r>
            <a:r>
              <a:rPr b="1" lang="en-US"/>
              <a:t> </a:t>
            </a:r>
            <a:r>
              <a:rPr lang="en-US"/>
              <a:t>into different word parts to help us remember the meaning.  Let’s take a look!</a:t>
            </a:r>
            <a:endParaRPr/>
          </a:p>
        </p:txBody>
      </p:sp>
      <p:sp>
        <p:nvSpPr>
          <p:cNvPr id="1137" name="Google Shape;1137;g2807684f02b_0_2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2807684f02b_0_2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g2807684f02b_0_2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We can break up the term inertia into two parts: root and suffix.</a:t>
            </a:r>
            <a:endParaRPr/>
          </a:p>
        </p:txBody>
      </p:sp>
      <p:sp>
        <p:nvSpPr>
          <p:cNvPr id="1144" name="Google Shape;1144;g2807684f02b_0_2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809bf74a06_0_3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5" name="Google Shape;1155;g2809bf74a06_0_3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First, we have the root “inert” which means not moving or inactive.</a:t>
            </a:r>
            <a:endParaRPr/>
          </a:p>
        </p:txBody>
      </p:sp>
      <p:sp>
        <p:nvSpPr>
          <p:cNvPr id="1156" name="Google Shape;1156;g2809bf74a06_0_3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2809bf74a06_0_3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6" name="Google Shape;1166;g2809bf74a06_0_3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-ia is the suffix. The “-ia” suffix means a particular state or condition.</a:t>
            </a:r>
            <a:endParaRPr/>
          </a:p>
        </p:txBody>
      </p:sp>
      <p:sp>
        <p:nvSpPr>
          <p:cNvPr id="1167" name="Google Shape;1167;g2809bf74a06_0_3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2807684f02b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7" name="Google Shape;1177;g2807684f02b_0_3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root “work” means the physical or mental effort exerted to achieve a result or accomplish a task.</a:t>
            </a:r>
            <a:endParaRPr/>
          </a:p>
        </p:txBody>
      </p:sp>
      <p:sp>
        <p:nvSpPr>
          <p:cNvPr id="1178" name="Google Shape;1178;g2807684f02b_0_3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809bf74a06_0_4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8" name="Google Shape;1188;g2809bf74a06_0_4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when we put it all together, </a:t>
            </a:r>
            <a:r>
              <a:rPr b="1" lang="en-US"/>
              <a:t>inertia</a:t>
            </a:r>
            <a:r>
              <a:rPr lang="en-US"/>
              <a:t> means an inactive state.</a:t>
            </a:r>
            <a:endParaRPr/>
          </a:p>
        </p:txBody>
      </p:sp>
      <p:sp>
        <p:nvSpPr>
          <p:cNvPr id="1189" name="Google Shape;1189;g2809bf74a06_0_4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807684f02b_0_3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0" name="Google Shape;1200;g2807684f02b_0_3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1201" name="Google Shape;1201;g2807684f02b_0_3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2807684f02b_0_3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6" name="Google Shape;1206;g2807684f02b_0_3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can we use the word parts of </a:t>
            </a:r>
            <a:r>
              <a:rPr b="1" lang="en-US"/>
              <a:t>inertia</a:t>
            </a:r>
            <a:r>
              <a:rPr lang="en-US"/>
              <a:t> to help us remember the definition of the term?</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[The root inert means not moving or inactive.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-ia is the suffix meaning a particular state or condition.</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So when we put it all together, inertia means an inactive state. In this case, something has inertia because it does not want to change its state of motion, so it remains an inactive state until a forces acts upon it.]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207" name="Google Shape;1207;g2807684f02b_0_3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0628559cb_0_3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80628559cb_0_3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__________ is the ability to cause change.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[Energy] </a:t>
            </a:r>
            <a:endParaRPr/>
          </a:p>
        </p:txBody>
      </p:sp>
      <p:sp>
        <p:nvSpPr>
          <p:cNvPr id="193" name="Google Shape;193;g280628559cb_0_3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2807684f02b_0_3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8" name="Google Shape;1218;g2807684f02b_0_3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1219" name="Google Shape;1219;g2807684f02b_0_3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2807684f02b_0_3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5" name="Google Shape;1225;g2807684f02b_0_3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Inertia is a tendency of an object to resist change in motion</a:t>
            </a:r>
            <a:r>
              <a:rPr lang="en-US"/>
              <a:t>.</a:t>
            </a:r>
            <a:endParaRPr b="0"/>
          </a:p>
          <a:p>
            <a:pPr indent="0" lvl="0" marL="0" rtl="0" algn="l">
              <a:lnSpc>
                <a:spcPct val="100000"/>
              </a:lnSpc>
              <a:spcBef>
                <a:spcPts val="0"/>
              </a:spcBef>
              <a:spcAft>
                <a:spcPts val="0"/>
              </a:spcAft>
              <a:buSzPts val="1400"/>
              <a:buNone/>
            </a:pPr>
            <a:r>
              <a:t/>
            </a:r>
            <a:endParaRPr/>
          </a:p>
        </p:txBody>
      </p:sp>
      <p:sp>
        <p:nvSpPr>
          <p:cNvPr id="1226" name="Google Shape;1226;g2807684f02b_0_3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2807684f02b_0_3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3" name="Google Shape;1233;g2807684f02b_0_3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inertia</a:t>
            </a:r>
            <a:r>
              <a:rPr lang="en-US">
                <a:solidFill>
                  <a:srgbClr val="242424"/>
                </a:solidFill>
              </a:rPr>
              <a:t>. </a:t>
            </a:r>
            <a:endParaRPr/>
          </a:p>
        </p:txBody>
      </p:sp>
      <p:sp>
        <p:nvSpPr>
          <p:cNvPr id="1234" name="Google Shape;1234;g2807684f02b_0_3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2807684f02b_0_3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4" name="Google Shape;1244;g2807684f02b_0_3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inertia</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inertia</a:t>
            </a:r>
            <a:r>
              <a:rPr b="1" lang="en-US"/>
              <a:t>.</a:t>
            </a:r>
            <a:endParaRPr>
              <a:solidFill>
                <a:schemeClr val="dk1"/>
              </a:solidFill>
            </a:endParaRPr>
          </a:p>
        </p:txBody>
      </p:sp>
      <p:sp>
        <p:nvSpPr>
          <p:cNvPr id="1245" name="Google Shape;1245;g2807684f02b_0_3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807684f02b_0_3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6" name="Google Shape;1266;g2807684f02b_0_3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a:t>
            </a:r>
            <a:r>
              <a:rPr lang="en-US"/>
              <a:t> </a:t>
            </a:r>
            <a:r>
              <a:rPr b="1" lang="en-US"/>
              <a:t>inertia</a:t>
            </a:r>
            <a:r>
              <a:rPr b="1" lang="en-US" sz="1200">
                <a:solidFill>
                  <a:schemeClr val="dk1"/>
                </a:solidFill>
              </a:rPr>
              <a:t> </a:t>
            </a:r>
            <a:r>
              <a:rPr lang="en-US" sz="1200">
                <a:solidFill>
                  <a:schemeClr val="dk1"/>
                </a:solidFill>
              </a:rPr>
              <a:t>from these four choices</a:t>
            </a:r>
            <a:r>
              <a:rPr lang="en-US"/>
              <a:t>.</a:t>
            </a:r>
            <a:endParaRPr/>
          </a:p>
        </p:txBody>
      </p:sp>
      <p:sp>
        <p:nvSpPr>
          <p:cNvPr id="1267" name="Google Shape;1267;g2807684f02b_0_3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2809bf74a06_0_5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6" name="Google Shape;1286;g2809bf74a06_0_5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picture that shows </a:t>
            </a:r>
            <a:r>
              <a:rPr b="1" lang="en-US"/>
              <a:t>inertia</a:t>
            </a:r>
            <a:r>
              <a:rPr lang="en-US"/>
              <a:t>.</a:t>
            </a:r>
            <a:endParaRPr/>
          </a:p>
        </p:txBody>
      </p:sp>
      <p:sp>
        <p:nvSpPr>
          <p:cNvPr id="1287" name="Google Shape;1287;g2809bf74a06_0_5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2807684f02b_0_4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7" name="Google Shape;1307;g2807684f02b_0_4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inertia</a:t>
            </a:r>
            <a:r>
              <a:rPr b="1" lang="en-US"/>
              <a:t>.</a:t>
            </a:r>
            <a:endParaRPr>
              <a:solidFill>
                <a:schemeClr val="dk1"/>
              </a:solidFill>
            </a:endParaRPr>
          </a:p>
        </p:txBody>
      </p:sp>
      <p:sp>
        <p:nvSpPr>
          <p:cNvPr id="1308" name="Google Shape;1308;g2807684f02b_0_4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2807684f02b_0_4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0" name="Google Shape;1330;g2807684f02b_0_4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inertia</a:t>
            </a:r>
            <a:r>
              <a:rPr b="1" lang="en-US"/>
              <a:t> </a:t>
            </a:r>
            <a:r>
              <a:rPr lang="en-US" sz="1200">
                <a:solidFill>
                  <a:schemeClr val="dk1"/>
                </a:solidFill>
              </a:rPr>
              <a:t>from these four choices.</a:t>
            </a:r>
            <a:endParaRPr sz="1200">
              <a:solidFill>
                <a:schemeClr val="dk1"/>
              </a:solidFill>
            </a:endParaRPr>
          </a:p>
        </p:txBody>
      </p:sp>
      <p:sp>
        <p:nvSpPr>
          <p:cNvPr id="1331" name="Google Shape;1331;g2807684f02b_0_4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809bf74a06_0_6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1" name="Google Shape;1351;g2809bf74a06_0_6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“Tendency of an object to resist change in motion” is correct! This is the definition of </a:t>
            </a:r>
            <a:r>
              <a:rPr b="1" lang="en-US"/>
              <a:t>inertia.</a:t>
            </a:r>
            <a:endParaRPr sz="1200">
              <a:solidFill>
                <a:schemeClr val="dk1"/>
              </a:solidFill>
            </a:endParaRPr>
          </a:p>
        </p:txBody>
      </p:sp>
      <p:sp>
        <p:nvSpPr>
          <p:cNvPr id="1352" name="Google Shape;1352;g2809bf74a06_0_6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2807684f02b_0_4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3" name="Google Shape;1373;g2807684f02b_0_4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tendency</a:t>
            </a:r>
            <a:r>
              <a:rPr b="1" lang="en-US"/>
              <a:t>: </a:t>
            </a:r>
            <a:r>
              <a:rPr lang="en-US"/>
              <a:t> </a:t>
            </a:r>
            <a:r>
              <a:rPr lang="en-US"/>
              <a:t>Tendency of an object to resist change in motion.</a:t>
            </a:r>
            <a:endParaRPr>
              <a:solidFill>
                <a:schemeClr val="dk1"/>
              </a:solidFill>
            </a:endParaRPr>
          </a:p>
        </p:txBody>
      </p:sp>
      <p:sp>
        <p:nvSpPr>
          <p:cNvPr id="1374" name="Google Shape;1374;g2807684f02b_0_4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7e576c1a67_0_7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7e576c1a67_0_7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Force is the push or pull of an object.</a:t>
            </a:r>
            <a:endParaRPr/>
          </a:p>
        </p:txBody>
      </p:sp>
      <p:sp>
        <p:nvSpPr>
          <p:cNvPr id="202" name="Google Shape;202;g27e576c1a67_0_7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2807684f02b_0_5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7" name="Google Shape;1397;g2807684f02b_0_5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inertia</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1398" name="Google Shape;1398;g2807684f02b_0_5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809bf74a06_0_6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8" name="Google Shape;1418;g2809bf74a06_0_6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parked car” is correct! This is an example of </a:t>
            </a:r>
            <a:r>
              <a:rPr b="1" lang="en-US"/>
              <a:t>inertia.</a:t>
            </a:r>
            <a:endParaRPr sz="1200">
              <a:solidFill>
                <a:schemeClr val="dk1"/>
              </a:solidFill>
            </a:endParaRPr>
          </a:p>
        </p:txBody>
      </p:sp>
      <p:sp>
        <p:nvSpPr>
          <p:cNvPr id="1419" name="Google Shape;1419;g2809bf74a06_0_6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2807684f02b_0_5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0" name="Google Shape;1440;g2807684f02b_0_5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inertia</a:t>
            </a:r>
            <a:r>
              <a:rPr lang="en-US" sz="1100"/>
              <a:t>: </a:t>
            </a:r>
            <a:r>
              <a:rPr lang="en-US"/>
              <a:t>A parked car.</a:t>
            </a:r>
            <a:endParaRPr sz="1100">
              <a:solidFill>
                <a:schemeClr val="dk1"/>
              </a:solidFill>
            </a:endParaRPr>
          </a:p>
        </p:txBody>
      </p:sp>
      <p:sp>
        <p:nvSpPr>
          <p:cNvPr id="1441" name="Google Shape;1441;g2807684f02b_0_5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2807684f02b_0_5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5" name="Google Shape;1465;g2807684f02b_0_5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a:t>
            </a:r>
            <a:r>
              <a:rPr b="1" lang="en-US"/>
              <a:t>inertia</a:t>
            </a:r>
            <a:r>
              <a:rPr lang="en-US"/>
              <a:t>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1466" name="Google Shape;1466;g2807684f02b_0_5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2809bf74a06_0_6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6" name="Google Shape;1486;g2809bf74a06_0_6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“Inertia explains why it is hard to start moving, stop moving, or change how objects are moving.” That is correct! This is an example of how </a:t>
            </a:r>
            <a:r>
              <a:rPr b="1" lang="en-US"/>
              <a:t>inertia </a:t>
            </a:r>
            <a:r>
              <a:rPr lang="en-US"/>
              <a:t>impacts your life.</a:t>
            </a:r>
            <a:endParaRPr sz="1200">
              <a:solidFill>
                <a:schemeClr val="dk1"/>
              </a:solidFill>
            </a:endParaRPr>
          </a:p>
        </p:txBody>
      </p:sp>
      <p:sp>
        <p:nvSpPr>
          <p:cNvPr id="1487" name="Google Shape;1487;g2809bf74a06_0_6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2807684f02b_0_6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8" name="Google Shape;1508;g2807684f02b_0_6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inertia</a:t>
            </a:r>
            <a:r>
              <a:rPr b="1" lang="en-US" sz="1200">
                <a:solidFill>
                  <a:schemeClr val="dk1"/>
                </a:solidFill>
              </a:rPr>
              <a:t> </a:t>
            </a:r>
            <a:r>
              <a:rPr lang="en-US" sz="1200">
                <a:solidFill>
                  <a:schemeClr val="dk1"/>
                </a:solidFill>
              </a:rPr>
              <a:t>impact my life?”: </a:t>
            </a:r>
            <a:r>
              <a:rPr lang="en-US"/>
              <a:t>Inertia explains why it is hard to start moving, stop moving, or change how objects are moving.</a:t>
            </a:r>
            <a:endParaRPr/>
          </a:p>
        </p:txBody>
      </p:sp>
      <p:sp>
        <p:nvSpPr>
          <p:cNvPr id="1509" name="Google Shape;1509;g2807684f02b_0_6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2807684f02b_0_6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4" name="Google Shape;1534;g2807684f02b_0_6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1535" name="Google Shape;1535;g2807684f02b_0_6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2809bf74a06_0_7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1" name="Google Shape;1541;g2809bf74a06_0_7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Inertia is a tendency of an object to resist change in motion.</a:t>
            </a:r>
            <a:endParaRPr b="0"/>
          </a:p>
          <a:p>
            <a:pPr indent="0" lvl="0" marL="0" rtl="0" algn="l">
              <a:lnSpc>
                <a:spcPct val="100000"/>
              </a:lnSpc>
              <a:spcBef>
                <a:spcPts val="0"/>
              </a:spcBef>
              <a:spcAft>
                <a:spcPts val="0"/>
              </a:spcAft>
              <a:buSzPts val="1400"/>
              <a:buNone/>
            </a:pPr>
            <a:r>
              <a:t/>
            </a:r>
            <a:endParaRPr/>
          </a:p>
        </p:txBody>
      </p:sp>
      <p:sp>
        <p:nvSpPr>
          <p:cNvPr id="1542" name="Google Shape;1542;g2809bf74a06_0_7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2809bf74a06_0_7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g2809bf74a06_0_7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Let’s reflect once more on our big question. Our “big question” is:</a:t>
            </a:r>
            <a:r>
              <a:rPr b="1" lang="en-US"/>
              <a:t> Why do things keep moving or stay still unless a force acts on them?</a:t>
            </a:r>
            <a:endParaRPr b="1"/>
          </a:p>
          <a:p>
            <a:pPr indent="0" lvl="0" marL="0" rtl="0" algn="l">
              <a:spcBef>
                <a:spcPts val="0"/>
              </a:spcBef>
              <a:spcAft>
                <a:spcPts val="0"/>
              </a:spcAft>
              <a:buClr>
                <a:schemeClr val="dk1"/>
              </a:buClr>
              <a:buSzPts val="1400"/>
              <a:buFont typeface="Arial"/>
              <a:buNone/>
            </a:pPr>
            <a:r>
              <a:rPr lang="en-US"/>
              <a:t> </a:t>
            </a:r>
            <a:endParaRPr/>
          </a:p>
          <a:p>
            <a:pPr indent="0" lvl="0" marL="0" rtl="0" algn="l">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1550" name="Google Shape;1550;g2809bf74a06_0_7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2809bf74a06_0_7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7" name="Google Shape;1557;g2809bf74a06_0_7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Feedback: It is really helpful for students when you provided a rationale for this activity, as this really supports students' understanding of how it relates to the topic you're covering.</a:t>
            </a:r>
            <a:endParaRPr/>
          </a:p>
        </p:txBody>
      </p:sp>
      <p:sp>
        <p:nvSpPr>
          <p:cNvPr id="1558" name="Google Shape;1558;g2809bf74a06_0_7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80628559cb_0_4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80628559cb_0_4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Force is the push or pull of an object.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211" name="Google Shape;211;g280628559cb_0_4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8" name="Google Shape;1568;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1569" name="Google Shape;1569;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4" name="Google Shape;15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7e576c1a67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7e576c1a67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_______ is where something moves or points.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[Direction]</a:t>
            </a:r>
            <a:endParaRPr/>
          </a:p>
        </p:txBody>
      </p:sp>
      <p:sp>
        <p:nvSpPr>
          <p:cNvPr id="220" name="Google Shape;220;g27e576c1a67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80628559cb_0_4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80628559cb_0_4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[Direction] is where something moves or points.</a:t>
            </a:r>
            <a:endParaRPr/>
          </a:p>
        </p:txBody>
      </p:sp>
      <p:sp>
        <p:nvSpPr>
          <p:cNvPr id="229" name="Google Shape;229;g280628559cb_0_4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work</a:t>
            </a:r>
            <a:r>
              <a:rPr lang="en-US"/>
              <a:t>.</a:t>
            </a:r>
            <a:endParaRPr/>
          </a:p>
        </p:txBody>
      </p:sp>
      <p:sp>
        <p:nvSpPr>
          <p:cNvPr id="238" name="Google Shape;23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e576c1a6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7e576c1a67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Work</a:t>
            </a:r>
            <a:r>
              <a:rPr lang="en-US"/>
              <a:t> is a force acting upon an object causing the object to move in the direction of that force.</a:t>
            </a:r>
            <a:endParaRPr b="0"/>
          </a:p>
          <a:p>
            <a:pPr indent="0" lvl="0" marL="0" rtl="0" algn="l">
              <a:lnSpc>
                <a:spcPct val="100000"/>
              </a:lnSpc>
              <a:spcBef>
                <a:spcPts val="0"/>
              </a:spcBef>
              <a:spcAft>
                <a:spcPts val="0"/>
              </a:spcAft>
              <a:buSzPts val="1400"/>
              <a:buNone/>
            </a:pPr>
            <a:r>
              <a:t/>
            </a:r>
            <a:endParaRPr/>
          </a:p>
        </p:txBody>
      </p:sp>
      <p:sp>
        <p:nvSpPr>
          <p:cNvPr id="246" name="Google Shape;246;g27e576c1a67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55" name="Google Shape;255;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e576c1a67_0_3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7e576c1a67_0_3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t>
            </a:r>
            <a:r>
              <a:rPr lang="en-US"/>
              <a:t>work</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a:t>
            </a:r>
            <a:r>
              <a:rPr lang="en-US"/>
              <a:t>Work is a force acting upon an object causing the object to move in the direction of that force</a:t>
            </a:r>
            <a:r>
              <a:rPr lang="en-US"/>
              <a:t>.</a:t>
            </a:r>
            <a:r>
              <a:rPr b="0" lang="en-US"/>
              <a:t>]</a:t>
            </a:r>
            <a:endParaRPr/>
          </a:p>
        </p:txBody>
      </p:sp>
      <p:sp>
        <p:nvSpPr>
          <p:cNvPr id="261" name="Google Shape;261;g27e576c1a67_0_3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Work</a:t>
            </a:r>
            <a:r>
              <a:rPr lang="en-US"/>
              <a:t>.</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69" name="Google Shape;26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7e576c1a67_0_44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7e576c1a67_0_4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500"/>
              </a:spcBef>
              <a:spcAft>
                <a:spcPts val="1500"/>
              </a:spcAft>
              <a:buSzPts val="1100"/>
              <a:buNone/>
            </a:pPr>
            <a:r>
              <a:rPr b="1" lang="en-US"/>
              <a:t>Work</a:t>
            </a:r>
            <a:r>
              <a:rPr lang="en-US"/>
              <a:t> is a measure of energy transfer that occurs when a force is applied to an object and causes the object to move a certain distance in the direction of the force. Work measures the energy transfer that occurs when a force causes an object to move. </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0628559cb_0_45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80628559cb_0_4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500"/>
              </a:spcBef>
              <a:spcAft>
                <a:spcPts val="1500"/>
              </a:spcAft>
              <a:buSzPts val="1100"/>
              <a:buNone/>
            </a:pPr>
            <a:r>
              <a:rPr b="1" lang="en-US"/>
              <a:t>Work</a:t>
            </a:r>
            <a:r>
              <a:rPr lang="en-US"/>
              <a:t> is done when energy is transferred from one system or form to another. For instance, when you lift an object against gravity, you're doing work because you're transferring energy by adding potential energy to the object.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90" name="Google Shape;290;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7430209113_0_10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27430209113_0_10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Work measures the ____ transfer that occurs when a _____ causes an object to _______.</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[energy, force, move]</a:t>
            </a:r>
            <a:endParaRPr/>
          </a:p>
        </p:txBody>
      </p:sp>
      <p:sp>
        <p:nvSpPr>
          <p:cNvPr id="296" name="Google Shape;296;g27430209113_0_10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80628559cb_0_4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80628559cb_0_4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Work measures the [energy] transfer that occurs when a [force] causes an object to [move].</a:t>
            </a:r>
            <a:endParaRPr/>
          </a:p>
        </p:txBody>
      </p:sp>
      <p:sp>
        <p:nvSpPr>
          <p:cNvPr id="304" name="Google Shape;304;g280628559cb_0_4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80628559cb_0_4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80628559cb_0_4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US"/>
              <a:t>True or False:  Work is done when energy is transferred from one system or form to another.</a:t>
            </a:r>
            <a:endParaRPr/>
          </a:p>
          <a:p>
            <a:pPr indent="0" lvl="0" marL="0" rtl="0" algn="l">
              <a:lnSpc>
                <a:spcPct val="100000"/>
              </a:lnSpc>
              <a:spcBef>
                <a:spcPts val="0"/>
              </a:spcBef>
              <a:spcAft>
                <a:spcPts val="0"/>
              </a:spcAft>
              <a:buClr>
                <a:schemeClr val="dk1"/>
              </a:buClr>
              <a:buSzPts val="3600"/>
              <a:buFont typeface="Arial"/>
              <a:buNone/>
            </a:pPr>
            <a:r>
              <a:t/>
            </a:r>
            <a:endParaRPr/>
          </a:p>
          <a:p>
            <a:pPr indent="-304800" lvl="0" marL="457200" rtl="0" algn="l">
              <a:lnSpc>
                <a:spcPct val="100000"/>
              </a:lnSpc>
              <a:spcBef>
                <a:spcPts val="0"/>
              </a:spcBef>
              <a:spcAft>
                <a:spcPts val="0"/>
              </a:spcAft>
              <a:buClr>
                <a:schemeClr val="dk1"/>
              </a:buClr>
              <a:buSzPts val="1200"/>
              <a:buFont typeface="Calibri"/>
              <a:buAutoNum type="alphaUcPeriod"/>
            </a:pPr>
            <a:r>
              <a:rPr lang="en-US"/>
              <a:t>True</a:t>
            </a:r>
            <a:endParaRPr/>
          </a:p>
          <a:p>
            <a:pPr indent="-304800" lvl="0" marL="457200" rtl="0" algn="l">
              <a:lnSpc>
                <a:spcPct val="100000"/>
              </a:lnSpc>
              <a:spcBef>
                <a:spcPts val="0"/>
              </a:spcBef>
              <a:spcAft>
                <a:spcPts val="0"/>
              </a:spcAft>
              <a:buClr>
                <a:schemeClr val="dk1"/>
              </a:buClr>
              <a:buSzPts val="1200"/>
              <a:buFont typeface="Calibri"/>
              <a:buAutoNum type="alphaUcPeriod"/>
            </a:pPr>
            <a:r>
              <a:rPr lang="en-US"/>
              <a:t>False</a:t>
            </a:r>
            <a:endParaRPr/>
          </a:p>
        </p:txBody>
      </p:sp>
      <p:sp>
        <p:nvSpPr>
          <p:cNvPr id="312" name="Google Shape;312;g280628559cb_0_4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5f381583a0_0_9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5f381583a0_0_9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US"/>
              <a:t>True:  Work is done when energy is transferred from one system or form to another.</a:t>
            </a:r>
            <a:endParaRPr/>
          </a:p>
          <a:p>
            <a:pPr indent="0" lvl="0" marL="0" rtl="0" algn="l">
              <a:lnSpc>
                <a:spcPct val="100000"/>
              </a:lnSpc>
              <a:spcBef>
                <a:spcPts val="0"/>
              </a:spcBef>
              <a:spcAft>
                <a:spcPts val="0"/>
              </a:spcAft>
              <a:buNone/>
            </a:pPr>
            <a:r>
              <a:t/>
            </a:r>
            <a:endParaRPr/>
          </a:p>
        </p:txBody>
      </p:sp>
      <p:sp>
        <p:nvSpPr>
          <p:cNvPr id="320" name="Google Shape;320;g25f381583a0_0_9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work</a:t>
            </a:r>
            <a:r>
              <a:rPr lang="en-US"/>
              <a:t>.</a:t>
            </a:r>
            <a:endParaRPr/>
          </a:p>
        </p:txBody>
      </p:sp>
      <p:sp>
        <p:nvSpPr>
          <p:cNvPr id="328" name="Google Shape;328;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80628559cb_0_4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280628559cb_0_4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is an example of work. The man is exerting a force on the dumbells to move them in the direction he wants. In this case, he is pulling them towards him. </a:t>
            </a:r>
            <a:endParaRPr/>
          </a:p>
          <a:p>
            <a:pPr indent="0" lvl="0" marL="0" rtl="0" algn="l">
              <a:lnSpc>
                <a:spcPct val="100000"/>
              </a:lnSpc>
              <a:spcBef>
                <a:spcPts val="0"/>
              </a:spcBef>
              <a:spcAft>
                <a:spcPts val="0"/>
              </a:spcAft>
              <a:buSzPts val="1400"/>
              <a:buNone/>
            </a:pPr>
            <a:r>
              <a:t/>
            </a:r>
            <a:endParaRPr/>
          </a:p>
        </p:txBody>
      </p:sp>
      <p:sp>
        <p:nvSpPr>
          <p:cNvPr id="335" name="Google Shape;335;g280628559cb_0_4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0628559cb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80628559cb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does energy create work?</a:t>
            </a:r>
            <a:endParaRPr b="0"/>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2" name="Google Shape;132;g280628559cb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80628559cb_0_5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80628559cb_0_5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pencil falling to the floor is an example of work. The force in this example is gravity, which is pulling the pencil to the ground. The pencil moves in the direction of the force, to the ground, meaning that work has occurred. </a:t>
            </a:r>
            <a:endParaRPr/>
          </a:p>
          <a:p>
            <a:pPr indent="0" lvl="0" marL="0" rtl="0" algn="l">
              <a:lnSpc>
                <a:spcPct val="100000"/>
              </a:lnSpc>
              <a:spcBef>
                <a:spcPts val="0"/>
              </a:spcBef>
              <a:spcAft>
                <a:spcPts val="0"/>
              </a:spcAft>
              <a:buSzPts val="1400"/>
              <a:buNone/>
            </a:pPr>
            <a:r>
              <a:t/>
            </a:r>
            <a:endParaRPr/>
          </a:p>
        </p:txBody>
      </p:sp>
      <p:sp>
        <p:nvSpPr>
          <p:cNvPr id="344" name="Google Shape;344;g280628559cb_0_5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5e11802ac4_0_5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25e11802ac4_0_5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53" name="Google Shape;353;g25e11802ac4_0_5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80628559cb_0_6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80628559cb_0_6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t>
            </a:r>
            <a:r>
              <a:rPr lang="en-US"/>
              <a:t>work</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a:t>
            </a:r>
            <a:r>
              <a:rPr lang="en-US"/>
              <a:t>Work is a force acting upon an object causing the object to move in the direction of that force.</a:t>
            </a:r>
            <a:r>
              <a:rPr b="0" lang="en-US"/>
              <a:t>]</a:t>
            </a:r>
            <a:endParaRPr/>
          </a:p>
        </p:txBody>
      </p:sp>
      <p:sp>
        <p:nvSpPr>
          <p:cNvPr id="359" name="Google Shape;359;g280628559cb_0_6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work</a:t>
            </a:r>
            <a:r>
              <a:rPr lang="en-US"/>
              <a:t>.</a:t>
            </a:r>
            <a:endParaRPr/>
          </a:p>
        </p:txBody>
      </p:sp>
      <p:sp>
        <p:nvSpPr>
          <p:cNvPr id="367" name="Google Shape;367;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80628559cb_0_6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80628559cb_0_6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this picture, the person is exerting a force on the wall by pushing it. However, the wall is not moving in the direction that the person is pushing the wall. So, even though there is a force, because the object has not moved in the direction of the force, no work has occurred.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Feedback: Remember to take a moment to explicitly distinguish between the similarities of the non-examples and the vocabulary term you were covering today. This helps students resolve any misconceptions they may have.</a:t>
            </a:r>
            <a:endParaRPr/>
          </a:p>
        </p:txBody>
      </p:sp>
      <p:sp>
        <p:nvSpPr>
          <p:cNvPr id="374" name="Google Shape;374;g280628559cb_0_6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80628559cb_0_7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280628559cb_0_7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this picture, we see a living room. The furniture in this room are objects at rest because they do not have any forces pushing or pulling them. Since there is no force, no work is happening.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Feedback: Remember to take a moment to explicitly distinguish between the similarities of the non-examples and the vocabulary term you were covering today. This helps students resolve any misconceptions they may have.</a:t>
            </a:r>
            <a:endParaRPr/>
          </a:p>
        </p:txBody>
      </p:sp>
      <p:sp>
        <p:nvSpPr>
          <p:cNvPr id="383" name="Google Shape;383;g280628559cb_0_7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392" name="Google Shape;392;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7430209113_0_14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27430209113_0_14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is force related to work?</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[Force is the push or pull of an object. </a:t>
            </a:r>
            <a:r>
              <a:rPr lang="en-US"/>
              <a:t>Work is a force acting upon an object causing the object to move in the direction of that force.</a:t>
            </a:r>
            <a:r>
              <a:rPr lang="en-US"/>
              <a:t>]</a:t>
            </a:r>
            <a:endParaRPr/>
          </a:p>
        </p:txBody>
      </p:sp>
      <p:sp>
        <p:nvSpPr>
          <p:cNvPr id="398" name="Google Shape;398;g27430209113_0_14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5e11802ac4_0_10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5e11802ac4_0_10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work</a:t>
            </a:r>
            <a:r>
              <a:rPr b="1" lang="en-US"/>
              <a:t> </a:t>
            </a:r>
            <a:r>
              <a:rPr lang="en-US"/>
              <a:t>into different word parts to help us remember the meaning.  Let’s take a look!</a:t>
            </a:r>
            <a:endParaRPr/>
          </a:p>
        </p:txBody>
      </p:sp>
      <p:sp>
        <p:nvSpPr>
          <p:cNvPr id="409" name="Google Shape;409;g25e11802ac4_0_10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5e11802ac4_0_13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5e11802ac4_0_13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break up the term work into one part: the root.</a:t>
            </a:r>
            <a:endParaRPr/>
          </a:p>
        </p:txBody>
      </p:sp>
      <p:sp>
        <p:nvSpPr>
          <p:cNvPr id="416" name="Google Shape;416;g25e11802ac4_0_13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0" name="Google Shape;14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5f381583a0_0_10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5f381583a0_0_10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root “work” means the physical or mental effort exerted to achieve a result or accomplish a task.</a:t>
            </a:r>
            <a:endParaRPr/>
          </a:p>
        </p:txBody>
      </p:sp>
      <p:sp>
        <p:nvSpPr>
          <p:cNvPr id="426" name="Google Shape;426;g25f381583a0_0_10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5e11802ac4_0_16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5e11802ac4_0_16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when look at the word work and think about it scientifically it means the physical effort used to achieve a result. This result is when the object moves in the direction of the force used by the physical effort.</a:t>
            </a:r>
            <a:endParaRPr/>
          </a:p>
        </p:txBody>
      </p:sp>
      <p:sp>
        <p:nvSpPr>
          <p:cNvPr id="437" name="Google Shape;437;g25e11802ac4_0_16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5e11802ac4_0_17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5e11802ac4_0_17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47" name="Google Shape;447;g25e11802ac4_0_17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5e11802ac4_0_18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5e11802ac4_0_18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can we use the word parts of </a:t>
            </a:r>
            <a:r>
              <a:rPr b="1" lang="en-US"/>
              <a:t>work</a:t>
            </a:r>
            <a:r>
              <a:rPr lang="en-US"/>
              <a:t> to help us remember the definition of the term?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r>
              <a:rPr lang="en-US"/>
              <a:t>The root work means physical or mental effort used to achieve a result or accomplish a task.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So when we put it all together, work means the physical effort used to achieve a result. This result is when the object moves in the direction of the force used by the physical effort.</a:t>
            </a:r>
            <a:r>
              <a:rPr lang="en-US"/>
              <a:t>]</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53" name="Google Shape;453;g25e11802ac4_0_18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463" name="Google Shape;463;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7e576c1a67_0_10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7e576c1a67_0_10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Work is a force acting upon an object causing the object to move in the direction of that force.</a:t>
            </a:r>
            <a:endParaRPr b="0"/>
          </a:p>
          <a:p>
            <a:pPr indent="0" lvl="0" marL="0" rtl="0" algn="l">
              <a:lnSpc>
                <a:spcPct val="100000"/>
              </a:lnSpc>
              <a:spcBef>
                <a:spcPts val="0"/>
              </a:spcBef>
              <a:spcAft>
                <a:spcPts val="0"/>
              </a:spcAft>
              <a:buSzPts val="1400"/>
              <a:buNone/>
            </a:pPr>
            <a:r>
              <a:t/>
            </a:r>
            <a:endParaRPr/>
          </a:p>
        </p:txBody>
      </p:sp>
      <p:sp>
        <p:nvSpPr>
          <p:cNvPr id="470" name="Google Shape;470;g27e576c1a67_0_10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work</a:t>
            </a:r>
            <a:r>
              <a:rPr lang="en-US">
                <a:solidFill>
                  <a:srgbClr val="242424"/>
                </a:solidFill>
              </a:rPr>
              <a:t>. </a:t>
            </a:r>
            <a:endParaRPr/>
          </a:p>
        </p:txBody>
      </p:sp>
      <p:sp>
        <p:nvSpPr>
          <p:cNvPr id="478" name="Google Shape;478;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work</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work</a:t>
            </a:r>
            <a:r>
              <a:rPr b="1" lang="en-US"/>
              <a:t>.</a:t>
            </a:r>
            <a:endParaRPr>
              <a:solidFill>
                <a:schemeClr val="dk1"/>
              </a:solidFill>
            </a:endParaRPr>
          </a:p>
        </p:txBody>
      </p:sp>
      <p:sp>
        <p:nvSpPr>
          <p:cNvPr id="489" name="Google Shape;489;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5e11802ac4_0_19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5e11802ac4_0_19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a:t>
            </a:r>
            <a:r>
              <a:rPr lang="en-US"/>
              <a:t> </a:t>
            </a:r>
            <a:r>
              <a:rPr b="1" lang="en-US"/>
              <a:t>work</a:t>
            </a:r>
            <a:r>
              <a:rPr b="1" lang="en-US" sz="1200">
                <a:solidFill>
                  <a:schemeClr val="dk1"/>
                </a:solidFill>
              </a:rPr>
              <a:t> </a:t>
            </a:r>
            <a:r>
              <a:rPr lang="en-US" sz="1200">
                <a:solidFill>
                  <a:schemeClr val="dk1"/>
                </a:solidFill>
              </a:rPr>
              <a:t>from these four choices</a:t>
            </a:r>
            <a:r>
              <a:rPr lang="en-US"/>
              <a:t>.</a:t>
            </a:r>
            <a:endParaRPr/>
          </a:p>
        </p:txBody>
      </p:sp>
      <p:sp>
        <p:nvSpPr>
          <p:cNvPr id="511" name="Google Shape;511;g25e11802ac4_0_19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80628559cb_0_7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280628559cb_0_7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picture that showswork</a:t>
            </a:r>
            <a:r>
              <a:rPr b="1" lang="en-US"/>
              <a:t>.</a:t>
            </a:r>
            <a:endParaRPr/>
          </a:p>
        </p:txBody>
      </p:sp>
      <p:sp>
        <p:nvSpPr>
          <p:cNvPr id="531" name="Google Shape;531;g280628559cb_0_7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0628559cb_0_1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80628559cb_0_1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Energy is the ability to cause change. </a:t>
            </a:r>
            <a:endParaRPr/>
          </a:p>
        </p:txBody>
      </p:sp>
      <p:sp>
        <p:nvSpPr>
          <p:cNvPr id="146" name="Google Shape;146;g280628559cb_0_1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work</a:t>
            </a:r>
            <a:r>
              <a:rPr b="1" lang="en-US"/>
              <a:t>.</a:t>
            </a:r>
            <a:endParaRPr>
              <a:solidFill>
                <a:schemeClr val="dk1"/>
              </a:solidFill>
            </a:endParaRPr>
          </a:p>
        </p:txBody>
      </p:sp>
      <p:sp>
        <p:nvSpPr>
          <p:cNvPr id="552" name="Google Shape;552;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5e11802ac4_0_2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25e11802ac4_0_2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work </a:t>
            </a:r>
            <a:r>
              <a:rPr lang="en-US" sz="1200">
                <a:solidFill>
                  <a:schemeClr val="dk1"/>
                </a:solidFill>
              </a:rPr>
              <a:t>from these four choices.</a:t>
            </a:r>
            <a:endParaRPr sz="1200">
              <a:solidFill>
                <a:schemeClr val="dk1"/>
              </a:solidFill>
            </a:endParaRPr>
          </a:p>
        </p:txBody>
      </p:sp>
      <p:sp>
        <p:nvSpPr>
          <p:cNvPr id="575" name="Google Shape;575;g25e11802ac4_0_2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80628559cb_0_8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280628559cb_0_8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force acting upon an object causing the object to move in the direction of that force” is correct! This is the definition of </a:t>
            </a:r>
            <a:r>
              <a:rPr b="1" lang="en-US"/>
              <a:t>work.</a:t>
            </a:r>
            <a:endParaRPr sz="1200">
              <a:solidFill>
                <a:schemeClr val="dk1"/>
              </a:solidFill>
            </a:endParaRPr>
          </a:p>
        </p:txBody>
      </p:sp>
      <p:sp>
        <p:nvSpPr>
          <p:cNvPr id="596" name="Google Shape;596;g280628559cb_0_8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work</a:t>
            </a:r>
            <a:r>
              <a:rPr b="1" lang="en-US"/>
              <a:t>: </a:t>
            </a:r>
            <a:r>
              <a:rPr lang="en-US"/>
              <a:t> </a:t>
            </a:r>
            <a:r>
              <a:rPr lang="en-US"/>
              <a:t>A force acting upon an object causing the object to move in the direction of that force.</a:t>
            </a:r>
            <a:endParaRPr>
              <a:solidFill>
                <a:schemeClr val="dk1"/>
              </a:solidFill>
            </a:endParaRPr>
          </a:p>
        </p:txBody>
      </p:sp>
      <p:sp>
        <p:nvSpPr>
          <p:cNvPr id="618" name="Google Shape;618;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5e11802ac4_0_2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25e11802ac4_0_2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work</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642" name="Google Shape;642;g25e11802ac4_0_2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80628559cb_0_8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g280628559cb_0_8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person pushing a lawnmower” is correct! This is an example of </a:t>
            </a:r>
            <a:r>
              <a:rPr b="1" lang="en-US"/>
              <a:t>work.</a:t>
            </a:r>
            <a:endParaRPr sz="1200">
              <a:solidFill>
                <a:schemeClr val="dk1"/>
              </a:solidFill>
            </a:endParaRPr>
          </a:p>
        </p:txBody>
      </p:sp>
      <p:sp>
        <p:nvSpPr>
          <p:cNvPr id="663" name="Google Shape;663;g280628559cb_0_8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work</a:t>
            </a:r>
            <a:r>
              <a:rPr lang="en-US" sz="1100"/>
              <a:t>: </a:t>
            </a:r>
            <a:r>
              <a:rPr lang="en-US"/>
              <a:t>A person pushing a lawnmower.</a:t>
            </a:r>
            <a:endParaRPr sz="1100">
              <a:solidFill>
                <a:schemeClr val="dk1"/>
              </a:solidFill>
            </a:endParaRPr>
          </a:p>
        </p:txBody>
      </p:sp>
      <p:sp>
        <p:nvSpPr>
          <p:cNvPr id="685" name="Google Shape;685;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work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10" name="Google Shape;710;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80628559cb_0_8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g280628559cb_0_8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“Work explains why and how far objects move in our environment when forces act upon them” That is correct! This is an example of how </a:t>
            </a:r>
            <a:r>
              <a:rPr b="1" lang="en-US"/>
              <a:t>work </a:t>
            </a:r>
            <a:r>
              <a:rPr lang="en-US"/>
              <a:t>impacts your life.</a:t>
            </a:r>
            <a:endParaRPr sz="1200">
              <a:solidFill>
                <a:schemeClr val="dk1"/>
              </a:solidFill>
            </a:endParaRPr>
          </a:p>
        </p:txBody>
      </p:sp>
      <p:sp>
        <p:nvSpPr>
          <p:cNvPr id="731" name="Google Shape;731;g280628559cb_0_8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work</a:t>
            </a:r>
            <a:r>
              <a:rPr b="1" lang="en-US" sz="1200">
                <a:solidFill>
                  <a:schemeClr val="dk1"/>
                </a:solidFill>
              </a:rPr>
              <a:t> </a:t>
            </a:r>
            <a:r>
              <a:rPr lang="en-US" sz="1200">
                <a:solidFill>
                  <a:schemeClr val="dk1"/>
                </a:solidFill>
              </a:rPr>
              <a:t>impact my life?”: </a:t>
            </a:r>
            <a:r>
              <a:rPr lang="en-US"/>
              <a:t>Work explains why and how far objects move in our environment when forces act upon them.</a:t>
            </a:r>
            <a:endParaRPr/>
          </a:p>
        </p:txBody>
      </p:sp>
      <p:sp>
        <p:nvSpPr>
          <p:cNvPr id="753" name="Google Shape;753;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80628559cb_0_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80628559cb_0_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Force is a push or pull on an object. </a:t>
            </a:r>
            <a:endParaRPr/>
          </a:p>
        </p:txBody>
      </p:sp>
      <p:sp>
        <p:nvSpPr>
          <p:cNvPr id="154" name="Google Shape;154;g280628559cb_0_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779" name="Google Shape;779;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80628559cb_0_7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g280628559cb_0_7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Work is a force acting upon an object causing the object to move in the direction of that force.</a:t>
            </a:r>
            <a:endParaRPr b="0"/>
          </a:p>
          <a:p>
            <a:pPr indent="0" lvl="0" marL="0" rtl="0" algn="l">
              <a:lnSpc>
                <a:spcPct val="100000"/>
              </a:lnSpc>
              <a:spcBef>
                <a:spcPts val="0"/>
              </a:spcBef>
              <a:spcAft>
                <a:spcPts val="0"/>
              </a:spcAft>
              <a:buSzPts val="1400"/>
              <a:buNone/>
            </a:pPr>
            <a:r>
              <a:t/>
            </a:r>
            <a:endParaRPr/>
          </a:p>
        </p:txBody>
      </p:sp>
      <p:sp>
        <p:nvSpPr>
          <p:cNvPr id="786" name="Google Shape;786;g280628559cb_0_7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80628559cb_0_7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g280628559cb_0_7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Let’s reflect once more on our big question. Our “big question” is:</a:t>
            </a:r>
            <a:r>
              <a:rPr b="1" lang="en-US"/>
              <a:t> How does energy create work?</a:t>
            </a:r>
            <a:endParaRPr b="1"/>
          </a:p>
          <a:p>
            <a:pPr indent="0" lvl="0" marL="0" rtl="0" algn="l">
              <a:spcBef>
                <a:spcPts val="0"/>
              </a:spcBef>
              <a:spcAft>
                <a:spcPts val="0"/>
              </a:spcAft>
              <a:buClr>
                <a:schemeClr val="dk1"/>
              </a:buClr>
              <a:buSzPts val="1400"/>
              <a:buFont typeface="Arial"/>
              <a:buNone/>
            </a:pPr>
            <a:r>
              <a:rPr lang="en-US"/>
              <a:t> </a:t>
            </a:r>
            <a:endParaRPr/>
          </a:p>
          <a:p>
            <a:pPr indent="0" lvl="0" marL="0" rtl="0" algn="l">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794" name="Google Shape;794;g280628559cb_0_7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80628559cb_0_9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g280628559cb_0_9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Using the YouTube video embedded on the slide, guide students on how to . After students have built their paper airplanes, select a location (classroom, hallway, etc.) for them to throw their airplanes. Use the reflection questions on the next slide to guide students’ thinking with this activity.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Link to YouTube video: </a:t>
            </a:r>
            <a:r>
              <a:rPr lang="en-US" u="sng">
                <a:solidFill>
                  <a:schemeClr val="hlink"/>
                </a:solidFill>
                <a:hlinkClick r:id="rId2"/>
              </a:rPr>
              <a:t>https://www.youtube.com/watch?v=7Cy3lRJGiR4</a:t>
            </a:r>
            <a:r>
              <a:rPr lang="en-US"/>
              <a:t> </a:t>
            </a:r>
            <a:endParaRPr/>
          </a:p>
        </p:txBody>
      </p:sp>
      <p:sp>
        <p:nvSpPr>
          <p:cNvPr id="802" name="Google Shape;802;g280628559cb_0_9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80628559cb_0_10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g280628559cb_0_10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throwing their paper airplanes, have students reflect on these questions in table groups. Then, discuss as a whole class. Discuss how the “level” of work might have dictated how far the plane flew, but certainly the direction it moved in.</a:t>
            </a:r>
            <a:endParaRPr/>
          </a:p>
        </p:txBody>
      </p:sp>
      <p:sp>
        <p:nvSpPr>
          <p:cNvPr id="812" name="Google Shape;812;g280628559cb_0_10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807684f02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 name="Google Shape;820;g2807684f02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21" name="Google Shape;821;g2807684f02b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807684f02b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g2807684f02b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Inertia</a:t>
            </a:r>
            <a:r>
              <a:rPr lang="en-US"/>
              <a:t>.</a:t>
            </a:r>
            <a:endParaRPr/>
          </a:p>
        </p:txBody>
      </p:sp>
      <p:sp>
        <p:nvSpPr>
          <p:cNvPr id="857" name="Google Shape;857;g2807684f02b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807684f02b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g2807684f02b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Why do things keep moving or stay still unless a force acts on them?</a:t>
            </a:r>
            <a:endParaRPr b="0"/>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866" name="Google Shape;866;g2807684f02b_0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807684f02b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3" name="Google Shape;873;g2807684f02b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874" name="Google Shape;874;g2807684f02b_0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807684f02b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g2807684f02b_0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Energy is the ability to cause change. </a:t>
            </a:r>
            <a:endParaRPr/>
          </a:p>
        </p:txBody>
      </p:sp>
      <p:sp>
        <p:nvSpPr>
          <p:cNvPr id="880" name="Google Shape;880;g2807684f02b_0_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0628559cb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80628559cb_0_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Distance is how far an object travels. </a:t>
            </a:r>
            <a:endParaRPr/>
          </a:p>
        </p:txBody>
      </p:sp>
      <p:sp>
        <p:nvSpPr>
          <p:cNvPr id="162" name="Google Shape;162;g280628559cb_0_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807684f02b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g2807684f02b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Force is a push or pull on an object. </a:t>
            </a:r>
            <a:endParaRPr/>
          </a:p>
        </p:txBody>
      </p:sp>
      <p:sp>
        <p:nvSpPr>
          <p:cNvPr id="888" name="Google Shape;888;g2807684f02b_0_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807684f02b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g2807684f02b_0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Direction is where something moves or points.</a:t>
            </a:r>
            <a:endParaRPr b="0"/>
          </a:p>
          <a:p>
            <a:pPr indent="0" lvl="0" marL="0" rtl="0" algn="l">
              <a:lnSpc>
                <a:spcPct val="100000"/>
              </a:lnSpc>
              <a:spcBef>
                <a:spcPts val="0"/>
              </a:spcBef>
              <a:spcAft>
                <a:spcPts val="0"/>
              </a:spcAft>
              <a:buSzPts val="1400"/>
              <a:buNone/>
            </a:pPr>
            <a:r>
              <a:t/>
            </a:r>
            <a:endParaRPr/>
          </a:p>
        </p:txBody>
      </p:sp>
      <p:sp>
        <p:nvSpPr>
          <p:cNvPr id="896" name="Google Shape;896;g2807684f02b_0_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809bf74a06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3" name="Google Shape;903;g2809bf74a06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Work</a:t>
            </a:r>
            <a:r>
              <a:rPr lang="en-US"/>
              <a:t> is a force acting upon an object causing the object to move in the direction of that force.</a:t>
            </a:r>
            <a:endParaRPr b="0"/>
          </a:p>
          <a:p>
            <a:pPr indent="0" lvl="0" marL="0" rtl="0" algn="l">
              <a:lnSpc>
                <a:spcPct val="100000"/>
              </a:lnSpc>
              <a:spcBef>
                <a:spcPts val="0"/>
              </a:spcBef>
              <a:spcAft>
                <a:spcPts val="0"/>
              </a:spcAft>
              <a:buSzPts val="1400"/>
              <a:buNone/>
            </a:pPr>
            <a:r>
              <a:t/>
            </a:r>
            <a:endParaRPr/>
          </a:p>
        </p:txBody>
      </p:sp>
      <p:sp>
        <p:nvSpPr>
          <p:cNvPr id="904" name="Google Shape;904;g2809bf74a06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2807684f02b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1" name="Google Shape;911;g2807684f02b_0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912" name="Google Shape;912;g2807684f02b_0_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807684f02b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g2807684f02b_0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Force is the push or pull of an object.</a:t>
            </a:r>
            <a:endParaRPr/>
          </a:p>
        </p:txBody>
      </p:sp>
      <p:sp>
        <p:nvSpPr>
          <p:cNvPr id="918" name="Google Shape;918;g2807684f02b_0_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807684f02b_0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g2807684f02b_0_1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Force is the push or pull of an object.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927" name="Google Shape;927;g2807684f02b_0_1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807684f02b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g2807684f02b_0_1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_____ is a force acting upon an object causing the object to move in the direction of that force.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[Work]</a:t>
            </a:r>
            <a:endParaRPr/>
          </a:p>
        </p:txBody>
      </p:sp>
      <p:sp>
        <p:nvSpPr>
          <p:cNvPr id="936" name="Google Shape;936;g2807684f02b_0_1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809bf74a06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g2809bf74a06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[Work]</a:t>
            </a:r>
            <a:r>
              <a:rPr lang="en-US"/>
              <a:t> is a force acting upon an object causing the object to move in the direction of that force.</a:t>
            </a:r>
            <a:endParaRPr/>
          </a:p>
        </p:txBody>
      </p:sp>
      <p:sp>
        <p:nvSpPr>
          <p:cNvPr id="945" name="Google Shape;945;g2809bf74a06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2807684f02b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3" name="Google Shape;953;g2807684f02b_0_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inertia</a:t>
            </a:r>
            <a:r>
              <a:rPr lang="en-US"/>
              <a:t>.</a:t>
            </a:r>
            <a:endParaRPr/>
          </a:p>
        </p:txBody>
      </p:sp>
      <p:sp>
        <p:nvSpPr>
          <p:cNvPr id="954" name="Google Shape;954;g2807684f02b_0_1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809bf74a06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g2809bf74a06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Inertia </a:t>
            </a:r>
            <a:r>
              <a:rPr b="0" lang="en-US"/>
              <a:t>is the tendency of an object to resist change in motion. </a:t>
            </a:r>
            <a:endParaRPr b="0"/>
          </a:p>
          <a:p>
            <a:pPr indent="0" lvl="0" marL="0" rtl="0" algn="l">
              <a:lnSpc>
                <a:spcPct val="100000"/>
              </a:lnSpc>
              <a:spcBef>
                <a:spcPts val="0"/>
              </a:spcBef>
              <a:spcAft>
                <a:spcPts val="0"/>
              </a:spcAft>
              <a:buSzPts val="1400"/>
              <a:buNone/>
            </a:pPr>
            <a:r>
              <a:t/>
            </a:r>
            <a:endParaRPr/>
          </a:p>
        </p:txBody>
      </p:sp>
      <p:sp>
        <p:nvSpPr>
          <p:cNvPr id="962" name="Google Shape;962;g2809bf74a06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0628559cb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80628559cb_0_2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Direction is where something moves or points.</a:t>
            </a:r>
            <a:endParaRPr b="0"/>
          </a:p>
          <a:p>
            <a:pPr indent="0" lvl="0" marL="0" rtl="0" algn="l">
              <a:lnSpc>
                <a:spcPct val="100000"/>
              </a:lnSpc>
              <a:spcBef>
                <a:spcPts val="0"/>
              </a:spcBef>
              <a:spcAft>
                <a:spcPts val="0"/>
              </a:spcAft>
              <a:buSzPts val="1400"/>
              <a:buNone/>
            </a:pPr>
            <a:r>
              <a:t/>
            </a:r>
            <a:endParaRPr/>
          </a:p>
        </p:txBody>
      </p:sp>
      <p:sp>
        <p:nvSpPr>
          <p:cNvPr id="170" name="Google Shape;170;g280628559cb_0_2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2807684f02b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g2807684f02b_0_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971" name="Google Shape;971;g2807684f02b_0_1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2807684f02b_0_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6" name="Google Shape;976;g2807684f02b_0_1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t>
            </a:r>
            <a:r>
              <a:rPr lang="en-US"/>
              <a:t>inertia</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a:t>
            </a:r>
            <a:r>
              <a:rPr lang="en-US"/>
              <a:t>Inertia is the tendency of an object to resist change in motion.]</a:t>
            </a:r>
            <a:endParaRPr/>
          </a:p>
        </p:txBody>
      </p:sp>
      <p:sp>
        <p:nvSpPr>
          <p:cNvPr id="977" name="Google Shape;977;g2807684f02b_0_1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807684f02b_0_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g2807684f02b_0_1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985" name="Google Shape;985;g2807684f02b_0_1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2809bf74a06_0_8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 name="Google Shape;991;g2809bf74a06_0_8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500"/>
              </a:spcAft>
              <a:buSzPts val="1100"/>
              <a:buNone/>
            </a:pPr>
            <a:r>
              <a:rPr lang="en-US"/>
              <a:t>Newton's First Law of Motion is also known as the law of inertia. It says that an object will stay still or keep moving in a straight line unless a force pushes or pulls on it. In simpler terms, things like to stay the way they are unless something makes them change. For example, a soccer ball won't start rolling unless you kick it, and a car won't stop unless you hit the brakes because they both have this thing called inertia that makes them resist changes in motion.</a:t>
            </a:r>
            <a:endParaRPr b="1"/>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807684f02b_0_16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g2807684f02b_0_1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500"/>
              </a:spcAft>
              <a:buSzPts val="1100"/>
              <a:buNone/>
            </a:pPr>
            <a:r>
              <a:rPr lang="en-US"/>
              <a:t>In</a:t>
            </a:r>
            <a:r>
              <a:rPr lang="en-US"/>
              <a:t>ertia means things want to stay keep doing what they are doing. For example, if you're sitting in a car that's not moving, you stay still unless someone, usually the driver, pushes the gas pedal to make the car go. That's because you and the car have something called inertia. You want to stay still until something makes you move.</a:t>
            </a:r>
            <a:endParaRPr b="1"/>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807684f02b_0_1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5" name="Google Shape;1005;g2807684f02b_0_1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500"/>
              </a:spcBef>
              <a:spcAft>
                <a:spcPts val="1500"/>
              </a:spcAft>
              <a:buSzPts val="1100"/>
              <a:buNone/>
            </a:pPr>
            <a:r>
              <a:rPr lang="en-US"/>
              <a:t>But, if the car is already moving, and the driver suddenly stops, you feel like you're pushed forward. That's because, even though the car stopped, your body wants to keep moving at the same speed. Your body wanted to keep doing what it was doing, which was moving along with the car. Inertia is why you wear a seatbelt in the car. If the car suddenly stops, your seatbelt keeps you from flying forward because it's helping you overcome your inertia. </a:t>
            </a:r>
            <a:endParaRPr b="1"/>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809bf74a06_0_1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1" name="Google Shape;1011;g2809bf74a06_0_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500"/>
              </a:spcBef>
              <a:spcAft>
                <a:spcPts val="1500"/>
              </a:spcAft>
              <a:buSzPts val="1100"/>
              <a:buNone/>
            </a:pPr>
            <a:r>
              <a:rPr lang="en-US"/>
              <a:t>Inertia is like a "stay as you are" property. Objects like to stay still if they're still, and they like to stay moving if they're moving, until something else pushes or pulls them to change. For example, a baseball at rest on a field will stay at rest until someone picks it up. A baseball flying through the air will continue to </a:t>
            </a:r>
            <a:r>
              <a:rPr lang="en-US"/>
              <a:t>fly</a:t>
            </a:r>
            <a:r>
              <a:rPr lang="en-US"/>
              <a:t> through the air until it is caught or hits another </a:t>
            </a:r>
            <a:r>
              <a:rPr lang="en-US"/>
              <a:t>object</a:t>
            </a:r>
            <a:r>
              <a:rPr lang="en-US"/>
              <a:t>. Overall, inertia means objects resist change in the state of motion they are in. </a:t>
            </a:r>
            <a:endParaRPr b="1"/>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2807684f02b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9" name="Google Shape;1019;g2807684f02b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1020" name="Google Shape;1020;g2807684f02b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809bf74a06_0_82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5" name="Google Shape;1025;g2809bf74a06_0_8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a:t>True or False: Inertia is Newton’s First Law of Motion.</a:t>
            </a:r>
            <a:endParaRPr/>
          </a:p>
          <a:p>
            <a:pPr indent="0" lvl="0" marL="0" rtl="0" algn="l">
              <a:lnSpc>
                <a:spcPct val="115000"/>
              </a:lnSpc>
              <a:spcBef>
                <a:spcPts val="1500"/>
              </a:spcBef>
              <a:spcAft>
                <a:spcPts val="1500"/>
              </a:spcAft>
              <a:buSzPts val="1100"/>
              <a:buNone/>
            </a:pPr>
            <a:r>
              <a:rPr lang="en-US"/>
              <a:t>[True]</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809bf74a06_0_8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 name="Google Shape;1032;g2809bf74a06_0_8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500"/>
              </a:spcAft>
              <a:buSzPts val="1100"/>
              <a:buNone/>
            </a:pPr>
            <a:r>
              <a:rPr lang="en-US"/>
              <a:t>True: Inertia is Newton’s First Law of Motion.</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78" name="Google Shape;17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2807684f02b_0_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9" name="Google Shape;1039;g2807684f02b_0_1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Objects like to ______ still fio they’re still and like to ______ moving if they are moving.</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[stay, stay]</a:t>
            </a:r>
            <a:endParaRPr/>
          </a:p>
        </p:txBody>
      </p:sp>
      <p:sp>
        <p:nvSpPr>
          <p:cNvPr id="1040" name="Google Shape;1040;g2807684f02b_0_1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809bf74a06_0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g2809bf74a06_0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Objects like to [stay] still fio they’re still and like to [stay] moving if they are moving.</a:t>
            </a:r>
            <a:endParaRPr/>
          </a:p>
        </p:txBody>
      </p:sp>
      <p:sp>
        <p:nvSpPr>
          <p:cNvPr id="1049" name="Google Shape;1049;g2809bf74a06_0_1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2807684f02b_0_2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7" name="Google Shape;1057;g2807684f02b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inertia</a:t>
            </a:r>
            <a:r>
              <a:rPr lang="en-US"/>
              <a:t>.</a:t>
            </a:r>
            <a:endParaRPr/>
          </a:p>
        </p:txBody>
      </p:sp>
      <p:sp>
        <p:nvSpPr>
          <p:cNvPr id="1058" name="Google Shape;1058;g2807684f02b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2809bf74a06_0_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g2809bf74a06_0_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When you are driving in a car, your body is moving at the same speed as the car. </a:t>
            </a:r>
            <a:endParaRPr/>
          </a:p>
          <a:p>
            <a:pPr indent="0" lvl="0" marL="0" rtl="0" algn="l">
              <a:lnSpc>
                <a:spcPct val="100000"/>
              </a:lnSpc>
              <a:spcBef>
                <a:spcPts val="0"/>
              </a:spcBef>
              <a:spcAft>
                <a:spcPts val="0"/>
              </a:spcAft>
              <a:buSzPts val="1400"/>
              <a:buNone/>
            </a:pPr>
            <a:r>
              <a:t/>
            </a:r>
            <a:endParaRPr/>
          </a:p>
        </p:txBody>
      </p:sp>
      <p:sp>
        <p:nvSpPr>
          <p:cNvPr id="1065" name="Google Shape;1065;g2809bf74a06_0_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809bf74a06_0_2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3" name="Google Shape;1073;g2809bf74a06_0_2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But, when you get in an accident, your car is hit by another force. Not you. You continue to move forward because of inertia – your body is resisting the change in motion. </a:t>
            </a:r>
            <a:endParaRPr/>
          </a:p>
          <a:p>
            <a:pPr indent="0" lvl="0" marL="0" rtl="0" algn="l">
              <a:lnSpc>
                <a:spcPct val="100000"/>
              </a:lnSpc>
              <a:spcBef>
                <a:spcPts val="0"/>
              </a:spcBef>
              <a:spcAft>
                <a:spcPts val="0"/>
              </a:spcAft>
              <a:buSzPts val="1400"/>
              <a:buNone/>
            </a:pPr>
            <a:r>
              <a:t/>
            </a:r>
            <a:endParaRPr/>
          </a:p>
        </p:txBody>
      </p:sp>
      <p:sp>
        <p:nvSpPr>
          <p:cNvPr id="1074" name="Google Shape;1074;g2809bf74a06_0_2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2807684f02b_0_2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2" name="Google Shape;1082;g2807684f02b_0_2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1083" name="Google Shape;1083;g2807684f02b_0_2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2809bf74a06_0_2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 name="Google Shape;1088;g2809bf74a06_0_2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t>
            </a:r>
            <a:r>
              <a:rPr lang="en-US"/>
              <a:t>inertia</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a:t>
            </a:r>
            <a:r>
              <a:rPr lang="en-US"/>
              <a:t>Inertia is the tendency of an object to resist change in motion.]</a:t>
            </a:r>
            <a:endParaRPr/>
          </a:p>
        </p:txBody>
      </p:sp>
      <p:sp>
        <p:nvSpPr>
          <p:cNvPr id="1089" name="Google Shape;1089;g2809bf74a06_0_2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2807684f02b_0_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6" name="Google Shape;1096;g2807684f02b_0_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inertia</a:t>
            </a:r>
            <a:r>
              <a:rPr lang="en-US"/>
              <a:t>.</a:t>
            </a:r>
            <a:endParaRPr/>
          </a:p>
        </p:txBody>
      </p:sp>
      <p:sp>
        <p:nvSpPr>
          <p:cNvPr id="1097" name="Google Shape;1097;g2807684f02b_0_2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807684f02b_0_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g2807684f02b_0_2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person painting a picture is not an example of inertia. The person </a:t>
            </a:r>
            <a:r>
              <a:rPr lang="en-US"/>
              <a:t>painting</a:t>
            </a:r>
            <a:r>
              <a:rPr lang="en-US"/>
              <a:t> the picture starts and stops motion and staying at rest. They are choosing to exert force or not at different times. </a:t>
            </a:r>
            <a:endParaRPr/>
          </a:p>
        </p:txBody>
      </p:sp>
      <p:sp>
        <p:nvSpPr>
          <p:cNvPr id="1104" name="Google Shape;1104;g2807684f02b_0_2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2807684f02b_0_2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1" name="Google Shape;1111;g2807684f02b_0_2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sunset is not an example of inertia. As the sun dips below the horizon, it reflects different light fragments that changes color of the sky. Objects are not moving or staying at rest.</a:t>
            </a:r>
            <a:endParaRPr/>
          </a:p>
        </p:txBody>
      </p:sp>
      <p:sp>
        <p:nvSpPr>
          <p:cNvPr id="1112" name="Google Shape;1112;g2807684f02b_0_2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4.png"/><Relationship Id="rId11" Type="http://schemas.openxmlformats.org/officeDocument/2006/relationships/image" Target="../media/image12.png"/><Relationship Id="rId10" Type="http://schemas.openxmlformats.org/officeDocument/2006/relationships/image" Target="../media/image5.png"/><Relationship Id="rId12"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0.png"/><Relationship Id="rId4" Type="http://schemas.openxmlformats.org/officeDocument/2006/relationships/image" Target="../media/image42.png"/><Relationship Id="rId5" Type="http://schemas.openxmlformats.org/officeDocument/2006/relationships/image" Target="../media/image62.jpg"/><Relationship Id="rId6" Type="http://schemas.openxmlformats.org/officeDocument/2006/relationships/image" Target="../media/image64.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7.png"/><Relationship Id="rId4" Type="http://schemas.openxmlformats.org/officeDocument/2006/relationships/image" Target="../media/image4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27.png"/><Relationship Id="rId4" Type="http://schemas.openxmlformats.org/officeDocument/2006/relationships/image" Target="../media/image4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27.png"/><Relationship Id="rId4" Type="http://schemas.openxmlformats.org/officeDocument/2006/relationships/image" Target="../media/image4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27.png"/><Relationship Id="rId4" Type="http://schemas.openxmlformats.org/officeDocument/2006/relationships/image" Target="../media/image4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27.png"/><Relationship Id="rId4" Type="http://schemas.openxmlformats.org/officeDocument/2006/relationships/image" Target="../media/image4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27.png"/><Relationship Id="rId4" Type="http://schemas.openxmlformats.org/officeDocument/2006/relationships/image" Target="../media/image4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2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8.png"/><Relationship Id="rId4" Type="http://schemas.openxmlformats.org/officeDocument/2006/relationships/image" Target="../media/image58.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79.jpg"/><Relationship Id="rId4" Type="http://schemas.openxmlformats.org/officeDocument/2006/relationships/image" Target="../media/image82.jpg"/><Relationship Id="rId5" Type="http://schemas.openxmlformats.org/officeDocument/2006/relationships/image" Target="../media/image84.jpg"/><Relationship Id="rId6" Type="http://schemas.openxmlformats.org/officeDocument/2006/relationships/image" Target="../media/image72.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79.jpg"/><Relationship Id="rId4" Type="http://schemas.openxmlformats.org/officeDocument/2006/relationships/image" Target="../media/image82.jpg"/><Relationship Id="rId5" Type="http://schemas.openxmlformats.org/officeDocument/2006/relationships/image" Target="../media/image84.jpg"/><Relationship Id="rId6" Type="http://schemas.openxmlformats.org/officeDocument/2006/relationships/image" Target="../media/image72.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image" Target="../media/image79.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7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7.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79.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 Id="rId3" Type="http://schemas.openxmlformats.org/officeDocument/2006/relationships/image" Target="../media/image79.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8.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8.png"/><Relationship Id="rId4" Type="http://schemas.openxmlformats.org/officeDocument/2006/relationships/image" Target="../media/image58.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3.png"/><Relationship Id="rId4" Type="http://schemas.openxmlformats.org/officeDocument/2006/relationships/image" Target="../media/image83.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hyperlink" Target="https://www.physicsclassroom.com/Physics-Interactives/Newtons-Laws/Force/Force-Interactive" TargetMode="External"/><Relationship Id="rId4" Type="http://schemas.openxmlformats.org/officeDocument/2006/relationships/image" Target="../media/image81.png"/><Relationship Id="rId5" Type="http://schemas.openxmlformats.org/officeDocument/2006/relationships/image" Target="../media/image54.png"/><Relationship Id="rId6" Type="http://schemas.openxmlformats.org/officeDocument/2006/relationships/image" Target="../media/image7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7.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78.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73.jpg"/><Relationship Id="rId4" Type="http://schemas.openxmlformats.org/officeDocument/2006/relationships/image" Target="../media/image74.png"/><Relationship Id="rId5" Type="http://schemas.openxmlformats.org/officeDocument/2006/relationships/image" Target="../media/image7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 Id="rId4" Type="http://schemas.openxmlformats.org/officeDocument/2006/relationships/image" Target="../media/image38.png"/><Relationship Id="rId5"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38.png"/><Relationship Id="rId5" Type="http://schemas.openxmlformats.org/officeDocument/2006/relationships/image" Target="../media/image5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png"/><Relationship Id="rId4" Type="http://schemas.openxmlformats.org/officeDocument/2006/relationships/image" Target="../media/image42.png"/><Relationship Id="rId5" Type="http://schemas.openxmlformats.org/officeDocument/2006/relationships/image" Target="../media/image17.jpg"/><Relationship Id="rId6"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8.png"/><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56.png"/><Relationship Id="rId6" Type="http://schemas.openxmlformats.org/officeDocument/2006/relationships/image" Target="../media/image4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56.png"/><Relationship Id="rId6"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8.png"/><Relationship Id="rId4" Type="http://schemas.openxmlformats.org/officeDocument/2006/relationships/image" Target="../media/image2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3.png"/><Relationship Id="rId4" Type="http://schemas.openxmlformats.org/officeDocument/2006/relationships/hyperlink" Target="http://www.youtube.com/watch?v=7Cy3lRJGiR4" TargetMode="External"/><Relationship Id="rId5" Type="http://schemas.openxmlformats.org/officeDocument/2006/relationships/image" Target="../media/image5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4.png"/><Relationship Id="rId4" Type="http://schemas.openxmlformats.org/officeDocument/2006/relationships/image" Target="../media/image6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3.png"/><Relationship Id="rId4" Type="http://schemas.openxmlformats.org/officeDocument/2006/relationships/image" Target="../media/image14.png"/><Relationship Id="rId11" Type="http://schemas.openxmlformats.org/officeDocument/2006/relationships/image" Target="../media/image12.png"/><Relationship Id="rId10" Type="http://schemas.openxmlformats.org/officeDocument/2006/relationships/image" Target="../media/image5.png"/><Relationship Id="rId12"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5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png"/><Relationship Id="rId4" Type="http://schemas.openxmlformats.org/officeDocument/2006/relationships/image" Target="../media/image8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8.png"/><Relationship Id="rId4" Type="http://schemas.openxmlformats.org/officeDocument/2006/relationships/image" Target="../media/image1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8.pn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29.jp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0.png"/><Relationship Id="rId4" Type="http://schemas.openxmlformats.org/officeDocument/2006/relationships/image" Target="../media/image1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0.png"/><Relationship Id="rId4" Type="http://schemas.openxmlformats.org/officeDocument/2006/relationships/image" Target="../media/image17.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0.png"/><Relationship Id="rId4" Type="http://schemas.openxmlformats.org/officeDocument/2006/relationships/image" Target="../media/image29.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0.png"/><Relationship Id="rId4" Type="http://schemas.openxmlformats.org/officeDocument/2006/relationships/image" Target="../media/image2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7.png"/><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5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0.png"/><Relationship Id="rId4" Type="http://schemas.openxmlformats.org/officeDocument/2006/relationships/image" Target="../media/image58.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30.jpg"/><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7.png"/><Relationship Id="rId4" Type="http://schemas.openxmlformats.org/officeDocument/2006/relationships/image" Target="../media/image7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7.png"/><Relationship Id="rId4" Type="http://schemas.openxmlformats.org/officeDocument/2006/relationships/image" Target="../media/image6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7.png"/><Relationship Id="rId4" Type="http://schemas.openxmlformats.org/officeDocument/2006/relationships/image" Target="../media/image80.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7.png"/><Relationship Id="rId4" Type="http://schemas.openxmlformats.org/officeDocument/2006/relationships/image" Target="../media/image62.jpg"/><Relationship Id="rId5" Type="http://schemas.openxmlformats.org/officeDocument/2006/relationships/image" Target="../media/image6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7.png"/><Relationship Id="rId4" Type="http://schemas.openxmlformats.org/officeDocument/2006/relationships/image" Target="../media/image71.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27.png"/><Relationship Id="rId4" Type="http://schemas.openxmlformats.org/officeDocument/2006/relationships/image" Target="../media/image7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0.png"/><Relationship Id="rId4" Type="http://schemas.openxmlformats.org/officeDocument/2006/relationships/image" Target="../media/image62.jpg"/><Relationship Id="rId5" Type="http://schemas.openxmlformats.org/officeDocument/2006/relationships/image" Target="../media/image64.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0.png"/><Relationship Id="rId4" Type="http://schemas.openxmlformats.org/officeDocument/2006/relationships/image" Target="../media/image62.jpg"/><Relationship Id="rId5" Type="http://schemas.openxmlformats.org/officeDocument/2006/relationships/image" Target="../media/image64.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7.png"/><Relationship Id="rId4" Type="http://schemas.openxmlformats.org/officeDocument/2006/relationships/image" Target="../media/image3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67.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69.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0.png"/><Relationship Id="rId4" Type="http://schemas.openxmlformats.org/officeDocument/2006/relationships/image" Target="../media/image58.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7.png"/><Relationship Id="rId4" Type="http://schemas.openxmlformats.org/officeDocument/2006/relationships/image" Target="../media/image3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7.png"/><Relationship Id="rId4" Type="http://schemas.openxmlformats.org/officeDocument/2006/relationships/image" Target="../media/image38.png"/><Relationship Id="rId5" Type="http://schemas.openxmlformats.org/officeDocument/2006/relationships/image" Target="../media/image65.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7.png"/><Relationship Id="rId4" Type="http://schemas.openxmlformats.org/officeDocument/2006/relationships/image" Target="../media/image38.png"/><Relationship Id="rId5"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p1"/>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80628559cb_0_341"/>
          <p:cNvSpPr txBox="1"/>
          <p:nvPr/>
        </p:nvSpPr>
        <p:spPr>
          <a:xfrm>
            <a:off x="989763" y="216922"/>
            <a:ext cx="7778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________ is the ability to cause change</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187" name="Google Shape;187;g280628559cb_0_34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80628559cb_0_341"/>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Energy</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Work</a:t>
            </a:r>
            <a:endParaRPr sz="3200">
              <a:solidFill>
                <a:schemeClr val="dk1"/>
              </a:solidFill>
              <a:latin typeface="Calibri"/>
              <a:ea typeface="Calibri"/>
              <a:cs typeface="Calibri"/>
              <a:sym typeface="Calibri"/>
            </a:endParaRPr>
          </a:p>
        </p:txBody>
      </p:sp>
      <p:pic>
        <p:nvPicPr>
          <p:cNvPr id="189" name="Google Shape;189;g280628559cb_0_341"/>
          <p:cNvPicPr preferRelativeResize="0"/>
          <p:nvPr/>
        </p:nvPicPr>
        <p:blipFill>
          <a:blip r:embed="rId4">
            <a:alphaModFix/>
          </a:blip>
          <a:stretch>
            <a:fillRect/>
          </a:stretch>
        </p:blipFill>
        <p:spPr>
          <a:xfrm>
            <a:off x="3888250" y="1717375"/>
            <a:ext cx="5002850" cy="500285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descr="Questions" id="1122" name="Google Shape;1122;g2807684f02b_0_270"/>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g2807684f02b_0_275"/>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How does inertia apply to objects both at rest and in motion?</a:t>
            </a:r>
            <a:endParaRPr b="0" i="0" sz="1400" u="none" cap="none" strike="noStrike">
              <a:solidFill>
                <a:srgbClr val="000000"/>
              </a:solidFill>
              <a:latin typeface="Arial"/>
              <a:ea typeface="Arial"/>
              <a:cs typeface="Arial"/>
              <a:sym typeface="Arial"/>
            </a:endParaRPr>
          </a:p>
        </p:txBody>
      </p:sp>
      <p:sp>
        <p:nvSpPr>
          <p:cNvPr descr="Questions" id="1129" name="Google Shape;1129;g2807684f02b_0_27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30" name="Google Shape;1130;g2807684f02b_0_275"/>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1131" name="Google Shape;1131;g2807684f02b_0_275"/>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1132" name="Google Shape;1132;g2807684f02b_0_275"/>
          <p:cNvPicPr preferRelativeResize="0"/>
          <p:nvPr/>
        </p:nvPicPr>
        <p:blipFill>
          <a:blip r:embed="rId5">
            <a:alphaModFix/>
          </a:blip>
          <a:stretch>
            <a:fillRect/>
          </a:stretch>
        </p:blipFill>
        <p:spPr>
          <a:xfrm>
            <a:off x="414300" y="3069825"/>
            <a:ext cx="3767849" cy="1732250"/>
          </a:xfrm>
          <a:prstGeom prst="rect">
            <a:avLst/>
          </a:prstGeom>
          <a:noFill/>
          <a:ln>
            <a:noFill/>
          </a:ln>
        </p:spPr>
      </p:pic>
      <p:pic>
        <p:nvPicPr>
          <p:cNvPr id="1133" name="Google Shape;1133;g2807684f02b_0_275"/>
          <p:cNvPicPr preferRelativeResize="0"/>
          <p:nvPr/>
        </p:nvPicPr>
        <p:blipFill>
          <a:blip r:embed="rId6">
            <a:alphaModFix/>
          </a:blip>
          <a:stretch>
            <a:fillRect/>
          </a:stretch>
        </p:blipFill>
        <p:spPr>
          <a:xfrm>
            <a:off x="4925926" y="2354097"/>
            <a:ext cx="3453501" cy="3422443"/>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descr="Artificial Intelligence" id="1139" name="Google Shape;1139;g2807684f02b_0_285"/>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1140" name="Google Shape;1140;g2807684f02b_0_285"/>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g2807684f02b_0_291"/>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Inertia</a:t>
            </a:r>
            <a:endParaRPr/>
          </a:p>
        </p:txBody>
      </p:sp>
      <p:sp>
        <p:nvSpPr>
          <p:cNvPr descr="Artificial Intelligence" id="1147" name="Google Shape;1147;g2807684f02b_0_29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1148" name="Google Shape;1148;g2807684f02b_0_291"/>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1149" name="Google Shape;1149;g2807684f02b_0_291"/>
          <p:cNvCxnSpPr/>
          <p:nvPr/>
        </p:nvCxnSpPr>
        <p:spPr>
          <a:xfrm flipH="1">
            <a:off x="4227022" y="21791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80"/>
              </a:srgbClr>
            </a:outerShdw>
          </a:effectLst>
        </p:spPr>
      </p:cxnSp>
      <p:sp>
        <p:nvSpPr>
          <p:cNvPr id="1150" name="Google Shape;1150;g2807684f02b_0_291"/>
          <p:cNvSpPr txBox="1"/>
          <p:nvPr/>
        </p:nvSpPr>
        <p:spPr>
          <a:xfrm>
            <a:off x="3890200" y="4098275"/>
            <a:ext cx="735300" cy="307800"/>
          </a:xfrm>
          <a:prstGeom prst="rect">
            <a:avLst/>
          </a:prstGeom>
          <a:noFill/>
          <a:ln cap="flat" cmpd="sng" w="9525">
            <a:solidFill>
              <a:srgbClr val="FF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rgbClr val="000000"/>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cxnSp>
        <p:nvCxnSpPr>
          <p:cNvPr id="1151" name="Google Shape;1151;g2807684f02b_0_291"/>
          <p:cNvCxnSpPr/>
          <p:nvPr/>
        </p:nvCxnSpPr>
        <p:spPr>
          <a:xfrm flipH="1">
            <a:off x="5729497" y="22553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80"/>
              </a:srgbClr>
            </a:outerShdw>
          </a:effectLst>
        </p:spPr>
      </p:cxnSp>
      <p:sp>
        <p:nvSpPr>
          <p:cNvPr id="1152" name="Google Shape;1152;g2807684f02b_0_291"/>
          <p:cNvSpPr txBox="1"/>
          <p:nvPr/>
        </p:nvSpPr>
        <p:spPr>
          <a:xfrm>
            <a:off x="5376550" y="4098275"/>
            <a:ext cx="735300" cy="307800"/>
          </a:xfrm>
          <a:prstGeom prst="rect">
            <a:avLst/>
          </a:prstGeom>
          <a:noFill/>
          <a:ln cap="flat" cmpd="sng" w="9525">
            <a:solidFill>
              <a:srgbClr val="FF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1400" u="none" cap="none" strike="noStrike">
                <a:solidFill>
                  <a:srgbClr val="000000"/>
                </a:solidFill>
                <a:latin typeface="Calibri"/>
                <a:ea typeface="Calibri"/>
                <a:cs typeface="Calibri"/>
                <a:sym typeface="Calibri"/>
              </a:rPr>
              <a:t>(suffix)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g2809bf74a06_0_311"/>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Inertia</a:t>
            </a:r>
            <a:endParaRPr/>
          </a:p>
        </p:txBody>
      </p:sp>
      <p:sp>
        <p:nvSpPr>
          <p:cNvPr descr="Artificial Intelligence" id="1159" name="Google Shape;1159;g2809bf74a06_0_31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1160" name="Google Shape;1160;g2809bf74a06_0_311"/>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1161" name="Google Shape;1161;g2809bf74a06_0_311"/>
          <p:cNvSpPr/>
          <p:nvPr/>
        </p:nvSpPr>
        <p:spPr>
          <a:xfrm>
            <a:off x="2760900" y="760825"/>
            <a:ext cx="2664600" cy="17292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62" name="Google Shape;1162;g2809bf74a06_0_311"/>
          <p:cNvCxnSpPr/>
          <p:nvPr/>
        </p:nvCxnSpPr>
        <p:spPr>
          <a:xfrm>
            <a:off x="4318503" y="2490026"/>
            <a:ext cx="709200" cy="922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80"/>
              </a:srgbClr>
            </a:outerShdw>
          </a:effectLst>
        </p:spPr>
      </p:cxnSp>
      <p:sp>
        <p:nvSpPr>
          <p:cNvPr id="1163" name="Google Shape;1163;g2809bf74a06_0_311"/>
          <p:cNvSpPr txBox="1"/>
          <p:nvPr/>
        </p:nvSpPr>
        <p:spPr>
          <a:xfrm>
            <a:off x="4179725" y="3625525"/>
            <a:ext cx="3429900" cy="1200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Inert = Not moving; inactive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g2809bf74a06_0_396"/>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Inertia</a:t>
            </a:r>
            <a:endParaRPr/>
          </a:p>
        </p:txBody>
      </p:sp>
      <p:sp>
        <p:nvSpPr>
          <p:cNvPr descr="Artificial Intelligence" id="1170" name="Google Shape;1170;g2809bf74a06_0_39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1171" name="Google Shape;1171;g2809bf74a06_0_396"/>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1172" name="Google Shape;1172;g2809bf74a06_0_396"/>
          <p:cNvSpPr/>
          <p:nvPr/>
        </p:nvSpPr>
        <p:spPr>
          <a:xfrm>
            <a:off x="5174675" y="913225"/>
            <a:ext cx="1164300" cy="14358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73" name="Google Shape;1173;g2809bf74a06_0_396"/>
          <p:cNvCxnSpPr>
            <a:stCxn id="1172" idx="4"/>
          </p:cNvCxnSpPr>
          <p:nvPr/>
        </p:nvCxnSpPr>
        <p:spPr>
          <a:xfrm>
            <a:off x="5756825" y="2349025"/>
            <a:ext cx="30000" cy="9462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80"/>
              </a:srgbClr>
            </a:outerShdw>
          </a:effectLst>
        </p:spPr>
      </p:cxnSp>
      <p:sp>
        <p:nvSpPr>
          <p:cNvPr id="1174" name="Google Shape;1174;g2809bf74a06_0_396"/>
          <p:cNvSpPr txBox="1"/>
          <p:nvPr/>
        </p:nvSpPr>
        <p:spPr>
          <a:xfrm>
            <a:off x="4179725" y="3625525"/>
            <a:ext cx="3429900" cy="1754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-ia = a particular state or condition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g2807684f02b_0_300"/>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Work</a:t>
            </a:r>
            <a:endParaRPr/>
          </a:p>
        </p:txBody>
      </p:sp>
      <p:sp>
        <p:nvSpPr>
          <p:cNvPr descr="Artificial Intelligence" id="1181" name="Google Shape;1181;g2807684f02b_0_30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1182" name="Google Shape;1182;g2807684f02b_0_300"/>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1183" name="Google Shape;1183;g2807684f02b_0_300"/>
          <p:cNvCxnSpPr/>
          <p:nvPr/>
        </p:nvCxnSpPr>
        <p:spPr>
          <a:xfrm>
            <a:off x="4430625" y="2413825"/>
            <a:ext cx="61800" cy="1330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290"/>
              </a:srgbClr>
            </a:outerShdw>
          </a:effectLst>
        </p:spPr>
      </p:cxnSp>
      <p:sp>
        <p:nvSpPr>
          <p:cNvPr id="1184" name="Google Shape;1184;g2807684f02b_0_300"/>
          <p:cNvSpPr txBox="1"/>
          <p:nvPr/>
        </p:nvSpPr>
        <p:spPr>
          <a:xfrm>
            <a:off x="1925250" y="4060825"/>
            <a:ext cx="5293500" cy="1754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physical or mental effort used to achieve a result or accomplish a task</a:t>
            </a:r>
            <a:endParaRPr b="0" i="0" sz="1400" u="none" cap="none" strike="noStrike">
              <a:solidFill>
                <a:srgbClr val="000000"/>
              </a:solidFill>
              <a:latin typeface="Arial"/>
              <a:ea typeface="Arial"/>
              <a:cs typeface="Arial"/>
              <a:sym typeface="Arial"/>
            </a:endParaRPr>
          </a:p>
        </p:txBody>
      </p:sp>
      <p:sp>
        <p:nvSpPr>
          <p:cNvPr id="1185" name="Google Shape;1185;g2807684f02b_0_300"/>
          <p:cNvSpPr/>
          <p:nvPr/>
        </p:nvSpPr>
        <p:spPr>
          <a:xfrm>
            <a:off x="2902425" y="684625"/>
            <a:ext cx="3208800" cy="17292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g2809bf74a06_0_481"/>
          <p:cNvSpPr txBox="1"/>
          <p:nvPr>
            <p:ph type="title"/>
          </p:nvPr>
        </p:nvSpPr>
        <p:spPr>
          <a:xfrm>
            <a:off x="582800" y="1736109"/>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Inert</a:t>
            </a:r>
            <a:r>
              <a:rPr lang="en-US" sz="9600"/>
              <a:t>   ia</a:t>
            </a:r>
            <a:endParaRPr/>
          </a:p>
        </p:txBody>
      </p:sp>
      <p:sp>
        <p:nvSpPr>
          <p:cNvPr descr="Artificial Intelligence" id="1192" name="Google Shape;1192;g2809bf74a06_0_48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1193" name="Google Shape;1193;g2809bf74a06_0_481"/>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1194" name="Google Shape;1194;g2809bf74a06_0_481"/>
          <p:cNvSpPr/>
          <p:nvPr/>
        </p:nvSpPr>
        <p:spPr>
          <a:xfrm>
            <a:off x="5141334" y="2072584"/>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5" name="Google Shape;1195;g2809bf74a06_0_481"/>
          <p:cNvSpPr txBox="1"/>
          <p:nvPr/>
        </p:nvSpPr>
        <p:spPr>
          <a:xfrm>
            <a:off x="1753650" y="5926400"/>
            <a:ext cx="5636700" cy="461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400">
                <a:latin typeface="Calibri"/>
                <a:ea typeface="Calibri"/>
                <a:cs typeface="Calibri"/>
                <a:sym typeface="Calibri"/>
              </a:rPr>
              <a:t>An inactive state</a:t>
            </a:r>
            <a:endParaRPr b="0" i="0" sz="2400" u="none" cap="none" strike="noStrike">
              <a:solidFill>
                <a:srgbClr val="000000"/>
              </a:solidFill>
              <a:latin typeface="Calibri"/>
              <a:ea typeface="Calibri"/>
              <a:cs typeface="Calibri"/>
              <a:sym typeface="Calibri"/>
            </a:endParaRPr>
          </a:p>
        </p:txBody>
      </p:sp>
      <p:sp>
        <p:nvSpPr>
          <p:cNvPr id="1196" name="Google Shape;1196;g2809bf74a06_0_481"/>
          <p:cNvSpPr txBox="1"/>
          <p:nvPr/>
        </p:nvSpPr>
        <p:spPr>
          <a:xfrm>
            <a:off x="482053" y="350619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Inertia</a:t>
            </a:r>
            <a:endParaRPr b="0" i="0" sz="1400" u="none" cap="none" strike="noStrike">
              <a:solidFill>
                <a:srgbClr val="000000"/>
              </a:solidFill>
              <a:latin typeface="Arial"/>
              <a:ea typeface="Arial"/>
              <a:cs typeface="Arial"/>
              <a:sym typeface="Arial"/>
            </a:endParaRPr>
          </a:p>
        </p:txBody>
      </p:sp>
      <p:sp>
        <p:nvSpPr>
          <p:cNvPr id="1197" name="Google Shape;1197;g2809bf74a06_0_481"/>
          <p:cNvSpPr/>
          <p:nvPr/>
        </p:nvSpPr>
        <p:spPr>
          <a:xfrm>
            <a:off x="4417594" y="4801592"/>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descr="Questions" id="1203" name="Google Shape;1203;g2807684f02b_0_319"/>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g2807684f02b_0_324"/>
          <p:cNvSpPr txBox="1"/>
          <p:nvPr>
            <p:ph type="title"/>
          </p:nvPr>
        </p:nvSpPr>
        <p:spPr>
          <a:xfrm>
            <a:off x="1076575" y="331025"/>
            <a:ext cx="7657200" cy="1539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sz="3959"/>
              <a:t>How can we use the word parts of </a:t>
            </a:r>
            <a:r>
              <a:rPr b="1" lang="en-US" sz="3959"/>
              <a:t>inertia</a:t>
            </a:r>
            <a:r>
              <a:rPr lang="en-US" sz="3959"/>
              <a:t> to help us remember the definition of the term?</a:t>
            </a:r>
            <a:endParaRPr/>
          </a:p>
        </p:txBody>
      </p:sp>
      <p:sp>
        <p:nvSpPr>
          <p:cNvPr descr="Questions" id="1210" name="Google Shape;1210;g2807684f02b_0_32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2807684f02b_0_324"/>
          <p:cNvSpPr txBox="1"/>
          <p:nvPr>
            <p:ph type="title"/>
          </p:nvPr>
        </p:nvSpPr>
        <p:spPr>
          <a:xfrm>
            <a:off x="457200" y="21830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Inertia</a:t>
            </a:r>
            <a:endParaRPr/>
          </a:p>
        </p:txBody>
      </p:sp>
      <p:cxnSp>
        <p:nvCxnSpPr>
          <p:cNvPr id="1212" name="Google Shape;1212;g2807684f02b_0_324"/>
          <p:cNvCxnSpPr/>
          <p:nvPr/>
        </p:nvCxnSpPr>
        <p:spPr>
          <a:xfrm flipH="1">
            <a:off x="4227022" y="36269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80"/>
              </a:srgbClr>
            </a:outerShdw>
          </a:effectLst>
        </p:spPr>
      </p:cxnSp>
      <p:sp>
        <p:nvSpPr>
          <p:cNvPr id="1213" name="Google Shape;1213;g2807684f02b_0_324"/>
          <p:cNvSpPr txBox="1"/>
          <p:nvPr/>
        </p:nvSpPr>
        <p:spPr>
          <a:xfrm>
            <a:off x="3890200" y="5546075"/>
            <a:ext cx="735300" cy="307800"/>
          </a:xfrm>
          <a:prstGeom prst="rect">
            <a:avLst/>
          </a:prstGeom>
          <a:noFill/>
          <a:ln cap="flat" cmpd="sng" w="9525">
            <a:solidFill>
              <a:srgbClr val="FF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rgbClr val="000000"/>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cxnSp>
        <p:nvCxnSpPr>
          <p:cNvPr id="1214" name="Google Shape;1214;g2807684f02b_0_324"/>
          <p:cNvCxnSpPr/>
          <p:nvPr/>
        </p:nvCxnSpPr>
        <p:spPr>
          <a:xfrm flipH="1">
            <a:off x="5729497" y="37031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080"/>
              </a:srgbClr>
            </a:outerShdw>
          </a:effectLst>
        </p:spPr>
      </p:cxnSp>
      <p:sp>
        <p:nvSpPr>
          <p:cNvPr id="1215" name="Google Shape;1215;g2807684f02b_0_324"/>
          <p:cNvSpPr txBox="1"/>
          <p:nvPr/>
        </p:nvSpPr>
        <p:spPr>
          <a:xfrm>
            <a:off x="5376550" y="5546075"/>
            <a:ext cx="735300" cy="307800"/>
          </a:xfrm>
          <a:prstGeom prst="rect">
            <a:avLst/>
          </a:prstGeom>
          <a:noFill/>
          <a:ln cap="flat" cmpd="sng" w="9525">
            <a:solidFill>
              <a:srgbClr val="FF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1400" u="none" cap="none" strike="noStrike">
                <a:solidFill>
                  <a:srgbClr val="000000"/>
                </a:solidFill>
                <a:latin typeface="Calibri"/>
                <a:ea typeface="Calibri"/>
                <a:cs typeface="Calibri"/>
                <a:sym typeface="Calibri"/>
              </a:rPr>
              <a:t>(suffix)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80628559cb_0_349"/>
          <p:cNvSpPr txBox="1"/>
          <p:nvPr/>
        </p:nvSpPr>
        <p:spPr>
          <a:xfrm>
            <a:off x="989763" y="216922"/>
            <a:ext cx="77787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________ is the ability to cause change.</a:t>
            </a:r>
            <a:endParaRPr sz="3600">
              <a:solidFill>
                <a:schemeClr val="dk1"/>
              </a:solidFill>
              <a:latin typeface="Calibri"/>
              <a:ea typeface="Calibri"/>
              <a:cs typeface="Calibri"/>
              <a:sym typeface="Calibri"/>
            </a:endParaRPr>
          </a:p>
        </p:txBody>
      </p:sp>
      <p:sp>
        <p:nvSpPr>
          <p:cNvPr descr="Questions" id="196" name="Google Shape;196;g280628559cb_0_34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80628559cb_0_349"/>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431800" lvl="0" marL="457200" rtl="0" algn="l">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Energy</a:t>
            </a:r>
            <a:endParaRPr sz="3200">
              <a:solidFill>
                <a:srgbClr val="FF0000"/>
              </a:solidFill>
              <a:latin typeface="Calibri"/>
              <a:ea typeface="Calibri"/>
              <a:cs typeface="Calibri"/>
              <a:sym typeface="Calibri"/>
            </a:endParaRPr>
          </a:p>
          <a:p>
            <a:pPr indent="-431800" lvl="0" marL="457200" rtl="0" algn="l">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Work</a:t>
            </a:r>
            <a:endParaRPr b="1" sz="3200">
              <a:solidFill>
                <a:srgbClr val="FF0000"/>
              </a:solidFill>
              <a:latin typeface="Calibri"/>
              <a:ea typeface="Calibri"/>
              <a:cs typeface="Calibri"/>
              <a:sym typeface="Calibri"/>
            </a:endParaRPr>
          </a:p>
        </p:txBody>
      </p:sp>
      <p:pic>
        <p:nvPicPr>
          <p:cNvPr id="198" name="Google Shape;198;g280628559cb_0_349"/>
          <p:cNvPicPr preferRelativeResize="0"/>
          <p:nvPr/>
        </p:nvPicPr>
        <p:blipFill>
          <a:blip r:embed="rId4">
            <a:alphaModFix/>
          </a:blip>
          <a:stretch>
            <a:fillRect/>
          </a:stretch>
        </p:blipFill>
        <p:spPr>
          <a:xfrm>
            <a:off x="3888250" y="1717375"/>
            <a:ext cx="5002850" cy="500285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g2807684f02b_0_333"/>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1222" name="Google Shape;1222;g2807684f02b_0_333"/>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descr="Rewind" id="1228" name="Google Shape;1228;g2807684f02b_0_339"/>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g2807684f02b_0_339"/>
          <p:cNvSpPr txBox="1"/>
          <p:nvPr>
            <p:ph type="ctrTitle"/>
          </p:nvPr>
        </p:nvSpPr>
        <p:spPr>
          <a:xfrm>
            <a:off x="367615" y="672415"/>
            <a:ext cx="85512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Inertia</a:t>
            </a:r>
            <a:r>
              <a:rPr b="1" lang="en-US" sz="3400"/>
              <a:t>: </a:t>
            </a:r>
            <a:r>
              <a:rPr lang="en-US" sz="3400"/>
              <a:t>tendency of an object to resist change in motion</a:t>
            </a:r>
            <a:endParaRPr b="1" sz="3400"/>
          </a:p>
        </p:txBody>
      </p:sp>
      <p:pic>
        <p:nvPicPr>
          <p:cNvPr id="1230" name="Google Shape;1230;g2807684f02b_0_339"/>
          <p:cNvPicPr preferRelativeResize="0"/>
          <p:nvPr/>
        </p:nvPicPr>
        <p:blipFill>
          <a:blip r:embed="rId4">
            <a:alphaModFix/>
          </a:blip>
          <a:stretch>
            <a:fillRect/>
          </a:stretch>
        </p:blipFill>
        <p:spPr>
          <a:xfrm>
            <a:off x="1930375" y="2477774"/>
            <a:ext cx="5283251" cy="352215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g2807684f02b_0_34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237" name="Google Shape;1237;g2807684f02b_0_34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1238" name="Google Shape;1238;g2807684f02b_0_346"/>
          <p:cNvCxnSpPr>
            <a:stCxn id="1239" idx="4"/>
            <a:endCxn id="1236"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1240" name="Google Shape;1240;g2807684f02b_0_34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1241" name="Google Shape;1241;g2807684f02b_0_34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1239" name="Google Shape;1239;g2807684f02b_0_34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g2807684f02b_0_35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248" name="Google Shape;1248;g2807684f02b_0_35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1249" name="Google Shape;1249;g2807684f02b_0_356"/>
          <p:cNvCxnSpPr>
            <a:stCxn id="1250" idx="4"/>
            <a:endCxn id="124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1251" name="Google Shape;1251;g2807684f02b_0_35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1252" name="Google Shape;1252;g2807684f02b_0_35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1250" name="Google Shape;1250;g2807684f02b_0_35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3" name="Google Shape;1253;g2807684f02b_0_35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Inertia</a:t>
            </a:r>
            <a:endParaRPr b="0" i="0" sz="700" u="none" cap="none" strike="noStrike">
              <a:solidFill>
                <a:srgbClr val="000000"/>
              </a:solidFill>
              <a:latin typeface="Arial"/>
              <a:ea typeface="Arial"/>
              <a:cs typeface="Arial"/>
              <a:sym typeface="Arial"/>
            </a:endParaRPr>
          </a:p>
        </p:txBody>
      </p:sp>
      <p:sp>
        <p:nvSpPr>
          <p:cNvPr id="1254" name="Google Shape;1254;g2807684f02b_0_35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1255" name="Google Shape;1255;g2807684f02b_0_35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1256" name="Google Shape;1256;g2807684f02b_0_35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1257" name="Google Shape;1257;g2807684f02b_0_356"/>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1258" name="Google Shape;1258;g2807684f02b_0_35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259" name="Google Shape;1259;g2807684f02b_0_35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260" name="Google Shape;1260;g2807684f02b_0_356"/>
          <p:cNvCxnSpPr>
            <a:stCxn id="1261" idx="4"/>
            <a:endCxn id="125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262" name="Google Shape;1262;g2807684f02b_0_35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263" name="Google Shape;1263;g2807684f02b_0_35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261" name="Google Shape;1261;g2807684f02b_0_35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g2807684f02b_0_37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270" name="Google Shape;1270;g2807684f02b_0_37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271" name="Google Shape;1271;g2807684f02b_0_377"/>
          <p:cNvCxnSpPr>
            <a:stCxn id="1272" idx="4"/>
            <a:endCxn id="126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273" name="Google Shape;1273;g2807684f02b_0_37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274" name="Google Shape;1274;g2807684f02b_0_37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272" name="Google Shape;1272;g2807684f02b_0_37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75" name="Google Shape;1275;g2807684f02b_0_377"/>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Inertia</a:t>
            </a:r>
            <a:r>
              <a:rPr b="1" lang="en-US" sz="3000">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1276" name="Google Shape;1276;g2807684f02b_0_377"/>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277" name="Google Shape;1277;g2807684f02b_0_377"/>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278" name="Google Shape;1278;g2807684f02b_0_377"/>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279" name="Google Shape;1279;g2807684f02b_0_377"/>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1280" name="Google Shape;1280;g2807684f02b_0_377"/>
          <p:cNvPicPr preferRelativeResize="0"/>
          <p:nvPr/>
        </p:nvPicPr>
        <p:blipFill>
          <a:blip r:embed="rId3">
            <a:alphaModFix/>
          </a:blip>
          <a:stretch>
            <a:fillRect/>
          </a:stretch>
        </p:blipFill>
        <p:spPr>
          <a:xfrm>
            <a:off x="5516551" y="1748174"/>
            <a:ext cx="3387451" cy="1984825"/>
          </a:xfrm>
          <a:prstGeom prst="rect">
            <a:avLst/>
          </a:prstGeom>
          <a:noFill/>
          <a:ln>
            <a:noFill/>
          </a:ln>
        </p:spPr>
      </p:pic>
      <p:pic>
        <p:nvPicPr>
          <p:cNvPr id="1281" name="Google Shape;1281;g2807684f02b_0_377"/>
          <p:cNvPicPr preferRelativeResize="0"/>
          <p:nvPr/>
        </p:nvPicPr>
        <p:blipFill>
          <a:blip r:embed="rId4">
            <a:alphaModFix/>
          </a:blip>
          <a:stretch>
            <a:fillRect/>
          </a:stretch>
        </p:blipFill>
        <p:spPr>
          <a:xfrm>
            <a:off x="1038030" y="1648793"/>
            <a:ext cx="3820840" cy="2149223"/>
          </a:xfrm>
          <a:prstGeom prst="rect">
            <a:avLst/>
          </a:prstGeom>
          <a:noFill/>
          <a:ln>
            <a:noFill/>
          </a:ln>
        </p:spPr>
      </p:pic>
      <p:pic>
        <p:nvPicPr>
          <p:cNvPr id="1282" name="Google Shape;1282;g2807684f02b_0_377"/>
          <p:cNvPicPr preferRelativeResize="0"/>
          <p:nvPr/>
        </p:nvPicPr>
        <p:blipFill>
          <a:blip r:embed="rId5">
            <a:alphaModFix/>
          </a:blip>
          <a:stretch>
            <a:fillRect/>
          </a:stretch>
        </p:blipFill>
        <p:spPr>
          <a:xfrm>
            <a:off x="983763" y="4562324"/>
            <a:ext cx="3929525" cy="1627075"/>
          </a:xfrm>
          <a:prstGeom prst="rect">
            <a:avLst/>
          </a:prstGeom>
          <a:noFill/>
          <a:ln>
            <a:noFill/>
          </a:ln>
        </p:spPr>
      </p:pic>
      <p:pic>
        <p:nvPicPr>
          <p:cNvPr id="1283" name="Google Shape;1283;g2807684f02b_0_377"/>
          <p:cNvPicPr preferRelativeResize="0"/>
          <p:nvPr/>
        </p:nvPicPr>
        <p:blipFill>
          <a:blip r:embed="rId6">
            <a:alphaModFix/>
          </a:blip>
          <a:stretch>
            <a:fillRect/>
          </a:stretch>
        </p:blipFill>
        <p:spPr>
          <a:xfrm>
            <a:off x="5548946" y="4155175"/>
            <a:ext cx="3322654" cy="2219533"/>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g2809bf74a06_0_57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290" name="Google Shape;1290;g2809bf74a06_0_57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291" name="Google Shape;1291;g2809bf74a06_0_578"/>
          <p:cNvCxnSpPr>
            <a:stCxn id="1292" idx="4"/>
            <a:endCxn id="128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293" name="Google Shape;1293;g2809bf74a06_0_57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294" name="Google Shape;1294;g2809bf74a06_0_57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292" name="Google Shape;1292;g2809bf74a06_0_57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95" name="Google Shape;1295;g2809bf74a06_0_578"/>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Inertia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1296" name="Google Shape;1296;g2809bf74a06_0_578"/>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297" name="Google Shape;1297;g2809bf74a06_0_578"/>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298" name="Google Shape;1298;g2809bf74a06_0_578"/>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299" name="Google Shape;1299;g2809bf74a06_0_578"/>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1300" name="Google Shape;1300;g2809bf74a06_0_578"/>
          <p:cNvPicPr preferRelativeResize="0"/>
          <p:nvPr/>
        </p:nvPicPr>
        <p:blipFill>
          <a:blip r:embed="rId3">
            <a:alphaModFix/>
          </a:blip>
          <a:stretch>
            <a:fillRect/>
          </a:stretch>
        </p:blipFill>
        <p:spPr>
          <a:xfrm>
            <a:off x="5516551" y="1748174"/>
            <a:ext cx="3387451" cy="1984825"/>
          </a:xfrm>
          <a:prstGeom prst="rect">
            <a:avLst/>
          </a:prstGeom>
          <a:noFill/>
          <a:ln>
            <a:noFill/>
          </a:ln>
        </p:spPr>
      </p:pic>
      <p:pic>
        <p:nvPicPr>
          <p:cNvPr id="1301" name="Google Shape;1301;g2809bf74a06_0_578"/>
          <p:cNvPicPr preferRelativeResize="0"/>
          <p:nvPr/>
        </p:nvPicPr>
        <p:blipFill>
          <a:blip r:embed="rId4">
            <a:alphaModFix/>
          </a:blip>
          <a:stretch>
            <a:fillRect/>
          </a:stretch>
        </p:blipFill>
        <p:spPr>
          <a:xfrm>
            <a:off x="1038030" y="1648793"/>
            <a:ext cx="3820840" cy="2149223"/>
          </a:xfrm>
          <a:prstGeom prst="rect">
            <a:avLst/>
          </a:prstGeom>
          <a:noFill/>
          <a:ln>
            <a:noFill/>
          </a:ln>
        </p:spPr>
      </p:pic>
      <p:pic>
        <p:nvPicPr>
          <p:cNvPr id="1302" name="Google Shape;1302;g2809bf74a06_0_578"/>
          <p:cNvPicPr preferRelativeResize="0"/>
          <p:nvPr/>
        </p:nvPicPr>
        <p:blipFill>
          <a:blip r:embed="rId5">
            <a:alphaModFix/>
          </a:blip>
          <a:stretch>
            <a:fillRect/>
          </a:stretch>
        </p:blipFill>
        <p:spPr>
          <a:xfrm>
            <a:off x="983763" y="4562324"/>
            <a:ext cx="3929525" cy="1627075"/>
          </a:xfrm>
          <a:prstGeom prst="rect">
            <a:avLst/>
          </a:prstGeom>
          <a:noFill/>
          <a:ln>
            <a:noFill/>
          </a:ln>
        </p:spPr>
      </p:pic>
      <p:pic>
        <p:nvPicPr>
          <p:cNvPr id="1303" name="Google Shape;1303;g2809bf74a06_0_578"/>
          <p:cNvPicPr preferRelativeResize="0"/>
          <p:nvPr/>
        </p:nvPicPr>
        <p:blipFill>
          <a:blip r:embed="rId6">
            <a:alphaModFix/>
          </a:blip>
          <a:stretch>
            <a:fillRect/>
          </a:stretch>
        </p:blipFill>
        <p:spPr>
          <a:xfrm>
            <a:off x="5548946" y="4155175"/>
            <a:ext cx="3322654" cy="2219533"/>
          </a:xfrm>
          <a:prstGeom prst="rect">
            <a:avLst/>
          </a:prstGeom>
          <a:noFill/>
          <a:ln>
            <a:noFill/>
          </a:ln>
        </p:spPr>
      </p:pic>
      <p:sp>
        <p:nvSpPr>
          <p:cNvPr id="1304" name="Google Shape;1304;g2809bf74a06_0_578"/>
          <p:cNvSpPr/>
          <p:nvPr/>
        </p:nvSpPr>
        <p:spPr>
          <a:xfrm>
            <a:off x="5014075" y="1537750"/>
            <a:ext cx="4036800" cy="2365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pic>
        <p:nvPicPr>
          <p:cNvPr id="1310" name="Google Shape;1310;g2807684f02b_0_416"/>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311" name="Google Shape;1311;g2807684f02b_0_41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312" name="Google Shape;1312;g2807684f02b_0_41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313" name="Google Shape;1313;g2807684f02b_0_416"/>
          <p:cNvCxnSpPr>
            <a:stCxn id="1314" idx="4"/>
            <a:endCxn id="131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315" name="Google Shape;1315;g2807684f02b_0_41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316" name="Google Shape;1316;g2807684f02b_0_41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314" name="Google Shape;1314;g2807684f02b_0_41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17" name="Google Shape;1317;g2807684f02b_0_41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318" name="Google Shape;1318;g2807684f02b_0_41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1319" name="Google Shape;1319;g2807684f02b_0_416"/>
          <p:cNvCxnSpPr>
            <a:stCxn id="1320" idx="4"/>
            <a:endCxn id="131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1321" name="Google Shape;1321;g2807684f02b_0_41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1322" name="Google Shape;1322;g2807684f02b_0_41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1320" name="Google Shape;1320;g2807684f02b_0_41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3" name="Google Shape;1323;g2807684f02b_0_41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Inertia</a:t>
            </a:r>
            <a:endParaRPr b="0" i="0" sz="700" u="none" cap="none" strike="noStrike">
              <a:solidFill>
                <a:srgbClr val="000000"/>
              </a:solidFill>
              <a:latin typeface="Arial"/>
              <a:ea typeface="Arial"/>
              <a:cs typeface="Arial"/>
              <a:sym typeface="Arial"/>
            </a:endParaRPr>
          </a:p>
        </p:txBody>
      </p:sp>
      <p:sp>
        <p:nvSpPr>
          <p:cNvPr id="1324" name="Google Shape;1324;g2807684f02b_0_41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1325" name="Google Shape;1325;g2807684f02b_0_41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1326" name="Google Shape;1326;g2807684f02b_0_41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1327" name="Google Shape;1327;g2807684f02b_0_416"/>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g2807684f02b_0_43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334" name="Google Shape;1334;g2807684f02b_0_43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335" name="Google Shape;1335;g2807684f02b_0_438"/>
          <p:cNvCxnSpPr>
            <a:stCxn id="1336" idx="4"/>
            <a:endCxn id="133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337" name="Google Shape;1337;g2807684f02b_0_43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338" name="Google Shape;1338;g2807684f02b_0_43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336" name="Google Shape;1336;g2807684f02b_0_43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39" name="Google Shape;1339;g2807684f02b_0_438"/>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Inertia</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1340" name="Google Shape;1340;g2807684f02b_0_438"/>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Flows in only one direction</a:t>
            </a:r>
            <a:endParaRPr b="0" i="0" sz="1400" u="none" cap="none" strike="noStrike">
              <a:solidFill>
                <a:srgbClr val="434343"/>
              </a:solidFill>
              <a:latin typeface="Arial"/>
              <a:ea typeface="Arial"/>
              <a:cs typeface="Arial"/>
              <a:sym typeface="Arial"/>
            </a:endParaRPr>
          </a:p>
        </p:txBody>
      </p:sp>
      <p:sp>
        <p:nvSpPr>
          <p:cNvPr id="1341" name="Google Shape;1341;g2807684f02b_0_438"/>
          <p:cNvSpPr txBox="1"/>
          <p:nvPr/>
        </p:nvSpPr>
        <p:spPr>
          <a:xfrm>
            <a:off x="1073532"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1342" name="Google Shape;1342;g2807684f02b_0_438"/>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343" name="Google Shape;1343;g2807684f02b_0_438"/>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smallest </a:t>
            </a:r>
            <a:r>
              <a:rPr lang="en-US" sz="2400">
                <a:solidFill>
                  <a:srgbClr val="43464D"/>
                </a:solidFill>
                <a:latin typeface="Helvetica Neue Light"/>
                <a:ea typeface="Helvetica Neue Light"/>
                <a:cs typeface="Helvetica Neue Light"/>
                <a:sym typeface="Helvetica Neue Light"/>
              </a:rPr>
              <a:t>unit</a:t>
            </a:r>
            <a:r>
              <a:rPr lang="en-US" sz="2400">
                <a:solidFill>
                  <a:srgbClr val="43464D"/>
                </a:solidFill>
                <a:latin typeface="Helvetica Neue Light"/>
                <a:ea typeface="Helvetica Neue Light"/>
                <a:cs typeface="Helvetica Neue Light"/>
                <a:sym typeface="Helvetica Neue Light"/>
              </a:rPr>
              <a:t> of matter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344" name="Google Shape;1344;g2807684f02b_0_438"/>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345" name="Google Shape;1345;g2807684f02b_0_438"/>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346" name="Google Shape;1346;g2807684f02b_0_438"/>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347" name="Google Shape;1347;g2807684f02b_0_438"/>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1348" name="Google Shape;1348;g2807684f02b_0_438"/>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Tendency of an object to resist change in motion</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g2809bf74a06_0_61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355" name="Google Shape;1355;g2809bf74a06_0_61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356" name="Google Shape;1356;g2809bf74a06_0_610"/>
          <p:cNvCxnSpPr>
            <a:stCxn id="1357" idx="4"/>
            <a:endCxn id="135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358" name="Google Shape;1358;g2809bf74a06_0_61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359" name="Google Shape;1359;g2809bf74a06_0_61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357" name="Google Shape;1357;g2809bf74a06_0_61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60" name="Google Shape;1360;g2809bf74a06_0_610"/>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Inertia</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1361" name="Google Shape;1361;g2809bf74a06_0_610"/>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Flows in only one direction</a:t>
            </a:r>
            <a:endParaRPr b="0" i="0" sz="1400" u="none" cap="none" strike="noStrike">
              <a:solidFill>
                <a:srgbClr val="434343"/>
              </a:solidFill>
              <a:latin typeface="Arial"/>
              <a:ea typeface="Arial"/>
              <a:cs typeface="Arial"/>
              <a:sym typeface="Arial"/>
            </a:endParaRPr>
          </a:p>
        </p:txBody>
      </p:sp>
      <p:sp>
        <p:nvSpPr>
          <p:cNvPr id="1362" name="Google Shape;1362;g2809bf74a06_0_610"/>
          <p:cNvSpPr txBox="1"/>
          <p:nvPr/>
        </p:nvSpPr>
        <p:spPr>
          <a:xfrm>
            <a:off x="1073532"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1363" name="Google Shape;1363;g2809bf74a06_0_61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364" name="Google Shape;1364;g2809bf74a06_0_610"/>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smallest unit of matter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365" name="Google Shape;1365;g2809bf74a06_0_610"/>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366" name="Google Shape;1366;g2809bf74a06_0_61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367" name="Google Shape;1367;g2809bf74a06_0_610"/>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368" name="Google Shape;1368;g2809bf74a06_0_610"/>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1369" name="Google Shape;1369;g2809bf74a06_0_610"/>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Tendency of an object to resist change in motion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370" name="Google Shape;1370;g2809bf74a06_0_610"/>
          <p:cNvSpPr/>
          <p:nvPr/>
        </p:nvSpPr>
        <p:spPr>
          <a:xfrm>
            <a:off x="350550" y="2749250"/>
            <a:ext cx="74508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g2807684f02b_0_47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377" name="Google Shape;1377;g2807684f02b_0_47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378" name="Google Shape;1378;g2807684f02b_0_479"/>
          <p:cNvCxnSpPr>
            <a:stCxn id="1379" idx="4"/>
            <a:endCxn id="137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380" name="Google Shape;1380;g2807684f02b_0_47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381" name="Google Shape;1381;g2807684f02b_0_47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379" name="Google Shape;1379;g2807684f02b_0_47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382" name="Google Shape;1382;g2807684f02b_0_479"/>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383" name="Google Shape;1383;g2807684f02b_0_47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384" name="Google Shape;1384;g2807684f02b_0_47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1385" name="Google Shape;1385;g2807684f02b_0_479"/>
          <p:cNvCxnSpPr>
            <a:stCxn id="1386" idx="4"/>
            <a:endCxn id="138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1387" name="Google Shape;1387;g2807684f02b_0_47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1388" name="Google Shape;1388;g2807684f02b_0_47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1386" name="Google Shape;1386;g2807684f02b_0_47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9" name="Google Shape;1389;g2807684f02b_0_47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Inertia</a:t>
            </a:r>
            <a:endParaRPr b="0" i="0" sz="700" u="none" cap="none" strike="noStrike">
              <a:solidFill>
                <a:srgbClr val="000000"/>
              </a:solidFill>
              <a:latin typeface="Arial"/>
              <a:ea typeface="Arial"/>
              <a:cs typeface="Arial"/>
              <a:sym typeface="Arial"/>
            </a:endParaRPr>
          </a:p>
        </p:txBody>
      </p:sp>
      <p:sp>
        <p:nvSpPr>
          <p:cNvPr id="1390" name="Google Shape;1390;g2807684f02b_0_47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1391" name="Google Shape;1391;g2807684f02b_0_47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1392" name="Google Shape;1392;g2807684f02b_0_47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1393" name="Google Shape;1393;g2807684f02b_0_479"/>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1394" name="Google Shape;1394;g2807684f02b_0_479"/>
          <p:cNvSpPr txBox="1"/>
          <p:nvPr/>
        </p:nvSpPr>
        <p:spPr>
          <a:xfrm>
            <a:off x="695750" y="1419875"/>
            <a:ext cx="3621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Tendency of an object to resist change in motion</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7e576c1a67_0_718"/>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 or False: Force is the push or pull of an object.</a:t>
            </a:r>
            <a:endParaRPr b="0" i="0" sz="3600" u="none" cap="none" strike="noStrike">
              <a:solidFill>
                <a:schemeClr val="dk1"/>
              </a:solidFill>
              <a:latin typeface="Calibri"/>
              <a:ea typeface="Calibri"/>
              <a:cs typeface="Calibri"/>
              <a:sym typeface="Calibri"/>
            </a:endParaRPr>
          </a:p>
        </p:txBody>
      </p:sp>
      <p:sp>
        <p:nvSpPr>
          <p:cNvPr descr="Questions" id="205" name="Google Shape;205;g27e576c1a67_0_71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7e576c1a67_0_718"/>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True</a:t>
            </a:r>
            <a:r>
              <a:rPr b="0" i="0" lang="en-US" sz="3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False</a:t>
            </a:r>
            <a:endParaRPr b="0" i="0" sz="1400" u="none" cap="none" strike="noStrike">
              <a:solidFill>
                <a:srgbClr val="000000"/>
              </a:solidFill>
              <a:latin typeface="Arial"/>
              <a:ea typeface="Arial"/>
              <a:cs typeface="Arial"/>
              <a:sym typeface="Arial"/>
            </a:endParaRPr>
          </a:p>
        </p:txBody>
      </p:sp>
      <p:pic>
        <p:nvPicPr>
          <p:cNvPr descr="force.jpg" id="207" name="Google Shape;207;g27e576c1a67_0_718"/>
          <p:cNvPicPr preferRelativeResize="0"/>
          <p:nvPr/>
        </p:nvPicPr>
        <p:blipFill rotWithShape="1">
          <a:blip r:embed="rId4">
            <a:alphaModFix/>
          </a:blip>
          <a:srcRect b="0" l="-10575" r="-10563" t="0"/>
          <a:stretch/>
        </p:blipFill>
        <p:spPr>
          <a:xfrm>
            <a:off x="2325074" y="2263300"/>
            <a:ext cx="7127824" cy="3920024"/>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g2807684f02b_0_50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401" name="Google Shape;1401;g2807684f02b_0_50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402" name="Google Shape;1402;g2807684f02b_0_502"/>
          <p:cNvCxnSpPr>
            <a:stCxn id="1403" idx="4"/>
            <a:endCxn id="140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404" name="Google Shape;1404;g2807684f02b_0_50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405" name="Google Shape;1405;g2807684f02b_0_50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403" name="Google Shape;1403;g2807684f02b_0_50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06" name="Google Shape;1406;g2807684f02b_0_502"/>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Inertia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1407" name="Google Shape;1407;g2807684f02b_0_502"/>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Dreaming during sleep</a:t>
            </a:r>
            <a:endParaRPr b="0" i="0" sz="1400" u="none" cap="none" strike="noStrike">
              <a:solidFill>
                <a:srgbClr val="434343"/>
              </a:solidFill>
              <a:latin typeface="Arial"/>
              <a:ea typeface="Arial"/>
              <a:cs typeface="Arial"/>
              <a:sym typeface="Arial"/>
            </a:endParaRPr>
          </a:p>
        </p:txBody>
      </p:sp>
      <p:sp>
        <p:nvSpPr>
          <p:cNvPr id="1408" name="Google Shape;1408;g2807684f02b_0_502"/>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parked car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09" name="Google Shape;1409;g2807684f02b_0_502"/>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10" name="Google Shape;1410;g2807684f02b_0_502"/>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Clouds forming</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11" name="Google Shape;1411;g2807684f02b_0_502"/>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412" name="Google Shape;1412;g2807684f02b_0_502"/>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413" name="Google Shape;1413;g2807684f02b_0_502"/>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414" name="Google Shape;1414;g2807684f02b_0_502"/>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1415" name="Google Shape;1415;g2807684f02b_0_502"/>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Rain and wind</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g2809bf74a06_0_64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422" name="Google Shape;1422;g2809bf74a06_0_64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423" name="Google Shape;1423;g2809bf74a06_0_645"/>
          <p:cNvCxnSpPr>
            <a:stCxn id="1424" idx="4"/>
            <a:endCxn id="142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425" name="Google Shape;1425;g2809bf74a06_0_64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426" name="Google Shape;1426;g2809bf74a06_0_64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424" name="Google Shape;1424;g2809bf74a06_0_64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27" name="Google Shape;1427;g2809bf74a06_0_645"/>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Inertia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1428" name="Google Shape;1428;g2809bf74a06_0_645"/>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Dreaming during sleep</a:t>
            </a:r>
            <a:endParaRPr b="0" i="0" sz="1400" u="none" cap="none" strike="noStrike">
              <a:solidFill>
                <a:srgbClr val="434343"/>
              </a:solidFill>
              <a:latin typeface="Arial"/>
              <a:ea typeface="Arial"/>
              <a:cs typeface="Arial"/>
              <a:sym typeface="Arial"/>
            </a:endParaRPr>
          </a:p>
        </p:txBody>
      </p:sp>
      <p:sp>
        <p:nvSpPr>
          <p:cNvPr id="1429" name="Google Shape;1429;g2809bf74a06_0_645"/>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parked car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30" name="Google Shape;1430;g2809bf74a06_0_645"/>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31" name="Google Shape;1431;g2809bf74a06_0_645"/>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Clouds forming</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32" name="Google Shape;1432;g2809bf74a06_0_645"/>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433" name="Google Shape;1433;g2809bf74a06_0_645"/>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434" name="Google Shape;1434;g2809bf74a06_0_645"/>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435" name="Google Shape;1435;g2809bf74a06_0_645"/>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1436" name="Google Shape;1436;g2809bf74a06_0_645"/>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Rain and wind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37" name="Google Shape;1437;g2809bf74a06_0_645"/>
          <p:cNvSpPr/>
          <p:nvPr/>
        </p:nvSpPr>
        <p:spPr>
          <a:xfrm>
            <a:off x="350550" y="3663650"/>
            <a:ext cx="27510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g2807684f02b_0_5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444" name="Google Shape;1444;g2807684f02b_0_5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445" name="Google Shape;1445;g2807684f02b_0_543"/>
          <p:cNvCxnSpPr>
            <a:stCxn id="1446" idx="4"/>
            <a:endCxn id="144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447" name="Google Shape;1447;g2807684f02b_0_5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448" name="Google Shape;1448;g2807684f02b_0_5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446" name="Google Shape;1446;g2807684f02b_0_5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449" name="Google Shape;1449;g2807684f02b_0_543"/>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450" name="Google Shape;1450;g2807684f02b_0_5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451" name="Google Shape;1451;g2807684f02b_0_5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1452" name="Google Shape;1452;g2807684f02b_0_543"/>
          <p:cNvCxnSpPr>
            <a:stCxn id="1453" idx="4"/>
            <a:endCxn id="145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1454" name="Google Shape;1454;g2807684f02b_0_5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1455" name="Google Shape;1455;g2807684f02b_0_5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1453" name="Google Shape;1453;g2807684f02b_0_5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6" name="Google Shape;1456;g2807684f02b_0_5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Inertia</a:t>
            </a:r>
            <a:endParaRPr b="0" i="0" sz="700" u="none" cap="none" strike="noStrike">
              <a:solidFill>
                <a:srgbClr val="000000"/>
              </a:solidFill>
              <a:latin typeface="Arial"/>
              <a:ea typeface="Arial"/>
              <a:cs typeface="Arial"/>
              <a:sym typeface="Arial"/>
            </a:endParaRPr>
          </a:p>
        </p:txBody>
      </p:sp>
      <p:sp>
        <p:nvSpPr>
          <p:cNvPr id="1457" name="Google Shape;1457;g2807684f02b_0_5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1458" name="Google Shape;1458;g2807684f02b_0_5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1459" name="Google Shape;1459;g2807684f02b_0_5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1460" name="Google Shape;1460;g2807684f02b_0_54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1461" name="Google Shape;1461;g2807684f02b_0_543"/>
          <p:cNvSpPr txBox="1"/>
          <p:nvPr/>
        </p:nvSpPr>
        <p:spPr>
          <a:xfrm>
            <a:off x="695750" y="1419875"/>
            <a:ext cx="3621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Tendency of an object to resist change in motion</a:t>
            </a:r>
            <a:endParaRPr sz="2400"/>
          </a:p>
        </p:txBody>
      </p:sp>
      <p:sp>
        <p:nvSpPr>
          <p:cNvPr id="1462" name="Google Shape;1462;g2807684f02b_0_543"/>
          <p:cNvSpPr txBox="1"/>
          <p:nvPr/>
        </p:nvSpPr>
        <p:spPr>
          <a:xfrm>
            <a:off x="851925" y="504750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 parked car</a:t>
            </a:r>
            <a:endParaRPr sz="240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g2807684f02b_0_5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469" name="Google Shape;1469;g2807684f02b_0_5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470" name="Google Shape;1470;g2807684f02b_0_567"/>
          <p:cNvCxnSpPr>
            <a:stCxn id="1471" idx="4"/>
            <a:endCxn id="146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472" name="Google Shape;1472;g2807684f02b_0_5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473" name="Google Shape;1473;g2807684f02b_0_5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471" name="Google Shape;1471;g2807684f02b_0_5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74" name="Google Shape;1474;g2807684f02b_0_567"/>
          <p:cNvSpPr txBox="1"/>
          <p:nvPr/>
        </p:nvSpPr>
        <p:spPr>
          <a:xfrm>
            <a:off x="626731" y="3557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a:t>
            </a:r>
            <a:r>
              <a:rPr i="1" lang="en-US" sz="2900">
                <a:latin typeface="Calibri"/>
                <a:ea typeface="Calibri"/>
                <a:cs typeface="Calibri"/>
                <a:sym typeface="Calibri"/>
              </a:rPr>
              <a:t> inertia</a:t>
            </a:r>
            <a:r>
              <a:rPr b="0" i="1" lang="en-US" sz="2900" u="none" cap="none" strike="noStrike">
                <a:solidFill>
                  <a:srgbClr val="000000"/>
                </a:solidFill>
                <a:latin typeface="Calibri"/>
                <a:ea typeface="Calibri"/>
                <a:cs typeface="Calibri"/>
                <a:sym typeface="Calibri"/>
              </a:rPr>
              <a:t>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1475" name="Google Shape;1475;g2807684f02b_0_567"/>
          <p:cNvSpPr txBox="1"/>
          <p:nvPr/>
        </p:nvSpPr>
        <p:spPr>
          <a:xfrm>
            <a:off x="1073532" y="41226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explains why it is hard to start moving, stop moving, or change how objects are moving. </a:t>
            </a:r>
            <a:endParaRPr b="0" i="0" sz="2200" u="none" cap="none" strike="noStrike">
              <a:solidFill>
                <a:srgbClr val="434343"/>
              </a:solidFill>
              <a:latin typeface="Arial"/>
              <a:ea typeface="Arial"/>
              <a:cs typeface="Arial"/>
              <a:sym typeface="Arial"/>
            </a:endParaRPr>
          </a:p>
        </p:txBody>
      </p:sp>
      <p:sp>
        <p:nvSpPr>
          <p:cNvPr id="1476" name="Google Shape;1476;g2807684f02b_0_567"/>
          <p:cNvSpPr txBox="1"/>
          <p:nvPr/>
        </p:nvSpPr>
        <p:spPr>
          <a:xfrm>
            <a:off x="1073532" y="2918320"/>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responsible for the air we breathe in order to survive.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1477" name="Google Shape;1477;g2807684f02b_0_567"/>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78" name="Google Shape;1478;g2807684f02b_0_567"/>
          <p:cNvSpPr txBox="1"/>
          <p:nvPr/>
        </p:nvSpPr>
        <p:spPr>
          <a:xfrm>
            <a:off x="1073532" y="17112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the force that protects Earth from outer space.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1479" name="Google Shape;1479;g2807684f02b_0_567"/>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480" name="Google Shape;1480;g2807684f02b_0_567"/>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481" name="Google Shape;1481;g2807684f02b_0_567"/>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482" name="Google Shape;1482;g2807684f02b_0_567"/>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1483" name="Google Shape;1483;g2807684f02b_0_567"/>
          <p:cNvSpPr txBox="1"/>
          <p:nvPr/>
        </p:nvSpPr>
        <p:spPr>
          <a:xfrm>
            <a:off x="1073532" y="5356215"/>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demonstrates the power of the different types of weather in our environment.</a:t>
            </a:r>
            <a:endParaRPr b="0" i="0" sz="2200" u="none" cap="none" strike="noStrike">
              <a:solidFill>
                <a:srgbClr val="434343"/>
              </a:solidFill>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g2809bf74a06_0_68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490" name="Google Shape;1490;g2809bf74a06_0_68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491" name="Google Shape;1491;g2809bf74a06_0_681"/>
          <p:cNvCxnSpPr>
            <a:stCxn id="1492" idx="4"/>
            <a:endCxn id="148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493" name="Google Shape;1493;g2809bf74a06_0_68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494" name="Google Shape;1494;g2809bf74a06_0_68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492" name="Google Shape;1492;g2809bf74a06_0_68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495" name="Google Shape;1495;g2809bf74a06_0_681"/>
          <p:cNvSpPr txBox="1"/>
          <p:nvPr/>
        </p:nvSpPr>
        <p:spPr>
          <a:xfrm>
            <a:off x="626731" y="3557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a:t>
            </a:r>
            <a:r>
              <a:rPr i="1" lang="en-US" sz="2900">
                <a:latin typeface="Calibri"/>
                <a:ea typeface="Calibri"/>
                <a:cs typeface="Calibri"/>
                <a:sym typeface="Calibri"/>
              </a:rPr>
              <a:t> inertia</a:t>
            </a:r>
            <a:r>
              <a:rPr b="0" i="1" lang="en-US" sz="2900" u="none" cap="none" strike="noStrike">
                <a:solidFill>
                  <a:srgbClr val="000000"/>
                </a:solidFill>
                <a:latin typeface="Calibri"/>
                <a:ea typeface="Calibri"/>
                <a:cs typeface="Calibri"/>
                <a:sym typeface="Calibri"/>
              </a:rPr>
              <a:t>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1496" name="Google Shape;1496;g2809bf74a06_0_681"/>
          <p:cNvSpPr txBox="1"/>
          <p:nvPr/>
        </p:nvSpPr>
        <p:spPr>
          <a:xfrm>
            <a:off x="1073532" y="41226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explains why it is hard to start moving, stop moving, or change how objects are moving. </a:t>
            </a:r>
            <a:endParaRPr b="0" i="0" sz="2200" u="none" cap="none" strike="noStrike">
              <a:solidFill>
                <a:srgbClr val="434343"/>
              </a:solidFill>
              <a:latin typeface="Arial"/>
              <a:ea typeface="Arial"/>
              <a:cs typeface="Arial"/>
              <a:sym typeface="Arial"/>
            </a:endParaRPr>
          </a:p>
        </p:txBody>
      </p:sp>
      <p:sp>
        <p:nvSpPr>
          <p:cNvPr id="1497" name="Google Shape;1497;g2809bf74a06_0_681"/>
          <p:cNvSpPr txBox="1"/>
          <p:nvPr/>
        </p:nvSpPr>
        <p:spPr>
          <a:xfrm>
            <a:off x="1073532" y="2918320"/>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responsible for the air we breathe in order to survive.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1498" name="Google Shape;1498;g2809bf74a06_0_68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1499" name="Google Shape;1499;g2809bf74a06_0_681"/>
          <p:cNvSpPr txBox="1"/>
          <p:nvPr/>
        </p:nvSpPr>
        <p:spPr>
          <a:xfrm>
            <a:off x="1073532" y="17112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Inertia is the force that protects Earth from outer space.</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1500" name="Google Shape;1500;g2809bf74a06_0_681"/>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1501" name="Google Shape;1501;g2809bf74a06_0_681"/>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1502" name="Google Shape;1502;g2809bf74a06_0_68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1503" name="Google Shape;1503;g2809bf74a06_0_68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1504" name="Google Shape;1504;g2809bf74a06_0_681"/>
          <p:cNvSpPr txBox="1"/>
          <p:nvPr/>
        </p:nvSpPr>
        <p:spPr>
          <a:xfrm>
            <a:off x="1073532" y="5356215"/>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Inertia demonstrates the power of the different types of weather in our environment.</a:t>
            </a:r>
            <a:endParaRPr b="0" i="0" sz="2200" u="none" cap="none" strike="noStrike">
              <a:solidFill>
                <a:srgbClr val="434343"/>
              </a:solidFill>
              <a:latin typeface="Arial"/>
              <a:ea typeface="Arial"/>
              <a:cs typeface="Arial"/>
              <a:sym typeface="Arial"/>
            </a:endParaRPr>
          </a:p>
        </p:txBody>
      </p:sp>
      <p:sp>
        <p:nvSpPr>
          <p:cNvPr id="1505" name="Google Shape;1505;g2809bf74a06_0_681"/>
          <p:cNvSpPr/>
          <p:nvPr/>
        </p:nvSpPr>
        <p:spPr>
          <a:xfrm>
            <a:off x="317125" y="4063650"/>
            <a:ext cx="8378700" cy="919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g2807684f02b_0_6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512" name="Google Shape;1512;g2807684f02b_0_6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1513" name="Google Shape;1513;g2807684f02b_0_608"/>
          <p:cNvCxnSpPr>
            <a:stCxn id="1514" idx="4"/>
            <a:endCxn id="151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1515" name="Google Shape;1515;g2807684f02b_0_6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1516" name="Google Shape;1516;g2807684f02b_0_6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1514" name="Google Shape;1514;g2807684f02b_0_6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517" name="Google Shape;1517;g2807684f02b_0_608"/>
          <p:cNvPicPr preferRelativeResize="0"/>
          <p:nvPr/>
        </p:nvPicPr>
        <p:blipFill>
          <a:blip r:embed="rId3">
            <a:alphaModFix/>
          </a:blip>
          <a:stretch>
            <a:fillRect/>
          </a:stretch>
        </p:blipFill>
        <p:spPr>
          <a:xfrm>
            <a:off x="5104801" y="1070799"/>
            <a:ext cx="3387451" cy="1984825"/>
          </a:xfrm>
          <a:prstGeom prst="rect">
            <a:avLst/>
          </a:prstGeom>
          <a:noFill/>
          <a:ln>
            <a:noFill/>
          </a:ln>
        </p:spPr>
      </p:pic>
      <p:sp>
        <p:nvSpPr>
          <p:cNvPr id="1518" name="Google Shape;1518;g2807684f02b_0_6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19" name="Google Shape;1519;g2807684f02b_0_6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1520" name="Google Shape;1520;g2807684f02b_0_608"/>
          <p:cNvCxnSpPr>
            <a:stCxn id="1521" idx="4"/>
            <a:endCxn id="1518"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1522" name="Google Shape;1522;g2807684f02b_0_6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1523" name="Google Shape;1523;g2807684f02b_0_6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1521" name="Google Shape;1521;g2807684f02b_0_6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24" name="Google Shape;1524;g2807684f02b_0_6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Inertia</a:t>
            </a:r>
            <a:endParaRPr b="0" i="0" sz="700" u="none" cap="none" strike="noStrike">
              <a:solidFill>
                <a:srgbClr val="000000"/>
              </a:solidFill>
              <a:latin typeface="Arial"/>
              <a:ea typeface="Arial"/>
              <a:cs typeface="Arial"/>
              <a:sym typeface="Arial"/>
            </a:endParaRPr>
          </a:p>
        </p:txBody>
      </p:sp>
      <p:sp>
        <p:nvSpPr>
          <p:cNvPr id="1525" name="Google Shape;1525;g2807684f02b_0_6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1526" name="Google Shape;1526;g2807684f02b_0_6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1527" name="Google Shape;1527;g2807684f02b_0_6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1528" name="Google Shape;1528;g2807684f02b_0_60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inertia</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1529" name="Google Shape;1529;g2807684f02b_0_608"/>
          <p:cNvSpPr txBox="1"/>
          <p:nvPr/>
        </p:nvSpPr>
        <p:spPr>
          <a:xfrm>
            <a:off x="695750" y="1419875"/>
            <a:ext cx="3621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Tendency of an object to resist change in motion</a:t>
            </a:r>
            <a:endParaRPr sz="2400"/>
          </a:p>
        </p:txBody>
      </p:sp>
      <p:sp>
        <p:nvSpPr>
          <p:cNvPr id="1530" name="Google Shape;1530;g2807684f02b_0_608"/>
          <p:cNvSpPr txBox="1"/>
          <p:nvPr/>
        </p:nvSpPr>
        <p:spPr>
          <a:xfrm>
            <a:off x="851925" y="504750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 parked car</a:t>
            </a:r>
            <a:endParaRPr sz="2400"/>
          </a:p>
        </p:txBody>
      </p:sp>
      <p:sp>
        <p:nvSpPr>
          <p:cNvPr id="1531" name="Google Shape;1531;g2807684f02b_0_608"/>
          <p:cNvSpPr txBox="1"/>
          <p:nvPr/>
        </p:nvSpPr>
        <p:spPr>
          <a:xfrm>
            <a:off x="4571975" y="4763300"/>
            <a:ext cx="41076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Inertia explains why it is hard to start moving, stop moving, or change how objects are moving.</a:t>
            </a:r>
            <a:endParaRPr sz="220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g2807684f02b_0_633"/>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1538" name="Google Shape;1538;g2807684f02b_0_633"/>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descr="Rewind" id="1544" name="Google Shape;1544;g2809bf74a06_0_720"/>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g2809bf74a06_0_720"/>
          <p:cNvSpPr txBox="1"/>
          <p:nvPr>
            <p:ph type="ctrTitle"/>
          </p:nvPr>
        </p:nvSpPr>
        <p:spPr>
          <a:xfrm>
            <a:off x="367615" y="672415"/>
            <a:ext cx="85512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Inertia</a:t>
            </a:r>
            <a:r>
              <a:rPr b="1" lang="en-US" sz="3400"/>
              <a:t>: </a:t>
            </a:r>
            <a:r>
              <a:rPr lang="en-US" sz="3400"/>
              <a:t>tendency of an object to resist change in motion</a:t>
            </a:r>
            <a:endParaRPr b="1" sz="3400"/>
          </a:p>
        </p:txBody>
      </p:sp>
      <p:pic>
        <p:nvPicPr>
          <p:cNvPr id="1546" name="Google Shape;1546;g2809bf74a06_0_720"/>
          <p:cNvPicPr preferRelativeResize="0"/>
          <p:nvPr/>
        </p:nvPicPr>
        <p:blipFill>
          <a:blip r:embed="rId4">
            <a:alphaModFix/>
          </a:blip>
          <a:stretch>
            <a:fillRect/>
          </a:stretch>
        </p:blipFill>
        <p:spPr>
          <a:xfrm>
            <a:off x="1930375" y="2477774"/>
            <a:ext cx="5283251" cy="352215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descr="Lightbulb and gear" id="1552" name="Google Shape;1552;g2809bf74a06_0_727"/>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g2809bf74a06_0_727"/>
          <p:cNvSpPr txBox="1"/>
          <p:nvPr/>
        </p:nvSpPr>
        <p:spPr>
          <a:xfrm>
            <a:off x="722555" y="624839"/>
            <a:ext cx="8209500" cy="203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4200" u="none" cap="none" strike="noStrike">
                <a:solidFill>
                  <a:schemeClr val="dk1"/>
                </a:solidFill>
                <a:latin typeface="Calibri"/>
                <a:ea typeface="Calibri"/>
                <a:cs typeface="Calibri"/>
                <a:sym typeface="Calibri"/>
              </a:rPr>
              <a:t>Big Question: </a:t>
            </a:r>
            <a:r>
              <a:rPr lang="en-US" sz="4200">
                <a:solidFill>
                  <a:schemeClr val="dk1"/>
                </a:solidFill>
                <a:latin typeface="Calibri"/>
                <a:ea typeface="Calibri"/>
                <a:cs typeface="Calibri"/>
                <a:sym typeface="Calibri"/>
              </a:rPr>
              <a:t>Why do things keep moving or stay still unless a force acts on them?</a:t>
            </a:r>
            <a:endParaRPr b="0" i="0" sz="4200" u="none" cap="none" strike="noStrike">
              <a:solidFill>
                <a:srgbClr val="000000"/>
              </a:solidFill>
              <a:latin typeface="Arial"/>
              <a:ea typeface="Arial"/>
              <a:cs typeface="Arial"/>
              <a:sym typeface="Arial"/>
            </a:endParaRPr>
          </a:p>
        </p:txBody>
      </p:sp>
      <p:pic>
        <p:nvPicPr>
          <p:cNvPr id="1554" name="Google Shape;1554;g2809bf74a06_0_727"/>
          <p:cNvPicPr preferRelativeResize="0"/>
          <p:nvPr/>
        </p:nvPicPr>
        <p:blipFill>
          <a:blip r:embed="rId4">
            <a:alphaModFix/>
          </a:blip>
          <a:stretch>
            <a:fillRect/>
          </a:stretch>
        </p:blipFill>
        <p:spPr>
          <a:xfrm>
            <a:off x="1644650" y="2809139"/>
            <a:ext cx="5854700" cy="3896463"/>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g2809bf74a06_0_734"/>
          <p:cNvSpPr txBox="1"/>
          <p:nvPr/>
        </p:nvSpPr>
        <p:spPr>
          <a:xfrm>
            <a:off x="1768509" y="111160"/>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Simulation Activity</a:t>
            </a:r>
            <a:endParaRPr b="0" i="0" sz="1400" u="none" cap="none" strike="noStrike">
              <a:solidFill>
                <a:srgbClr val="000000"/>
              </a:solidFill>
              <a:latin typeface="Arial"/>
              <a:ea typeface="Arial"/>
              <a:cs typeface="Arial"/>
              <a:sym typeface="Arial"/>
            </a:endParaRPr>
          </a:p>
        </p:txBody>
      </p:sp>
      <p:sp>
        <p:nvSpPr>
          <p:cNvPr id="1561" name="Google Shape;1561;g2809bf74a06_0_734"/>
          <p:cNvSpPr txBox="1"/>
          <p:nvPr/>
        </p:nvSpPr>
        <p:spPr>
          <a:xfrm>
            <a:off x="2270926" y="900404"/>
            <a:ext cx="46020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sng" cap="none" strike="noStrike">
                <a:solidFill>
                  <a:srgbClr val="0000FF"/>
                </a:solidFill>
                <a:latin typeface="Calibri"/>
                <a:ea typeface="Calibri"/>
                <a:cs typeface="Calibri"/>
                <a:sym typeface="Calibri"/>
                <a:hlinkClick r:id="rId3">
                  <a:extLst>
                    <a:ext uri="{A12FA001-AC4F-418D-AE19-62706E023703}">
                      <ahyp:hlinkClr val="tx"/>
                    </a:ext>
                  </a:extLst>
                </a:hlinkClick>
              </a:rPr>
              <a:t>Newton’s 1st Law of Motion</a:t>
            </a:r>
            <a:endParaRPr b="0" i="0" sz="3600" u="none" cap="none" strike="noStrike">
              <a:solidFill>
                <a:srgbClr val="0000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(Physics Classroom)</a:t>
            </a:r>
            <a:endParaRPr b="0" i="0" sz="1400" u="none" cap="none" strike="noStrike">
              <a:solidFill>
                <a:srgbClr val="000000"/>
              </a:solidFill>
              <a:latin typeface="Arial"/>
              <a:ea typeface="Arial"/>
              <a:cs typeface="Arial"/>
              <a:sym typeface="Arial"/>
            </a:endParaRPr>
          </a:p>
        </p:txBody>
      </p:sp>
      <p:pic>
        <p:nvPicPr>
          <p:cNvPr descr="Cursor" id="1562" name="Google Shape;1562;g2809bf74a06_0_734"/>
          <p:cNvPicPr preferRelativeResize="0"/>
          <p:nvPr/>
        </p:nvPicPr>
        <p:blipFill rotWithShape="1">
          <a:blip r:embed="rId4">
            <a:alphaModFix/>
          </a:blip>
          <a:srcRect b="0" l="0" r="0" t="0"/>
          <a:stretch/>
        </p:blipFill>
        <p:spPr>
          <a:xfrm rot="5400000">
            <a:off x="1584719" y="1517151"/>
            <a:ext cx="914400" cy="914400"/>
          </a:xfrm>
          <a:prstGeom prst="rect">
            <a:avLst/>
          </a:prstGeom>
          <a:noFill/>
          <a:ln>
            <a:noFill/>
          </a:ln>
        </p:spPr>
      </p:pic>
      <p:sp>
        <p:nvSpPr>
          <p:cNvPr id="1563" name="Google Shape;1563;g2809bf74a06_0_734"/>
          <p:cNvSpPr txBox="1"/>
          <p:nvPr/>
        </p:nvSpPr>
        <p:spPr>
          <a:xfrm>
            <a:off x="411982" y="2611734"/>
            <a:ext cx="25524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for a simulation to deepen your understanding of inertia, which is Newton’s </a:t>
            </a:r>
            <a:r>
              <a:rPr i="1" lang="en-US" sz="1800">
                <a:solidFill>
                  <a:schemeClr val="dk1"/>
                </a:solidFill>
                <a:latin typeface="Calibri"/>
                <a:ea typeface="Calibri"/>
                <a:cs typeface="Calibri"/>
                <a:sym typeface="Calibri"/>
              </a:rPr>
              <a:t>Fir</a:t>
            </a:r>
            <a:r>
              <a:rPr b="0" i="1" lang="en-US" sz="1800" u="none" cap="none" strike="noStrike">
                <a:solidFill>
                  <a:schemeClr val="dk1"/>
                </a:solidFill>
                <a:latin typeface="Calibri"/>
                <a:ea typeface="Calibri"/>
                <a:cs typeface="Calibri"/>
                <a:sym typeface="Calibri"/>
              </a:rPr>
              <a:t>st Law of Motion. </a:t>
            </a:r>
            <a:endParaRPr b="0" i="0" sz="1400" u="none" cap="none" strike="noStrike">
              <a:solidFill>
                <a:srgbClr val="000000"/>
              </a:solidFill>
              <a:latin typeface="Arial"/>
              <a:ea typeface="Arial"/>
              <a:cs typeface="Arial"/>
              <a:sym typeface="Arial"/>
            </a:endParaRPr>
          </a:p>
        </p:txBody>
      </p:sp>
      <p:sp>
        <p:nvSpPr>
          <p:cNvPr descr="Laptop" id="1564" name="Google Shape;1564;g2809bf74a06_0_734"/>
          <p:cNvSpPr/>
          <p:nvPr/>
        </p:nvSpPr>
        <p:spPr>
          <a:xfrm>
            <a:off x="44367" y="0"/>
            <a:ext cx="735300" cy="7353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5" name="Google Shape;1565;g2809bf74a06_0_734"/>
          <p:cNvPicPr preferRelativeResize="0"/>
          <p:nvPr/>
        </p:nvPicPr>
        <p:blipFill rotWithShape="1">
          <a:blip r:embed="rId6">
            <a:alphaModFix/>
          </a:blip>
          <a:srcRect b="0" l="0" r="0" t="0"/>
          <a:stretch/>
        </p:blipFill>
        <p:spPr>
          <a:xfrm>
            <a:off x="3086300" y="2655090"/>
            <a:ext cx="5607000" cy="37039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80628559cb_0_433"/>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 or False: Force is the push or pull of an object.</a:t>
            </a:r>
            <a:endParaRPr b="0" i="0" sz="3600" u="none" cap="none" strike="noStrike">
              <a:solidFill>
                <a:schemeClr val="dk1"/>
              </a:solidFill>
              <a:latin typeface="Calibri"/>
              <a:ea typeface="Calibri"/>
              <a:cs typeface="Calibri"/>
              <a:sym typeface="Calibri"/>
            </a:endParaRPr>
          </a:p>
        </p:txBody>
      </p:sp>
      <p:sp>
        <p:nvSpPr>
          <p:cNvPr descr="Questions" id="214" name="Google Shape;214;g280628559cb_0_43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280628559cb_0_433"/>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b="1" lang="en-US" sz="3200">
                <a:solidFill>
                  <a:srgbClr val="FF0000"/>
                </a:solidFill>
                <a:latin typeface="Calibri"/>
                <a:ea typeface="Calibri"/>
                <a:cs typeface="Calibri"/>
                <a:sym typeface="Calibri"/>
              </a:rPr>
              <a:t>True</a:t>
            </a:r>
            <a:r>
              <a:rPr b="0" i="0" lang="en-US" sz="3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False</a:t>
            </a:r>
            <a:endParaRPr b="0" i="0" sz="1400" u="none" cap="none" strike="noStrike">
              <a:solidFill>
                <a:srgbClr val="000000"/>
              </a:solidFill>
              <a:latin typeface="Arial"/>
              <a:ea typeface="Arial"/>
              <a:cs typeface="Arial"/>
              <a:sym typeface="Arial"/>
            </a:endParaRPr>
          </a:p>
        </p:txBody>
      </p:sp>
      <p:pic>
        <p:nvPicPr>
          <p:cNvPr descr="force.jpg" id="216" name="Google Shape;216;g280628559cb_0_433"/>
          <p:cNvPicPr preferRelativeResize="0"/>
          <p:nvPr/>
        </p:nvPicPr>
        <p:blipFill rotWithShape="1">
          <a:blip r:embed="rId4">
            <a:alphaModFix/>
          </a:blip>
          <a:srcRect b="0" l="-10575" r="-10563" t="0"/>
          <a:stretch/>
        </p:blipFill>
        <p:spPr>
          <a:xfrm>
            <a:off x="2325074" y="2263300"/>
            <a:ext cx="7127824" cy="3920024"/>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pic>
        <p:nvPicPr>
          <p:cNvPr id="1571" name="Google Shape;1571;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pic>
        <p:nvPicPr>
          <p:cNvPr descr="IEP Translation – Communication from OSEP regarding the ..." id="1576" name="Google Shape;1576;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1577" name="Google Shape;1577;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1578" name="Google Shape;1578;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1579" name="Google Shape;1579;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1580" name="Google Shape;1580;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7e576c1a67_0_181"/>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____________ is where something moves or points.</a:t>
            </a:r>
            <a:endParaRPr b="0" i="0" sz="3600" u="none" cap="none" strike="noStrike">
              <a:solidFill>
                <a:schemeClr val="dk1"/>
              </a:solidFill>
              <a:latin typeface="Calibri"/>
              <a:ea typeface="Calibri"/>
              <a:cs typeface="Calibri"/>
              <a:sym typeface="Calibri"/>
            </a:endParaRPr>
          </a:p>
        </p:txBody>
      </p:sp>
      <p:sp>
        <p:nvSpPr>
          <p:cNvPr descr="Questions" id="223" name="Google Shape;223;g27e576c1a67_0_1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27e576c1a67_0_181"/>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Direction</a:t>
            </a:r>
            <a:endParaRPr b="0" i="0" sz="1400" u="none" cap="none" strike="noStrike">
              <a:solidFill>
                <a:srgbClr val="000000"/>
              </a:solidFill>
              <a:latin typeface="Arial"/>
              <a:ea typeface="Arial"/>
              <a:cs typeface="Arial"/>
              <a:sym typeface="Arial"/>
            </a:endParaRPr>
          </a:p>
        </p:txBody>
      </p:sp>
      <p:pic>
        <p:nvPicPr>
          <p:cNvPr id="225" name="Google Shape;225;g27e576c1a67_0_181"/>
          <p:cNvPicPr preferRelativeResize="0"/>
          <p:nvPr/>
        </p:nvPicPr>
        <p:blipFill>
          <a:blip r:embed="rId4">
            <a:alphaModFix/>
          </a:blip>
          <a:stretch>
            <a:fillRect/>
          </a:stretch>
        </p:blipFill>
        <p:spPr>
          <a:xfrm>
            <a:off x="4352475" y="1945865"/>
            <a:ext cx="3476625" cy="450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80628559cb_0_442"/>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____________ is where something moves or points.</a:t>
            </a:r>
            <a:endParaRPr b="0" i="0" sz="3600" u="none" cap="none" strike="noStrike">
              <a:solidFill>
                <a:schemeClr val="dk1"/>
              </a:solidFill>
              <a:latin typeface="Calibri"/>
              <a:ea typeface="Calibri"/>
              <a:cs typeface="Calibri"/>
              <a:sym typeface="Calibri"/>
            </a:endParaRPr>
          </a:p>
        </p:txBody>
      </p:sp>
      <p:sp>
        <p:nvSpPr>
          <p:cNvPr descr="Questions" id="232" name="Google Shape;232;g280628559cb_0_44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80628559cb_0_442"/>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rgbClr val="FF0000"/>
              </a:buClr>
              <a:buSzPts val="3200"/>
              <a:buAutoNum type="alphaUcPeriod"/>
            </a:pPr>
            <a:r>
              <a:rPr b="1" lang="en-US" sz="3200">
                <a:solidFill>
                  <a:srgbClr val="FF0000"/>
                </a:solidFill>
                <a:latin typeface="Calibri"/>
                <a:ea typeface="Calibri"/>
                <a:cs typeface="Calibri"/>
                <a:sym typeface="Calibri"/>
              </a:rPr>
              <a:t>Direction</a:t>
            </a:r>
            <a:endParaRPr b="1" i="0" sz="1400" u="none" cap="none" strike="noStrike">
              <a:solidFill>
                <a:srgbClr val="FF0000"/>
              </a:solidFill>
            </a:endParaRPr>
          </a:p>
        </p:txBody>
      </p:sp>
      <p:pic>
        <p:nvPicPr>
          <p:cNvPr id="234" name="Google Shape;234;g280628559cb_0_442"/>
          <p:cNvPicPr preferRelativeResize="0"/>
          <p:nvPr/>
        </p:nvPicPr>
        <p:blipFill>
          <a:blip r:embed="rId4">
            <a:alphaModFix/>
          </a:blip>
          <a:stretch>
            <a:fillRect/>
          </a:stretch>
        </p:blipFill>
        <p:spPr>
          <a:xfrm>
            <a:off x="4352475" y="1945865"/>
            <a:ext cx="3476625" cy="4505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nvSpPr>
        <p:spPr>
          <a:xfrm>
            <a:off x="1342650" y="14873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Work</a:t>
            </a:r>
            <a:endParaRPr b="0" i="0" sz="1400" u="none" cap="none" strike="noStrike">
              <a:solidFill>
                <a:srgbClr val="000000"/>
              </a:solidFill>
              <a:latin typeface="Arial"/>
              <a:ea typeface="Arial"/>
              <a:cs typeface="Arial"/>
              <a:sym typeface="Arial"/>
            </a:endParaRPr>
          </a:p>
        </p:txBody>
      </p:sp>
      <p:sp>
        <p:nvSpPr>
          <p:cNvPr descr="Artificial Intelligence" id="241" name="Google Shape;241;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2" name="Google Shape;242;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7e576c1a67_0_281"/>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Work</a:t>
            </a:r>
            <a:r>
              <a:rPr b="1" lang="en-US">
                <a:solidFill>
                  <a:schemeClr val="dk1"/>
                </a:solidFill>
              </a:rPr>
              <a:t>: </a:t>
            </a:r>
            <a:r>
              <a:rPr lang="en-US">
                <a:solidFill>
                  <a:schemeClr val="dk1"/>
                </a:solidFill>
              </a:rPr>
              <a:t>a force acting upon an object causing the object to move in the direction of that force</a:t>
            </a:r>
            <a:endParaRPr/>
          </a:p>
        </p:txBody>
      </p:sp>
      <p:sp>
        <p:nvSpPr>
          <p:cNvPr descr="Artificial Intelligence" id="249" name="Google Shape;249;g27e576c1a67_0_2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50" name="Google Shape;250;g27e576c1a67_0_281"/>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id="251" name="Google Shape;251;g27e576c1a67_0_281"/>
          <p:cNvPicPr preferRelativeResize="0"/>
          <p:nvPr/>
        </p:nvPicPr>
        <p:blipFill>
          <a:blip r:embed="rId5">
            <a:alphaModFix/>
          </a:blip>
          <a:stretch>
            <a:fillRect/>
          </a:stretch>
        </p:blipFill>
        <p:spPr>
          <a:xfrm>
            <a:off x="1366100" y="2883226"/>
            <a:ext cx="6411799" cy="2767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descr="Questions" id="257" name="Google Shape;257;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7e576c1a67_0_364"/>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work</a:t>
            </a:r>
            <a:r>
              <a:rPr b="0"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descr="Questions" id="264" name="Google Shape;264;g27e576c1a67_0_36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5" name="Google Shape;265;g27e576c1a67_0_364"/>
          <p:cNvPicPr preferRelativeResize="0"/>
          <p:nvPr/>
        </p:nvPicPr>
        <p:blipFill>
          <a:blip r:embed="rId4">
            <a:alphaModFix/>
          </a:blip>
          <a:stretch>
            <a:fillRect/>
          </a:stretch>
        </p:blipFill>
        <p:spPr>
          <a:xfrm>
            <a:off x="1366100" y="2523101"/>
            <a:ext cx="6411799" cy="2767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1828800" y="-17585"/>
            <a:ext cx="54864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Work</a:t>
            </a:r>
            <a:endParaRPr b="1"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work.jpg" id="128" name="Google Shape;128;p2"/>
          <p:cNvPicPr preferRelativeResize="0"/>
          <p:nvPr/>
        </p:nvPicPr>
        <p:blipFill rotWithShape="1">
          <a:blip r:embed="rId3">
            <a:alphaModFix/>
          </a:blip>
          <a:srcRect b="0" l="-17842" r="-17842" t="0"/>
          <a:stretch/>
        </p:blipFill>
        <p:spPr>
          <a:xfrm>
            <a:off x="-14650" y="1479946"/>
            <a:ext cx="9173308" cy="5044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272" name="Google Shape;272;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descr="Artificial Intelligence" id="277" name="Google Shape;277;g27e576c1a67_0_44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7e576c1a67_0_446"/>
          <p:cNvSpPr txBox="1"/>
          <p:nvPr/>
        </p:nvSpPr>
        <p:spPr>
          <a:xfrm>
            <a:off x="158850" y="349675"/>
            <a:ext cx="88263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Work measures the energy transfer that occurs when a force causes an object to move. </a:t>
            </a:r>
            <a:endParaRPr sz="3600"/>
          </a:p>
        </p:txBody>
      </p:sp>
      <p:pic>
        <p:nvPicPr>
          <p:cNvPr id="279" name="Google Shape;279;g27e576c1a67_0_446"/>
          <p:cNvPicPr preferRelativeResize="0"/>
          <p:nvPr/>
        </p:nvPicPr>
        <p:blipFill>
          <a:blip r:embed="rId4">
            <a:alphaModFix/>
          </a:blip>
          <a:stretch>
            <a:fillRect/>
          </a:stretch>
        </p:blipFill>
        <p:spPr>
          <a:xfrm>
            <a:off x="1714500" y="2019075"/>
            <a:ext cx="5715000" cy="3590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descr="Artificial Intelligence" id="284" name="Google Shape;284;g280628559cb_0_45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280628559cb_0_452"/>
          <p:cNvSpPr txBox="1"/>
          <p:nvPr/>
        </p:nvSpPr>
        <p:spPr>
          <a:xfrm>
            <a:off x="276300" y="396650"/>
            <a:ext cx="85914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Work is done when energy is transferred from one system or form to another.</a:t>
            </a:r>
            <a:endParaRPr sz="3600"/>
          </a:p>
        </p:txBody>
      </p:sp>
      <p:pic>
        <p:nvPicPr>
          <p:cNvPr id="286" name="Google Shape;286;g280628559cb_0_452"/>
          <p:cNvPicPr preferRelativeResize="0"/>
          <p:nvPr/>
        </p:nvPicPr>
        <p:blipFill>
          <a:blip r:embed="rId4">
            <a:alphaModFix/>
          </a:blip>
          <a:stretch>
            <a:fillRect/>
          </a:stretch>
        </p:blipFill>
        <p:spPr>
          <a:xfrm>
            <a:off x="986663" y="1878175"/>
            <a:ext cx="7170676" cy="4780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descr="Questions" id="292" name="Google Shape;292;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descr="Questions" id="298" name="Google Shape;298;g27430209113_0_102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7430209113_0_1020"/>
          <p:cNvSpPr txBox="1"/>
          <p:nvPr/>
        </p:nvSpPr>
        <p:spPr>
          <a:xfrm>
            <a:off x="158850" y="883075"/>
            <a:ext cx="88263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Work measures the _____ transfer that occurs when a _____ causes an object to _____. </a:t>
            </a:r>
            <a:endParaRPr sz="3600"/>
          </a:p>
        </p:txBody>
      </p:sp>
      <p:pic>
        <p:nvPicPr>
          <p:cNvPr id="300" name="Google Shape;300;g27430209113_0_1020"/>
          <p:cNvPicPr preferRelativeResize="0"/>
          <p:nvPr/>
        </p:nvPicPr>
        <p:blipFill>
          <a:blip r:embed="rId4">
            <a:alphaModFix/>
          </a:blip>
          <a:stretch>
            <a:fillRect/>
          </a:stretch>
        </p:blipFill>
        <p:spPr>
          <a:xfrm>
            <a:off x="1714500" y="2552475"/>
            <a:ext cx="5715000" cy="3590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descr="Questions" id="306" name="Google Shape;306;g280628559cb_0_46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280628559cb_0_466"/>
          <p:cNvSpPr txBox="1"/>
          <p:nvPr/>
        </p:nvSpPr>
        <p:spPr>
          <a:xfrm>
            <a:off x="158850" y="806875"/>
            <a:ext cx="88263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Work measures the </a:t>
            </a:r>
            <a:r>
              <a:rPr b="1" lang="en-US" sz="3600">
                <a:solidFill>
                  <a:srgbClr val="FF0000"/>
                </a:solidFill>
                <a:latin typeface="Calibri"/>
                <a:ea typeface="Calibri"/>
                <a:cs typeface="Calibri"/>
                <a:sym typeface="Calibri"/>
              </a:rPr>
              <a:t>energy</a:t>
            </a:r>
            <a:r>
              <a:rPr lang="en-US" sz="3600">
                <a:solidFill>
                  <a:schemeClr val="dk1"/>
                </a:solidFill>
                <a:latin typeface="Calibri"/>
                <a:ea typeface="Calibri"/>
                <a:cs typeface="Calibri"/>
                <a:sym typeface="Calibri"/>
              </a:rPr>
              <a:t> transfer that occurs when a </a:t>
            </a:r>
            <a:r>
              <a:rPr b="1" lang="en-US" sz="3600">
                <a:solidFill>
                  <a:srgbClr val="FF0000"/>
                </a:solidFill>
                <a:latin typeface="Calibri"/>
                <a:ea typeface="Calibri"/>
                <a:cs typeface="Calibri"/>
                <a:sym typeface="Calibri"/>
              </a:rPr>
              <a:t>force</a:t>
            </a:r>
            <a:r>
              <a:rPr lang="en-US" sz="3600">
                <a:solidFill>
                  <a:srgbClr val="FF0000"/>
                </a:solidFill>
                <a:latin typeface="Calibri"/>
                <a:ea typeface="Calibri"/>
                <a:cs typeface="Calibri"/>
                <a:sym typeface="Calibri"/>
              </a:rPr>
              <a:t> </a:t>
            </a:r>
            <a:r>
              <a:rPr lang="en-US" sz="3600">
                <a:solidFill>
                  <a:schemeClr val="dk1"/>
                </a:solidFill>
                <a:latin typeface="Calibri"/>
                <a:ea typeface="Calibri"/>
                <a:cs typeface="Calibri"/>
                <a:sym typeface="Calibri"/>
              </a:rPr>
              <a:t>causes an object to </a:t>
            </a:r>
            <a:r>
              <a:rPr b="1" lang="en-US" sz="3500">
                <a:solidFill>
                  <a:srgbClr val="FF0000"/>
                </a:solidFill>
                <a:latin typeface="Calibri"/>
                <a:ea typeface="Calibri"/>
                <a:cs typeface="Calibri"/>
                <a:sym typeface="Calibri"/>
              </a:rPr>
              <a:t>move</a:t>
            </a:r>
            <a:r>
              <a:rPr lang="en-US" sz="3600">
                <a:solidFill>
                  <a:schemeClr val="dk1"/>
                </a:solidFill>
                <a:latin typeface="Calibri"/>
                <a:ea typeface="Calibri"/>
                <a:cs typeface="Calibri"/>
                <a:sym typeface="Calibri"/>
              </a:rPr>
              <a:t>. </a:t>
            </a:r>
            <a:endParaRPr sz="3600"/>
          </a:p>
        </p:txBody>
      </p:sp>
      <p:pic>
        <p:nvPicPr>
          <p:cNvPr id="308" name="Google Shape;308;g280628559cb_0_466"/>
          <p:cNvPicPr preferRelativeResize="0"/>
          <p:nvPr/>
        </p:nvPicPr>
        <p:blipFill>
          <a:blip r:embed="rId4">
            <a:alphaModFix/>
          </a:blip>
          <a:stretch>
            <a:fillRect/>
          </a:stretch>
        </p:blipFill>
        <p:spPr>
          <a:xfrm>
            <a:off x="1714500" y="2552475"/>
            <a:ext cx="5715000" cy="3590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80628559cb_0_474"/>
          <p:cNvSpPr txBox="1"/>
          <p:nvPr/>
        </p:nvSpPr>
        <p:spPr>
          <a:xfrm>
            <a:off x="389000" y="3291825"/>
            <a:ext cx="8526000" cy="341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a:t>
            </a:r>
            <a:r>
              <a:rPr lang="en-US" sz="3600">
                <a:latin typeface="Calibri"/>
                <a:ea typeface="Calibri"/>
                <a:cs typeface="Calibri"/>
                <a:sym typeface="Calibri"/>
              </a:rPr>
              <a:t>Work is done when energy is transferred from one system or form to another.</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600"/>
              <a:buFont typeface="Calibri"/>
              <a:buAutoNum type="alphaUcPeriod"/>
            </a:pPr>
            <a:r>
              <a:rPr b="0" i="0" lang="en-US" sz="3600" u="none" cap="none" strike="noStrike">
                <a:solidFill>
                  <a:srgbClr val="000000"/>
                </a:solidFill>
                <a:latin typeface="Calibri"/>
                <a:ea typeface="Calibri"/>
                <a:cs typeface="Calibri"/>
                <a:sym typeface="Calibri"/>
              </a:rPr>
              <a:t>True</a:t>
            </a:r>
            <a:endParaRPr b="0" i="0" sz="36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600"/>
              <a:buFont typeface="Calibri"/>
              <a:buAutoNum type="alphaUcPeriod"/>
            </a:pPr>
            <a:r>
              <a:rPr b="0" i="0" lang="en-US" sz="3600" u="none" cap="none" strike="noStrike">
                <a:solidFill>
                  <a:srgbClr val="000000"/>
                </a:solidFill>
                <a:latin typeface="Calibri"/>
                <a:ea typeface="Calibri"/>
                <a:cs typeface="Calibri"/>
                <a:sym typeface="Calibri"/>
              </a:rPr>
              <a:t>False</a:t>
            </a:r>
            <a:endParaRPr b="0" i="0" sz="3600" u="none" cap="none" strike="noStrike">
              <a:solidFill>
                <a:srgbClr val="000000"/>
              </a:solidFill>
              <a:latin typeface="Calibri"/>
              <a:ea typeface="Calibri"/>
              <a:cs typeface="Calibri"/>
              <a:sym typeface="Calibri"/>
            </a:endParaRPr>
          </a:p>
        </p:txBody>
      </p:sp>
      <p:sp>
        <p:nvSpPr>
          <p:cNvPr descr="Questions" id="315" name="Google Shape;315;g280628559cb_0_47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6" name="Google Shape;316;g280628559cb_0_474"/>
          <p:cNvPicPr preferRelativeResize="0"/>
          <p:nvPr/>
        </p:nvPicPr>
        <p:blipFill>
          <a:blip r:embed="rId4">
            <a:alphaModFix/>
          </a:blip>
          <a:stretch>
            <a:fillRect/>
          </a:stretch>
        </p:blipFill>
        <p:spPr>
          <a:xfrm>
            <a:off x="2378288" y="88000"/>
            <a:ext cx="4547426" cy="3031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5f381583a0_0_994"/>
          <p:cNvSpPr txBox="1"/>
          <p:nvPr/>
        </p:nvSpPr>
        <p:spPr>
          <a:xfrm>
            <a:off x="389000" y="3291825"/>
            <a:ext cx="8526000" cy="341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a:t>
            </a:r>
            <a:r>
              <a:rPr lang="en-US" sz="3600">
                <a:latin typeface="Calibri"/>
                <a:ea typeface="Calibri"/>
                <a:cs typeface="Calibri"/>
                <a:sym typeface="Calibri"/>
              </a:rPr>
              <a:t>Work is done when energy is transferred from one system or form to another.</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3600"/>
              <a:buFont typeface="Calibri"/>
              <a:buAutoNum type="alphaUcPeriod"/>
            </a:pPr>
            <a:r>
              <a:rPr b="1" i="0" lang="en-US" sz="3600" u="none" cap="none" strike="noStrike">
                <a:solidFill>
                  <a:srgbClr val="FF0000"/>
                </a:solidFill>
                <a:latin typeface="Calibri"/>
                <a:ea typeface="Calibri"/>
                <a:cs typeface="Calibri"/>
                <a:sym typeface="Calibri"/>
              </a:rPr>
              <a:t>True</a:t>
            </a:r>
            <a:endParaRPr b="1" i="0" sz="3600" u="none" cap="none" strike="noStrike">
              <a:solidFill>
                <a:srgbClr val="FF0000"/>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3600"/>
              <a:buFont typeface="Calibri"/>
              <a:buAutoNum type="alphaUcPeriod"/>
            </a:pPr>
            <a:r>
              <a:rPr b="0" i="0" lang="en-US" sz="3600" u="none" cap="none" strike="noStrike">
                <a:solidFill>
                  <a:srgbClr val="000000"/>
                </a:solidFill>
                <a:latin typeface="Calibri"/>
                <a:ea typeface="Calibri"/>
                <a:cs typeface="Calibri"/>
                <a:sym typeface="Calibri"/>
              </a:rPr>
              <a:t>False</a:t>
            </a:r>
            <a:endParaRPr b="0" i="0" sz="3600" u="none" cap="none" strike="noStrike">
              <a:solidFill>
                <a:srgbClr val="000000"/>
              </a:solidFill>
              <a:latin typeface="Calibri"/>
              <a:ea typeface="Calibri"/>
              <a:cs typeface="Calibri"/>
              <a:sym typeface="Calibri"/>
            </a:endParaRPr>
          </a:p>
        </p:txBody>
      </p:sp>
      <p:sp>
        <p:nvSpPr>
          <p:cNvPr descr="Questions" id="323" name="Google Shape;323;g25f381583a0_0_99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g25f381583a0_0_994"/>
          <p:cNvPicPr preferRelativeResize="0"/>
          <p:nvPr/>
        </p:nvPicPr>
        <p:blipFill>
          <a:blip r:embed="rId4">
            <a:alphaModFix/>
          </a:blip>
          <a:stretch>
            <a:fillRect/>
          </a:stretch>
        </p:blipFill>
        <p:spPr>
          <a:xfrm>
            <a:off x="2378288" y="88000"/>
            <a:ext cx="4547426" cy="3031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descr="Artificial Intelligence" id="330" name="Google Shape;330;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31" name="Google Shape;331;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80628559cb_0_481"/>
          <p:cNvSpPr/>
          <p:nvPr/>
        </p:nvSpPr>
        <p:spPr>
          <a:xfrm>
            <a:off x="2878450" y="557677"/>
            <a:ext cx="32079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Lifting Dumbells</a:t>
            </a:r>
            <a:endParaRPr b="0" i="0" sz="3600" u="none" cap="none" strike="noStrike">
              <a:solidFill>
                <a:schemeClr val="dk1"/>
              </a:solidFill>
              <a:latin typeface="Calibri"/>
              <a:ea typeface="Calibri"/>
              <a:cs typeface="Calibri"/>
              <a:sym typeface="Calibri"/>
            </a:endParaRPr>
          </a:p>
        </p:txBody>
      </p:sp>
      <p:sp>
        <p:nvSpPr>
          <p:cNvPr descr="Artificial Intelligence" id="338" name="Google Shape;338;g280628559cb_0_48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39" name="Google Shape;339;g280628559cb_0_481"/>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descr="curling.jpg" id="340" name="Google Shape;340;g280628559cb_0_481"/>
          <p:cNvPicPr preferRelativeResize="0"/>
          <p:nvPr/>
        </p:nvPicPr>
        <p:blipFill rotWithShape="1">
          <a:blip r:embed="rId5">
            <a:alphaModFix/>
          </a:blip>
          <a:srcRect b="0" l="-10575" r="-10563" t="0"/>
          <a:stretch/>
        </p:blipFill>
        <p:spPr>
          <a:xfrm>
            <a:off x="367615" y="1690688"/>
            <a:ext cx="8229600" cy="45259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g280628559cb_0_1"/>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80628559cb_0_1"/>
          <p:cNvSpPr txBox="1"/>
          <p:nvPr/>
        </p:nvSpPr>
        <p:spPr>
          <a:xfrm>
            <a:off x="722555" y="624839"/>
            <a:ext cx="82095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4200" u="none" cap="none" strike="noStrike">
                <a:solidFill>
                  <a:schemeClr val="dk1"/>
                </a:solidFill>
                <a:latin typeface="Calibri"/>
                <a:ea typeface="Calibri"/>
                <a:cs typeface="Calibri"/>
                <a:sym typeface="Calibri"/>
              </a:rPr>
              <a:t>Big Question: </a:t>
            </a:r>
            <a:r>
              <a:rPr lang="en-US" sz="4200">
                <a:solidFill>
                  <a:schemeClr val="dk1"/>
                </a:solidFill>
                <a:latin typeface="Calibri"/>
                <a:ea typeface="Calibri"/>
                <a:cs typeface="Calibri"/>
                <a:sym typeface="Calibri"/>
              </a:rPr>
              <a:t>How does energy create work?</a:t>
            </a:r>
            <a:endParaRPr b="0" i="0" sz="4200" u="none" cap="none" strike="noStrike">
              <a:solidFill>
                <a:srgbClr val="000000"/>
              </a:solidFill>
              <a:latin typeface="Arial"/>
              <a:ea typeface="Arial"/>
              <a:cs typeface="Arial"/>
              <a:sym typeface="Arial"/>
            </a:endParaRPr>
          </a:p>
        </p:txBody>
      </p:sp>
      <p:pic>
        <p:nvPicPr>
          <p:cNvPr id="136" name="Google Shape;136;g280628559cb_0_1"/>
          <p:cNvPicPr preferRelativeResize="0"/>
          <p:nvPr/>
        </p:nvPicPr>
        <p:blipFill>
          <a:blip r:embed="rId4">
            <a:alphaModFix/>
          </a:blip>
          <a:stretch>
            <a:fillRect/>
          </a:stretch>
        </p:blipFill>
        <p:spPr>
          <a:xfrm>
            <a:off x="152400" y="2694989"/>
            <a:ext cx="8839201" cy="26229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80628559cb_0_564"/>
          <p:cNvSpPr txBox="1"/>
          <p:nvPr/>
        </p:nvSpPr>
        <p:spPr>
          <a:xfrm>
            <a:off x="2317402" y="439057"/>
            <a:ext cx="5576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Pencil falling to the floor</a:t>
            </a:r>
            <a:endParaRPr b="0" i="0" sz="1400" u="none" cap="none" strike="noStrike">
              <a:solidFill>
                <a:srgbClr val="000000"/>
              </a:solidFill>
              <a:latin typeface="Arial"/>
              <a:ea typeface="Arial"/>
              <a:cs typeface="Arial"/>
              <a:sym typeface="Arial"/>
            </a:endParaRPr>
          </a:p>
        </p:txBody>
      </p:sp>
      <p:sp>
        <p:nvSpPr>
          <p:cNvPr descr="Artificial Intelligence" id="347" name="Google Shape;347;g280628559cb_0_5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8" name="Google Shape;348;g280628559cb_0_564"/>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descr="nimation for Beginners: Animate Shape and Weight in Falling Objec" id="349" name="Google Shape;349;g280628559cb_0_564"/>
          <p:cNvPicPr preferRelativeResize="0"/>
          <p:nvPr/>
        </p:nvPicPr>
        <p:blipFill rotWithShape="1">
          <a:blip r:embed="rId5">
            <a:alphaModFix/>
          </a:blip>
          <a:srcRect b="0" l="0" r="0" t="0"/>
          <a:stretch/>
        </p:blipFill>
        <p:spPr>
          <a:xfrm>
            <a:off x="1909187" y="1658031"/>
            <a:ext cx="5715000" cy="4562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descr="Questions" id="355" name="Google Shape;355;g25e11802ac4_0_597"/>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80628559cb_0_647"/>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work</a:t>
            </a:r>
            <a:r>
              <a:rPr b="0"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descr="Questions" id="362" name="Google Shape;362;g280628559cb_0_64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3" name="Google Shape;363;g280628559cb_0_647"/>
          <p:cNvPicPr preferRelativeResize="0"/>
          <p:nvPr/>
        </p:nvPicPr>
        <p:blipFill>
          <a:blip r:embed="rId4">
            <a:alphaModFix/>
          </a:blip>
          <a:stretch>
            <a:fillRect/>
          </a:stretch>
        </p:blipFill>
        <p:spPr>
          <a:xfrm>
            <a:off x="1366100" y="2523101"/>
            <a:ext cx="6411799" cy="2767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descr="Artificial Intelligence" id="369" name="Google Shape;369;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70" name="Google Shape;370;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80628559cb_0_654"/>
          <p:cNvSpPr txBox="1"/>
          <p:nvPr/>
        </p:nvSpPr>
        <p:spPr>
          <a:xfrm>
            <a:off x="2090057" y="495606"/>
            <a:ext cx="4963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Pushing a wall</a:t>
            </a:r>
            <a:endParaRPr b="0" i="0" sz="1400" u="none" cap="none" strike="noStrike">
              <a:solidFill>
                <a:srgbClr val="000000"/>
              </a:solidFill>
              <a:latin typeface="Arial"/>
              <a:ea typeface="Arial"/>
              <a:cs typeface="Arial"/>
              <a:sym typeface="Arial"/>
            </a:endParaRPr>
          </a:p>
        </p:txBody>
      </p:sp>
      <p:sp>
        <p:nvSpPr>
          <p:cNvPr descr="Artificial Intelligence" id="377" name="Google Shape;377;g280628559cb_0_65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78" name="Google Shape;378;g280628559cb_0_65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descr="ushing The Walls | Arise Woman" id="379" name="Google Shape;379;g280628559cb_0_654"/>
          <p:cNvPicPr preferRelativeResize="0"/>
          <p:nvPr/>
        </p:nvPicPr>
        <p:blipFill rotWithShape="1">
          <a:blip r:embed="rId5">
            <a:alphaModFix/>
          </a:blip>
          <a:srcRect b="0" l="0" r="0" t="0"/>
          <a:stretch/>
        </p:blipFill>
        <p:spPr>
          <a:xfrm>
            <a:off x="2090057" y="1462088"/>
            <a:ext cx="5037992" cy="48700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280628559cb_0_737"/>
          <p:cNvSpPr txBox="1"/>
          <p:nvPr/>
        </p:nvSpPr>
        <p:spPr>
          <a:xfrm>
            <a:off x="2090057" y="495606"/>
            <a:ext cx="4963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Objects at rest</a:t>
            </a:r>
            <a:endParaRPr b="0" i="0" sz="1400" u="none" cap="none" strike="noStrike">
              <a:solidFill>
                <a:srgbClr val="000000"/>
              </a:solidFill>
              <a:latin typeface="Arial"/>
              <a:ea typeface="Arial"/>
              <a:cs typeface="Arial"/>
              <a:sym typeface="Arial"/>
            </a:endParaRPr>
          </a:p>
        </p:txBody>
      </p:sp>
      <p:sp>
        <p:nvSpPr>
          <p:cNvPr descr="Artificial Intelligence" id="386" name="Google Shape;386;g280628559cb_0_737"/>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87" name="Google Shape;387;g280628559cb_0_737"/>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388" name="Google Shape;388;g280628559cb_0_737"/>
          <p:cNvPicPr preferRelativeResize="0"/>
          <p:nvPr/>
        </p:nvPicPr>
        <p:blipFill>
          <a:blip r:embed="rId5">
            <a:alphaModFix/>
          </a:blip>
          <a:stretch>
            <a:fillRect/>
          </a:stretch>
        </p:blipFill>
        <p:spPr>
          <a:xfrm>
            <a:off x="152400" y="1592006"/>
            <a:ext cx="8839199" cy="448989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descr="Questions" id="394" name="Google Shape;394;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7430209113_0_1469"/>
          <p:cNvSpPr txBox="1"/>
          <p:nvPr/>
        </p:nvSpPr>
        <p:spPr>
          <a:xfrm>
            <a:off x="1028700" y="424771"/>
            <a:ext cx="7677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How is force related to work?</a:t>
            </a:r>
            <a:endParaRPr b="0" i="0" sz="1400" u="none" cap="none" strike="noStrike">
              <a:solidFill>
                <a:srgbClr val="000000"/>
              </a:solidFill>
              <a:latin typeface="Arial"/>
              <a:ea typeface="Arial"/>
              <a:cs typeface="Arial"/>
              <a:sym typeface="Arial"/>
            </a:endParaRPr>
          </a:p>
        </p:txBody>
      </p:sp>
      <p:sp>
        <p:nvSpPr>
          <p:cNvPr descr="Questions" id="401" name="Google Shape;401;g27430209113_0_146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2" name="Google Shape;402;g27430209113_0_1469"/>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03" name="Google Shape;403;g27430209113_0_1469"/>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descr="force.jpg" id="404" name="Google Shape;404;g27430209113_0_1469"/>
          <p:cNvPicPr preferRelativeResize="0"/>
          <p:nvPr/>
        </p:nvPicPr>
        <p:blipFill rotWithShape="1">
          <a:blip r:embed="rId5">
            <a:alphaModFix/>
          </a:blip>
          <a:srcRect b="0" l="-10575" r="-10563" t="0"/>
          <a:stretch/>
        </p:blipFill>
        <p:spPr>
          <a:xfrm>
            <a:off x="-23113" y="2659300"/>
            <a:ext cx="4642676" cy="2553301"/>
          </a:xfrm>
          <a:prstGeom prst="rect">
            <a:avLst/>
          </a:prstGeom>
          <a:noFill/>
          <a:ln>
            <a:noFill/>
          </a:ln>
        </p:spPr>
      </p:pic>
      <p:pic>
        <p:nvPicPr>
          <p:cNvPr id="405" name="Google Shape;405;g27430209113_0_1469"/>
          <p:cNvPicPr preferRelativeResize="0"/>
          <p:nvPr/>
        </p:nvPicPr>
        <p:blipFill>
          <a:blip r:embed="rId6">
            <a:alphaModFix/>
          </a:blip>
          <a:stretch>
            <a:fillRect/>
          </a:stretch>
        </p:blipFill>
        <p:spPr>
          <a:xfrm>
            <a:off x="4864650" y="3100075"/>
            <a:ext cx="3872800" cy="1671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descr="Artificial Intelligence" id="411" name="Google Shape;411;g25e11802ac4_0_1043"/>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12" name="Google Shape;412;g25e11802ac4_0_1043"/>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5e11802ac4_0_1376"/>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Work</a:t>
            </a:r>
            <a:endParaRPr/>
          </a:p>
        </p:txBody>
      </p:sp>
      <p:sp>
        <p:nvSpPr>
          <p:cNvPr descr="Artificial Intelligence" id="419" name="Google Shape;419;g25e11802ac4_0_137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20" name="Google Shape;420;g25e11802ac4_0_1376"/>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421" name="Google Shape;421;g25e11802ac4_0_1376"/>
          <p:cNvCxnSpPr/>
          <p:nvPr/>
        </p:nvCxnSpPr>
        <p:spPr>
          <a:xfrm flipH="1">
            <a:off x="4531822" y="21791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294"/>
              </a:srgbClr>
            </a:outerShdw>
          </a:effectLst>
        </p:spPr>
      </p:cxnSp>
      <p:sp>
        <p:nvSpPr>
          <p:cNvPr id="422" name="Google Shape;422;g25e11802ac4_0_1376"/>
          <p:cNvSpPr txBox="1"/>
          <p:nvPr/>
        </p:nvSpPr>
        <p:spPr>
          <a:xfrm>
            <a:off x="4195000" y="40982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Rewind" id="142" name="Google Shape;142;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5f381583a0_0_1093"/>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Work</a:t>
            </a:r>
            <a:endParaRPr/>
          </a:p>
        </p:txBody>
      </p:sp>
      <p:sp>
        <p:nvSpPr>
          <p:cNvPr descr="Artificial Intelligence" id="429" name="Google Shape;429;g25f381583a0_0_109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30" name="Google Shape;430;g25f381583a0_0_1093"/>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431" name="Google Shape;431;g25f381583a0_0_1093"/>
          <p:cNvCxnSpPr/>
          <p:nvPr/>
        </p:nvCxnSpPr>
        <p:spPr>
          <a:xfrm>
            <a:off x="4430625" y="2413825"/>
            <a:ext cx="61800" cy="1330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294"/>
              </a:srgbClr>
            </a:outerShdw>
          </a:effectLst>
        </p:spPr>
      </p:cxnSp>
      <p:sp>
        <p:nvSpPr>
          <p:cNvPr id="432" name="Google Shape;432;g25f381583a0_0_1093"/>
          <p:cNvSpPr txBox="1"/>
          <p:nvPr/>
        </p:nvSpPr>
        <p:spPr>
          <a:xfrm>
            <a:off x="1925250" y="4060825"/>
            <a:ext cx="5293500" cy="1754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physical or mental effort used to achieve a result or accomplish a task</a:t>
            </a:r>
            <a:endParaRPr b="0" i="0" sz="1400" u="none" cap="none" strike="noStrike">
              <a:solidFill>
                <a:srgbClr val="000000"/>
              </a:solidFill>
              <a:latin typeface="Arial"/>
              <a:ea typeface="Arial"/>
              <a:cs typeface="Arial"/>
              <a:sym typeface="Arial"/>
            </a:endParaRPr>
          </a:p>
        </p:txBody>
      </p:sp>
      <p:sp>
        <p:nvSpPr>
          <p:cNvPr id="433" name="Google Shape;433;g25f381583a0_0_1093"/>
          <p:cNvSpPr/>
          <p:nvPr/>
        </p:nvSpPr>
        <p:spPr>
          <a:xfrm>
            <a:off x="2902425" y="684625"/>
            <a:ext cx="3208800" cy="17292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descr="Artificial Intelligence" id="439" name="Google Shape;439;g25e11802ac4_0_163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40" name="Google Shape;440;g25e11802ac4_0_1634"/>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441" name="Google Shape;441;g25e11802ac4_0_1634"/>
          <p:cNvSpPr txBox="1"/>
          <p:nvPr/>
        </p:nvSpPr>
        <p:spPr>
          <a:xfrm>
            <a:off x="1844069" y="4644285"/>
            <a:ext cx="6037500" cy="1200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600"/>
              <a:buFont typeface="Arial"/>
              <a:buNone/>
            </a:pPr>
            <a:r>
              <a:rPr lang="en-US" sz="3600">
                <a:solidFill>
                  <a:schemeClr val="dk1"/>
                </a:solidFill>
                <a:latin typeface="Calibri"/>
                <a:ea typeface="Calibri"/>
                <a:cs typeface="Calibri"/>
                <a:sym typeface="Calibri"/>
              </a:rPr>
              <a:t>physical effort used to achieve a result</a:t>
            </a:r>
            <a:endParaRPr b="0" i="0" sz="5200" u="none" cap="none" strike="noStrike">
              <a:solidFill>
                <a:srgbClr val="000000"/>
              </a:solidFill>
              <a:latin typeface="Calibri"/>
              <a:ea typeface="Calibri"/>
              <a:cs typeface="Calibri"/>
              <a:sym typeface="Calibri"/>
            </a:endParaRPr>
          </a:p>
        </p:txBody>
      </p:sp>
      <p:sp>
        <p:nvSpPr>
          <p:cNvPr id="442" name="Google Shape;442;g25e11802ac4_0_1634"/>
          <p:cNvSpPr txBox="1"/>
          <p:nvPr/>
        </p:nvSpPr>
        <p:spPr>
          <a:xfrm>
            <a:off x="482050" y="735300"/>
            <a:ext cx="8814900" cy="224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0"/>
              <a:buFont typeface="Calibri"/>
              <a:buNone/>
            </a:pPr>
            <a:r>
              <a:rPr lang="en-US" sz="8800">
                <a:solidFill>
                  <a:schemeClr val="dk1"/>
                </a:solidFill>
                <a:latin typeface="Calibri"/>
                <a:ea typeface="Calibri"/>
                <a:cs typeface="Calibri"/>
                <a:sym typeface="Calibri"/>
              </a:rPr>
              <a:t>Work</a:t>
            </a:r>
            <a:endParaRPr b="0" i="0" sz="4200" u="none" cap="none" strike="noStrike">
              <a:solidFill>
                <a:srgbClr val="000000"/>
              </a:solidFill>
              <a:latin typeface="Arial"/>
              <a:ea typeface="Arial"/>
              <a:cs typeface="Arial"/>
              <a:sym typeface="Arial"/>
            </a:endParaRPr>
          </a:p>
        </p:txBody>
      </p:sp>
      <p:sp>
        <p:nvSpPr>
          <p:cNvPr id="443" name="Google Shape;443;g25e11802ac4_0_1634"/>
          <p:cNvSpPr/>
          <p:nvPr/>
        </p:nvSpPr>
        <p:spPr>
          <a:xfrm>
            <a:off x="4697444" y="2818999"/>
            <a:ext cx="398100" cy="17277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46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descr="Questions" id="449" name="Google Shape;449;g25e11802ac4_0_1720"/>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5e11802ac4_0_1800"/>
          <p:cNvSpPr txBox="1"/>
          <p:nvPr>
            <p:ph type="title"/>
          </p:nvPr>
        </p:nvSpPr>
        <p:spPr>
          <a:xfrm>
            <a:off x="1076575" y="331025"/>
            <a:ext cx="7657200" cy="1539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sz="3959"/>
              <a:t>How can we use the word parts of </a:t>
            </a:r>
            <a:r>
              <a:rPr b="1" lang="en-US" sz="3959"/>
              <a:t>work</a:t>
            </a:r>
            <a:r>
              <a:rPr lang="en-US" sz="3959"/>
              <a:t> to help us remember the definition of the term?</a:t>
            </a:r>
            <a:endParaRPr/>
          </a:p>
        </p:txBody>
      </p:sp>
      <p:sp>
        <p:nvSpPr>
          <p:cNvPr descr="Questions" id="456" name="Google Shape;456;g25e11802ac4_0_180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25e11802ac4_0_1800"/>
          <p:cNvSpPr txBox="1"/>
          <p:nvPr>
            <p:ph type="title"/>
          </p:nvPr>
        </p:nvSpPr>
        <p:spPr>
          <a:xfrm>
            <a:off x="457200" y="21830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Work</a:t>
            </a:r>
            <a:endParaRPr/>
          </a:p>
        </p:txBody>
      </p:sp>
      <p:cxnSp>
        <p:nvCxnSpPr>
          <p:cNvPr id="458" name="Google Shape;458;g25e11802ac4_0_1800"/>
          <p:cNvCxnSpPr/>
          <p:nvPr/>
        </p:nvCxnSpPr>
        <p:spPr>
          <a:xfrm flipH="1">
            <a:off x="4531822" y="36269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686"/>
              </a:srgbClr>
            </a:outerShdw>
          </a:effectLst>
        </p:spPr>
      </p:cxnSp>
      <p:sp>
        <p:nvSpPr>
          <p:cNvPr id="459" name="Google Shape;459;g25e11802ac4_0_1800"/>
          <p:cNvSpPr txBox="1"/>
          <p:nvPr/>
        </p:nvSpPr>
        <p:spPr>
          <a:xfrm>
            <a:off x="4195000" y="55460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466" name="Google Shape;466;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descr="Rewind" id="472" name="Google Shape;472;g27e576c1a67_0_1091"/>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27e576c1a67_0_1091"/>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Work</a:t>
            </a:r>
            <a:r>
              <a:rPr b="1" lang="en-US">
                <a:solidFill>
                  <a:schemeClr val="dk1"/>
                </a:solidFill>
              </a:rPr>
              <a:t>: </a:t>
            </a:r>
            <a:r>
              <a:rPr lang="en-US">
                <a:solidFill>
                  <a:schemeClr val="dk1"/>
                </a:solidFill>
              </a:rPr>
              <a:t>a force acting upon an object causing the object to move in the direction of that force</a:t>
            </a:r>
            <a:endParaRPr/>
          </a:p>
        </p:txBody>
      </p:sp>
      <p:pic>
        <p:nvPicPr>
          <p:cNvPr id="474" name="Google Shape;474;g27e576c1a67_0_1091"/>
          <p:cNvPicPr preferRelativeResize="0"/>
          <p:nvPr/>
        </p:nvPicPr>
        <p:blipFill>
          <a:blip r:embed="rId4">
            <a:alphaModFix/>
          </a:blip>
          <a:stretch>
            <a:fillRect/>
          </a:stretch>
        </p:blipFill>
        <p:spPr>
          <a:xfrm>
            <a:off x="1366100" y="2883226"/>
            <a:ext cx="6411799" cy="2767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81" name="Google Shape;481;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482" name="Google Shape;482;g25e11802ac4_0_1976"/>
          <p:cNvCxnSpPr>
            <a:stCxn id="483" idx="4"/>
            <a:endCxn id="480"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484" name="Google Shape;484;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485" name="Google Shape;485;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483" name="Google Shape;483;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92" name="Google Shape;492;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493" name="Google Shape;493;g25e11802ac4_0_1886"/>
          <p:cNvCxnSpPr>
            <a:stCxn id="494" idx="4"/>
            <a:endCxn id="491"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495" name="Google Shape;495;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496" name="Google Shape;496;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494" name="Google Shape;494;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7" name="Google Shape;497;g25e11802ac4_0_188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Work</a:t>
            </a:r>
            <a:endParaRPr b="0" i="0" sz="700" u="none" cap="none" strike="noStrike">
              <a:solidFill>
                <a:srgbClr val="000000"/>
              </a:solidFill>
              <a:latin typeface="Arial"/>
              <a:ea typeface="Arial"/>
              <a:cs typeface="Arial"/>
              <a:sym typeface="Arial"/>
            </a:endParaRPr>
          </a:p>
        </p:txBody>
      </p:sp>
      <p:sp>
        <p:nvSpPr>
          <p:cNvPr id="498" name="Google Shape;498;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499" name="Google Shape;499;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00" name="Google Shape;500;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01" name="Google Shape;501;g25e11802ac4_0_1886"/>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work</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sp>
        <p:nvSpPr>
          <p:cNvPr id="502" name="Google Shape;502;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03" name="Google Shape;503;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04" name="Google Shape;504;g25e11802ac4_0_1886"/>
          <p:cNvCxnSpPr>
            <a:stCxn id="505" idx="4"/>
            <a:endCxn id="50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06" name="Google Shape;506;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07" name="Google Shape;507;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05" name="Google Shape;505;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5e11802ac4_0_199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4" name="Google Shape;514;g25e11802ac4_0_199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15" name="Google Shape;515;g25e11802ac4_0_1992"/>
          <p:cNvCxnSpPr>
            <a:stCxn id="516" idx="4"/>
            <a:endCxn id="51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17" name="Google Shape;517;g25e11802ac4_0_199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18" name="Google Shape;518;g25e11802ac4_0_199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16" name="Google Shape;516;g25e11802ac4_0_199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19" name="Google Shape;519;g25e11802ac4_0_1992"/>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Work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20" name="Google Shape;520;g25e11802ac4_0_1992"/>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21" name="Google Shape;521;g25e11802ac4_0_1992"/>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22" name="Google Shape;522;g25e11802ac4_0_1992"/>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23" name="Google Shape;523;g25e11802ac4_0_1992"/>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24" name="Google Shape;524;g25e11802ac4_0_1992"/>
          <p:cNvPicPr preferRelativeResize="0"/>
          <p:nvPr/>
        </p:nvPicPr>
        <p:blipFill rotWithShape="1">
          <a:blip r:embed="rId3">
            <a:alphaModFix/>
          </a:blip>
          <a:srcRect b="0" l="0" r="0" t="0"/>
          <a:stretch/>
        </p:blipFill>
        <p:spPr>
          <a:xfrm>
            <a:off x="1066127" y="4316623"/>
            <a:ext cx="2755050" cy="2383101"/>
          </a:xfrm>
          <a:prstGeom prst="rect">
            <a:avLst/>
          </a:prstGeom>
          <a:noFill/>
          <a:ln>
            <a:noFill/>
          </a:ln>
        </p:spPr>
      </p:pic>
      <p:pic>
        <p:nvPicPr>
          <p:cNvPr id="525" name="Google Shape;525;g25e11802ac4_0_1992"/>
          <p:cNvPicPr preferRelativeResize="0"/>
          <p:nvPr/>
        </p:nvPicPr>
        <p:blipFill>
          <a:blip r:embed="rId4">
            <a:alphaModFix/>
          </a:blip>
          <a:stretch>
            <a:fillRect/>
          </a:stretch>
        </p:blipFill>
        <p:spPr>
          <a:xfrm>
            <a:off x="5587671" y="4100725"/>
            <a:ext cx="3287552" cy="2814900"/>
          </a:xfrm>
          <a:prstGeom prst="rect">
            <a:avLst/>
          </a:prstGeom>
          <a:noFill/>
          <a:ln>
            <a:noFill/>
          </a:ln>
        </p:spPr>
      </p:pic>
      <p:pic>
        <p:nvPicPr>
          <p:cNvPr id="526" name="Google Shape;526;g25e11802ac4_0_1992"/>
          <p:cNvPicPr preferRelativeResize="0"/>
          <p:nvPr/>
        </p:nvPicPr>
        <p:blipFill>
          <a:blip r:embed="rId5">
            <a:alphaModFix/>
          </a:blip>
          <a:stretch>
            <a:fillRect/>
          </a:stretch>
        </p:blipFill>
        <p:spPr>
          <a:xfrm>
            <a:off x="898600" y="1648799"/>
            <a:ext cx="3378000" cy="2295500"/>
          </a:xfrm>
          <a:prstGeom prst="rect">
            <a:avLst/>
          </a:prstGeom>
          <a:noFill/>
          <a:ln>
            <a:noFill/>
          </a:ln>
        </p:spPr>
      </p:pic>
      <p:pic>
        <p:nvPicPr>
          <p:cNvPr id="527" name="Google Shape;527;g25e11802ac4_0_1992"/>
          <p:cNvPicPr preferRelativeResize="0"/>
          <p:nvPr/>
        </p:nvPicPr>
        <p:blipFill>
          <a:blip r:embed="rId6">
            <a:alphaModFix/>
          </a:blip>
          <a:stretch>
            <a:fillRect/>
          </a:stretch>
        </p:blipFill>
        <p:spPr>
          <a:xfrm>
            <a:off x="5655971" y="1648793"/>
            <a:ext cx="2121504" cy="229953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280628559cb_0_77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4" name="Google Shape;534;g280628559cb_0_77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35" name="Google Shape;535;g280628559cb_0_771"/>
          <p:cNvCxnSpPr>
            <a:stCxn id="536" idx="4"/>
            <a:endCxn id="53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37" name="Google Shape;537;g280628559cb_0_77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38" name="Google Shape;538;g280628559cb_0_77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36" name="Google Shape;536;g280628559cb_0_77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 name="Google Shape;539;g280628559cb_0_771"/>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Work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40" name="Google Shape;540;g280628559cb_0_771"/>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41" name="Google Shape;541;g280628559cb_0_771"/>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42" name="Google Shape;542;g280628559cb_0_771"/>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43" name="Google Shape;543;g280628559cb_0_771"/>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44" name="Google Shape;544;g280628559cb_0_771"/>
          <p:cNvPicPr preferRelativeResize="0"/>
          <p:nvPr/>
        </p:nvPicPr>
        <p:blipFill rotWithShape="1">
          <a:blip r:embed="rId3">
            <a:alphaModFix/>
          </a:blip>
          <a:srcRect b="0" l="0" r="0" t="0"/>
          <a:stretch/>
        </p:blipFill>
        <p:spPr>
          <a:xfrm>
            <a:off x="1066127" y="4316623"/>
            <a:ext cx="2755050" cy="2383101"/>
          </a:xfrm>
          <a:prstGeom prst="rect">
            <a:avLst/>
          </a:prstGeom>
          <a:noFill/>
          <a:ln>
            <a:noFill/>
          </a:ln>
        </p:spPr>
      </p:pic>
      <p:pic>
        <p:nvPicPr>
          <p:cNvPr id="545" name="Google Shape;545;g280628559cb_0_771"/>
          <p:cNvPicPr preferRelativeResize="0"/>
          <p:nvPr/>
        </p:nvPicPr>
        <p:blipFill>
          <a:blip r:embed="rId4">
            <a:alphaModFix/>
          </a:blip>
          <a:stretch>
            <a:fillRect/>
          </a:stretch>
        </p:blipFill>
        <p:spPr>
          <a:xfrm>
            <a:off x="5587671" y="4100725"/>
            <a:ext cx="3287552" cy="2814900"/>
          </a:xfrm>
          <a:prstGeom prst="rect">
            <a:avLst/>
          </a:prstGeom>
          <a:noFill/>
          <a:ln>
            <a:noFill/>
          </a:ln>
        </p:spPr>
      </p:pic>
      <p:pic>
        <p:nvPicPr>
          <p:cNvPr id="546" name="Google Shape;546;g280628559cb_0_771"/>
          <p:cNvPicPr preferRelativeResize="0"/>
          <p:nvPr/>
        </p:nvPicPr>
        <p:blipFill>
          <a:blip r:embed="rId5">
            <a:alphaModFix/>
          </a:blip>
          <a:stretch>
            <a:fillRect/>
          </a:stretch>
        </p:blipFill>
        <p:spPr>
          <a:xfrm>
            <a:off x="898600" y="1648799"/>
            <a:ext cx="3378000" cy="2295500"/>
          </a:xfrm>
          <a:prstGeom prst="rect">
            <a:avLst/>
          </a:prstGeom>
          <a:noFill/>
          <a:ln>
            <a:noFill/>
          </a:ln>
        </p:spPr>
      </p:pic>
      <p:pic>
        <p:nvPicPr>
          <p:cNvPr id="547" name="Google Shape;547;g280628559cb_0_771"/>
          <p:cNvPicPr preferRelativeResize="0"/>
          <p:nvPr/>
        </p:nvPicPr>
        <p:blipFill>
          <a:blip r:embed="rId6">
            <a:alphaModFix/>
          </a:blip>
          <a:stretch>
            <a:fillRect/>
          </a:stretch>
        </p:blipFill>
        <p:spPr>
          <a:xfrm>
            <a:off x="5655971" y="1648793"/>
            <a:ext cx="2121504" cy="2299532"/>
          </a:xfrm>
          <a:prstGeom prst="rect">
            <a:avLst/>
          </a:prstGeom>
          <a:noFill/>
          <a:ln>
            <a:noFill/>
          </a:ln>
        </p:spPr>
      </p:pic>
      <p:sp>
        <p:nvSpPr>
          <p:cNvPr id="548" name="Google Shape;548;g280628559cb_0_771"/>
          <p:cNvSpPr/>
          <p:nvPr/>
        </p:nvSpPr>
        <p:spPr>
          <a:xfrm>
            <a:off x="289675" y="1613938"/>
            <a:ext cx="4111500" cy="2365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80628559cb_0_175"/>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Energy</a:t>
            </a:r>
            <a:r>
              <a:rPr b="1" lang="en-US" sz="3600"/>
              <a:t>: </a:t>
            </a:r>
            <a:r>
              <a:rPr lang="en-US" sz="3600"/>
              <a:t>the ability to cause change</a:t>
            </a:r>
            <a:endParaRPr b="1" sz="3600"/>
          </a:p>
        </p:txBody>
      </p:sp>
      <p:sp>
        <p:nvSpPr>
          <p:cNvPr descr="Rewind" id="149" name="Google Shape;149;g280628559cb_0_17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280628559cb_0_175"/>
          <p:cNvPicPr preferRelativeResize="0"/>
          <p:nvPr/>
        </p:nvPicPr>
        <p:blipFill>
          <a:blip r:embed="rId4">
            <a:alphaModFix/>
          </a:blip>
          <a:stretch>
            <a:fillRect/>
          </a:stretch>
        </p:blipFill>
        <p:spPr>
          <a:xfrm>
            <a:off x="2300525" y="1650650"/>
            <a:ext cx="5002850" cy="50028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5" name="Google Shape;555;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56" name="Google Shape;556;g25e11802ac4_0_2108"/>
          <p:cNvCxnSpPr>
            <a:stCxn id="557" idx="4"/>
            <a:endCxn id="55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58" name="Google Shape;558;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59" name="Google Shape;559;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57" name="Google Shape;557;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0" name="Google Shape;560;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61" name="Google Shape;561;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62" name="Google Shape;562;g25e11802ac4_0_2108"/>
          <p:cNvCxnSpPr>
            <a:stCxn id="563" idx="4"/>
            <a:endCxn id="56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64" name="Google Shape;564;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65" name="Google Shape;565;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63" name="Google Shape;563;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6" name="Google Shape;566;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Work</a:t>
            </a:r>
            <a:endParaRPr b="0" i="0" sz="700" u="none" cap="none" strike="noStrike">
              <a:solidFill>
                <a:srgbClr val="000000"/>
              </a:solidFill>
              <a:latin typeface="Arial"/>
              <a:ea typeface="Arial"/>
              <a:cs typeface="Arial"/>
              <a:sym typeface="Arial"/>
            </a:endParaRPr>
          </a:p>
        </p:txBody>
      </p:sp>
      <p:sp>
        <p:nvSpPr>
          <p:cNvPr id="567" name="Google Shape;567;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68" name="Google Shape;568;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69" name="Google Shape;569;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70" name="Google Shape;570;g25e11802ac4_0_210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work</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571" name="Google Shape;571;g25e11802ac4_0_2108"/>
          <p:cNvPicPr preferRelativeResize="0"/>
          <p:nvPr/>
        </p:nvPicPr>
        <p:blipFill>
          <a:blip r:embed="rId3">
            <a:alphaModFix/>
          </a:blip>
          <a:stretch>
            <a:fillRect/>
          </a:stretch>
        </p:blipFill>
        <p:spPr>
          <a:xfrm>
            <a:off x="5866329" y="1070800"/>
            <a:ext cx="2637797" cy="1792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25e11802ac4_0_21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8" name="Google Shape;578;g25e11802ac4_0_21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79" name="Google Shape;579;g25e11802ac4_0_2130"/>
          <p:cNvCxnSpPr>
            <a:stCxn id="580" idx="4"/>
            <a:endCxn id="57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81" name="Google Shape;581;g25e11802ac4_0_21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82" name="Google Shape;582;g25e11802ac4_0_21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80" name="Google Shape;580;g25e11802ac4_0_21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3" name="Google Shape;583;g25e11802ac4_0_2130"/>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Work</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84" name="Google Shape;584;g25e11802ac4_0_2130"/>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ability to cause change</a:t>
            </a:r>
            <a:endParaRPr b="0" i="0" sz="1400" u="none" cap="none" strike="noStrike">
              <a:solidFill>
                <a:srgbClr val="434343"/>
              </a:solidFill>
              <a:latin typeface="Arial"/>
              <a:ea typeface="Arial"/>
              <a:cs typeface="Arial"/>
              <a:sym typeface="Arial"/>
            </a:endParaRPr>
          </a:p>
        </p:txBody>
      </p:sp>
      <p:sp>
        <p:nvSpPr>
          <p:cNvPr id="585" name="Google Shape;585;g25e11802ac4_0_2130"/>
          <p:cNvSpPr txBox="1"/>
          <p:nvPr/>
        </p:nvSpPr>
        <p:spPr>
          <a:xfrm>
            <a:off x="1073532"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586" name="Google Shape;586;g25e11802ac4_0_2130"/>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87" name="Google Shape;587;g25e11802ac4_0_2130"/>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Using less of a resource to make it last longer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88" name="Google Shape;588;g25e11802ac4_0_2130"/>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89" name="Google Shape;589;g25e11802ac4_0_2130"/>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90" name="Google Shape;590;g25e11802ac4_0_2130"/>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91" name="Google Shape;591;g25e11802ac4_0_2130"/>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92" name="Google Shape;592;g25e11802ac4_0_2130"/>
          <p:cNvSpPr txBox="1"/>
          <p:nvPr/>
        </p:nvSpPr>
        <p:spPr>
          <a:xfrm>
            <a:off x="1073532" y="301335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 force acting upon an object causing the object to move in the direction of that force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280628559cb_0_80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9" name="Google Shape;599;g280628559cb_0_80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0" name="Google Shape;600;g280628559cb_0_803"/>
          <p:cNvCxnSpPr>
            <a:stCxn id="601" idx="4"/>
            <a:endCxn id="59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2" name="Google Shape;602;g280628559cb_0_80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3" name="Google Shape;603;g280628559cb_0_80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1" name="Google Shape;601;g280628559cb_0_80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4" name="Google Shape;604;g280628559cb_0_803"/>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Work</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05" name="Google Shape;605;g280628559cb_0_803"/>
          <p:cNvSpPr txBox="1"/>
          <p:nvPr/>
        </p:nvSpPr>
        <p:spPr>
          <a:xfrm>
            <a:off x="1073532" y="52692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ability to cause change</a:t>
            </a:r>
            <a:endParaRPr b="0" i="0" sz="1400" u="none" cap="none" strike="noStrike">
              <a:solidFill>
                <a:srgbClr val="434343"/>
              </a:solidFill>
              <a:latin typeface="Arial"/>
              <a:ea typeface="Arial"/>
              <a:cs typeface="Arial"/>
              <a:sym typeface="Arial"/>
            </a:endParaRPr>
          </a:p>
        </p:txBody>
      </p:sp>
      <p:sp>
        <p:nvSpPr>
          <p:cNvPr id="606" name="Google Shape;606;g280628559cb_0_803"/>
          <p:cNvSpPr txBox="1"/>
          <p:nvPr/>
        </p:nvSpPr>
        <p:spPr>
          <a:xfrm>
            <a:off x="1073532" y="41794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607" name="Google Shape;607;g280628559cb_0_803"/>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08" name="Google Shape;608;g280628559cb_0_803"/>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Using less of a resource to make it last longer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09" name="Google Shape;609;g280628559cb_0_803"/>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10" name="Google Shape;610;g280628559cb_0_803"/>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11" name="Google Shape;611;g280628559cb_0_803"/>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12" name="Google Shape;612;g280628559cb_0_803"/>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13" name="Google Shape;613;g280628559cb_0_803"/>
          <p:cNvSpPr txBox="1"/>
          <p:nvPr/>
        </p:nvSpPr>
        <p:spPr>
          <a:xfrm>
            <a:off x="1073532" y="301335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 force acting upon an object causing the object to move in the direction of that force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4" name="Google Shape;614;g280628559cb_0_803"/>
          <p:cNvSpPr/>
          <p:nvPr/>
        </p:nvSpPr>
        <p:spPr>
          <a:xfrm>
            <a:off x="350550" y="2901650"/>
            <a:ext cx="83934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1" name="Google Shape;621;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2" name="Google Shape;622;g25e11802ac4_0_2343"/>
          <p:cNvCxnSpPr>
            <a:stCxn id="623" idx="4"/>
            <a:endCxn id="62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4" name="Google Shape;624;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5" name="Google Shape;625;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3" name="Google Shape;623;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6" name="Google Shape;626;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27" name="Google Shape;627;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28" name="Google Shape;628;g25e11802ac4_0_2343"/>
          <p:cNvCxnSpPr>
            <a:stCxn id="629" idx="4"/>
            <a:endCxn id="62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30" name="Google Shape;630;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31" name="Google Shape;631;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29" name="Google Shape;629;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2" name="Google Shape;632;g25e11802ac4_0_23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Work</a:t>
            </a:r>
            <a:endParaRPr b="0" i="0" sz="700" u="none" cap="none" strike="noStrike">
              <a:solidFill>
                <a:srgbClr val="000000"/>
              </a:solidFill>
              <a:latin typeface="Arial"/>
              <a:ea typeface="Arial"/>
              <a:cs typeface="Arial"/>
              <a:sym typeface="Arial"/>
            </a:endParaRPr>
          </a:p>
        </p:txBody>
      </p:sp>
      <p:sp>
        <p:nvSpPr>
          <p:cNvPr id="633" name="Google Shape;633;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34" name="Google Shape;634;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35" name="Google Shape;635;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36" name="Google Shape;636;g25e11802ac4_0_234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work</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637" name="Google Shape;637;g25e11802ac4_0_2343"/>
          <p:cNvPicPr preferRelativeResize="0"/>
          <p:nvPr/>
        </p:nvPicPr>
        <p:blipFill>
          <a:blip r:embed="rId3">
            <a:alphaModFix/>
          </a:blip>
          <a:stretch>
            <a:fillRect/>
          </a:stretch>
        </p:blipFill>
        <p:spPr>
          <a:xfrm>
            <a:off x="5866329" y="1070800"/>
            <a:ext cx="2637797" cy="1792500"/>
          </a:xfrm>
          <a:prstGeom prst="rect">
            <a:avLst/>
          </a:prstGeom>
          <a:noFill/>
          <a:ln>
            <a:noFill/>
          </a:ln>
        </p:spPr>
      </p:pic>
      <p:sp>
        <p:nvSpPr>
          <p:cNvPr id="638" name="Google Shape;638;g25e11802ac4_0_2343"/>
          <p:cNvSpPr txBox="1"/>
          <p:nvPr/>
        </p:nvSpPr>
        <p:spPr>
          <a:xfrm>
            <a:off x="498775" y="1205625"/>
            <a:ext cx="4107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A force acting upon an object causing the object to move in the direction of that force</a:t>
            </a:r>
            <a:endParaRPr sz="24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25e11802ac4_0_23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5" name="Google Shape;645;g25e11802ac4_0_23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6" name="Google Shape;646;g25e11802ac4_0_2367"/>
          <p:cNvCxnSpPr>
            <a:stCxn id="647" idx="4"/>
            <a:endCxn id="64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8" name="Google Shape;648;g25e11802ac4_0_23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9" name="Google Shape;649;g25e11802ac4_0_23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7" name="Google Shape;647;g25e11802ac4_0_23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0" name="Google Shape;650;g25e11802ac4_0_2367"/>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Work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51" name="Google Shape;651;g25e11802ac4_0_2367"/>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car parked in someone’s </a:t>
            </a:r>
            <a:r>
              <a:rPr lang="en-US" sz="2400">
                <a:solidFill>
                  <a:srgbClr val="434343"/>
                </a:solidFill>
                <a:latin typeface="Helvetica Neue Light"/>
                <a:ea typeface="Helvetica Neue Light"/>
                <a:cs typeface="Helvetica Neue Light"/>
                <a:sym typeface="Helvetica Neue Light"/>
              </a:rPr>
              <a:t>driveway</a:t>
            </a:r>
            <a:endParaRPr b="0" i="0" sz="1400" u="none" cap="none" strike="noStrike">
              <a:solidFill>
                <a:srgbClr val="434343"/>
              </a:solidFill>
              <a:latin typeface="Arial"/>
              <a:ea typeface="Arial"/>
              <a:cs typeface="Arial"/>
              <a:sym typeface="Arial"/>
            </a:endParaRPr>
          </a:p>
        </p:txBody>
      </p:sp>
      <p:sp>
        <p:nvSpPr>
          <p:cNvPr id="652" name="Google Shape;652;g25e11802ac4_0_2367"/>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person </a:t>
            </a:r>
            <a:r>
              <a:rPr lang="en-US" sz="2400">
                <a:solidFill>
                  <a:srgbClr val="43464D"/>
                </a:solidFill>
                <a:latin typeface="Helvetica Neue Light"/>
                <a:ea typeface="Helvetica Neue Light"/>
                <a:cs typeface="Helvetica Neue Light"/>
                <a:sym typeface="Helvetica Neue Light"/>
              </a:rPr>
              <a:t>pushing a lawnmower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3" name="Google Shape;653;g25e11802ac4_0_2367"/>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4" name="Google Shape;654;g25e11802ac4_0_2367"/>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basil plant planted in a garden box</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5" name="Google Shape;655;g25e11802ac4_0_2367"/>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56" name="Google Shape;656;g25e11802ac4_0_2367"/>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57" name="Google Shape;657;g25e11802ac4_0_2367"/>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58" name="Google Shape;658;g25e11802ac4_0_2367"/>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59" name="Google Shape;659;g25e11802ac4_0_2367"/>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full </a:t>
            </a:r>
            <a:r>
              <a:rPr lang="en-US" sz="2400">
                <a:solidFill>
                  <a:srgbClr val="43464D"/>
                </a:solidFill>
                <a:latin typeface="Helvetica Neue Light"/>
                <a:ea typeface="Helvetica Neue Light"/>
                <a:cs typeface="Helvetica Neue Light"/>
                <a:sym typeface="Helvetica Neue Light"/>
              </a:rPr>
              <a:t>glass of water</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280628559cb_0_83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6" name="Google Shape;666;g280628559cb_0_83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7" name="Google Shape;667;g280628559cb_0_838"/>
          <p:cNvCxnSpPr>
            <a:stCxn id="668" idx="4"/>
            <a:endCxn id="66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9" name="Google Shape;669;g280628559cb_0_83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0" name="Google Shape;670;g280628559cb_0_83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8" name="Google Shape;668;g280628559cb_0_83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1" name="Google Shape;671;g280628559cb_0_838"/>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Work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72" name="Google Shape;672;g280628559cb_0_838"/>
          <p:cNvSpPr txBox="1"/>
          <p:nvPr/>
        </p:nvSpPr>
        <p:spPr>
          <a:xfrm>
            <a:off x="1073532" y="4964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car parked in someone’s driveway</a:t>
            </a:r>
            <a:endParaRPr b="0" i="0" sz="1400" u="none" cap="none" strike="noStrike">
              <a:solidFill>
                <a:srgbClr val="434343"/>
              </a:solidFill>
              <a:latin typeface="Arial"/>
              <a:ea typeface="Arial"/>
              <a:cs typeface="Arial"/>
              <a:sym typeface="Arial"/>
            </a:endParaRPr>
          </a:p>
        </p:txBody>
      </p:sp>
      <p:sp>
        <p:nvSpPr>
          <p:cNvPr id="673" name="Google Shape;673;g280628559cb_0_838"/>
          <p:cNvSpPr txBox="1"/>
          <p:nvPr/>
        </p:nvSpPr>
        <p:spPr>
          <a:xfrm>
            <a:off x="1090682" y="39209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person </a:t>
            </a:r>
            <a:r>
              <a:rPr lang="en-US" sz="2400">
                <a:solidFill>
                  <a:srgbClr val="43464D"/>
                </a:solidFill>
                <a:latin typeface="Helvetica Neue Light"/>
                <a:ea typeface="Helvetica Neue Light"/>
                <a:cs typeface="Helvetica Neue Light"/>
                <a:sym typeface="Helvetica Neue Light"/>
              </a:rPr>
              <a:t>pushing a lawnmower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4" name="Google Shape;674;g280628559cb_0_838"/>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5" name="Google Shape;675;g280628559cb_0_838"/>
          <p:cNvSpPr txBox="1"/>
          <p:nvPr/>
        </p:nvSpPr>
        <p:spPr>
          <a:xfrm>
            <a:off x="1073532" y="19398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basil plant planted in a garden box</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76" name="Google Shape;676;g280628559cb_0_838"/>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77" name="Google Shape;677;g280628559cb_0_838"/>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78" name="Google Shape;678;g280628559cb_0_838"/>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79" name="Google Shape;679;g280628559cb_0_838"/>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80" name="Google Shape;680;g280628559cb_0_838"/>
          <p:cNvSpPr txBox="1"/>
          <p:nvPr/>
        </p:nvSpPr>
        <p:spPr>
          <a:xfrm>
            <a:off x="1073532" y="29371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full </a:t>
            </a:r>
            <a:r>
              <a:rPr lang="en-US" sz="2400">
                <a:solidFill>
                  <a:srgbClr val="43464D"/>
                </a:solidFill>
                <a:latin typeface="Helvetica Neue Light"/>
                <a:ea typeface="Helvetica Neue Light"/>
                <a:cs typeface="Helvetica Neue Light"/>
                <a:sym typeface="Helvetica Neue Light"/>
              </a:rPr>
              <a:t>glass of water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1" name="Google Shape;681;g280628559cb_0_838"/>
          <p:cNvSpPr/>
          <p:nvPr/>
        </p:nvSpPr>
        <p:spPr>
          <a:xfrm>
            <a:off x="350550" y="3663650"/>
            <a:ext cx="51678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8" name="Google Shape;688;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9" name="Google Shape;689;g25e11802ac4_0_2511"/>
          <p:cNvCxnSpPr>
            <a:stCxn id="690" idx="4"/>
            <a:endCxn id="68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91" name="Google Shape;691;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92" name="Google Shape;692;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0" name="Google Shape;690;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3" name="Google Shape;693;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94" name="Google Shape;694;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95" name="Google Shape;695;g25e11802ac4_0_2511"/>
          <p:cNvCxnSpPr>
            <a:stCxn id="696" idx="4"/>
            <a:endCxn id="69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97" name="Google Shape;697;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98" name="Google Shape;698;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96" name="Google Shape;696;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9" name="Google Shape;699;g25e11802ac4_0_2511"/>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Work</a:t>
            </a:r>
            <a:endParaRPr b="0" i="0" sz="700" u="none" cap="none" strike="noStrike">
              <a:solidFill>
                <a:srgbClr val="000000"/>
              </a:solidFill>
              <a:latin typeface="Arial"/>
              <a:ea typeface="Arial"/>
              <a:cs typeface="Arial"/>
              <a:sym typeface="Arial"/>
            </a:endParaRPr>
          </a:p>
        </p:txBody>
      </p:sp>
      <p:sp>
        <p:nvSpPr>
          <p:cNvPr id="700" name="Google Shape;700;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01" name="Google Shape;701;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02" name="Google Shape;702;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03" name="Google Shape;703;g25e11802ac4_0_2511"/>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work</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704" name="Google Shape;704;g25e11802ac4_0_2511"/>
          <p:cNvPicPr preferRelativeResize="0"/>
          <p:nvPr/>
        </p:nvPicPr>
        <p:blipFill>
          <a:blip r:embed="rId3">
            <a:alphaModFix/>
          </a:blip>
          <a:stretch>
            <a:fillRect/>
          </a:stretch>
        </p:blipFill>
        <p:spPr>
          <a:xfrm>
            <a:off x="5866329" y="1070800"/>
            <a:ext cx="2637797" cy="1792500"/>
          </a:xfrm>
          <a:prstGeom prst="rect">
            <a:avLst/>
          </a:prstGeom>
          <a:noFill/>
          <a:ln>
            <a:noFill/>
          </a:ln>
        </p:spPr>
      </p:pic>
      <p:sp>
        <p:nvSpPr>
          <p:cNvPr id="705" name="Google Shape;705;g25e11802ac4_0_2511"/>
          <p:cNvSpPr txBox="1"/>
          <p:nvPr/>
        </p:nvSpPr>
        <p:spPr>
          <a:xfrm>
            <a:off x="498775" y="1205625"/>
            <a:ext cx="4107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A force acting upon an object causing the object to move in the direction of that force</a:t>
            </a:r>
            <a:endParaRPr sz="2400"/>
          </a:p>
        </p:txBody>
      </p:sp>
      <p:sp>
        <p:nvSpPr>
          <p:cNvPr id="706" name="Google Shape;706;g25e11802ac4_0_2511"/>
          <p:cNvSpPr txBox="1"/>
          <p:nvPr/>
        </p:nvSpPr>
        <p:spPr>
          <a:xfrm>
            <a:off x="510225" y="4784950"/>
            <a:ext cx="4020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 person pushing a lawnmower</a:t>
            </a: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3" name="Google Shape;713;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4" name="Google Shape;714;g25e11802ac4_0_2536"/>
          <p:cNvCxnSpPr>
            <a:stCxn id="715" idx="4"/>
            <a:endCxn id="71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6" name="Google Shape;716;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7" name="Google Shape;717;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5" name="Google Shape;715;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8" name="Google Shape;718;g25e11802ac4_0_2536"/>
          <p:cNvSpPr txBox="1"/>
          <p:nvPr/>
        </p:nvSpPr>
        <p:spPr>
          <a:xfrm>
            <a:off x="626731" y="3557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a:t>
            </a:r>
            <a:r>
              <a:rPr i="1" lang="en-US" sz="2900">
                <a:latin typeface="Calibri"/>
                <a:ea typeface="Calibri"/>
                <a:cs typeface="Calibri"/>
                <a:sym typeface="Calibri"/>
              </a:rPr>
              <a:t> work</a:t>
            </a:r>
            <a:r>
              <a:rPr b="0" i="1" lang="en-US" sz="2900" u="none" cap="none" strike="noStrike">
                <a:solidFill>
                  <a:srgbClr val="000000"/>
                </a:solidFill>
                <a:latin typeface="Calibri"/>
                <a:ea typeface="Calibri"/>
                <a:cs typeface="Calibri"/>
                <a:sym typeface="Calibri"/>
              </a:rPr>
              <a:t>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19" name="Google Shape;719;g25e11802ac4_0_2536"/>
          <p:cNvSpPr txBox="1"/>
          <p:nvPr/>
        </p:nvSpPr>
        <p:spPr>
          <a:xfrm>
            <a:off x="1073532" y="41226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Work explains how plants grow fruits and vegetables that we can eat to be healthy.</a:t>
            </a:r>
            <a:endParaRPr b="0" i="0" sz="2200" u="none" cap="none" strike="noStrike">
              <a:solidFill>
                <a:srgbClr val="434343"/>
              </a:solidFill>
              <a:latin typeface="Arial"/>
              <a:ea typeface="Arial"/>
              <a:cs typeface="Arial"/>
              <a:sym typeface="Arial"/>
            </a:endParaRPr>
          </a:p>
        </p:txBody>
      </p:sp>
      <p:sp>
        <p:nvSpPr>
          <p:cNvPr id="720" name="Google Shape;720;g25e11802ac4_0_2536"/>
          <p:cNvSpPr txBox="1"/>
          <p:nvPr/>
        </p:nvSpPr>
        <p:spPr>
          <a:xfrm>
            <a:off x="1073532" y="2765920"/>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Work explains weather and the seasons of our planet, helping us understand our environment better.</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21" name="Google Shape;721;g25e11802ac4_0_2536"/>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2" name="Google Shape;722;g25e11802ac4_0_2536"/>
          <p:cNvSpPr txBox="1"/>
          <p:nvPr/>
        </p:nvSpPr>
        <p:spPr>
          <a:xfrm>
            <a:off x="1073532" y="16350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Work explains why and how far objects move in our environment when forces act upon them.</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23" name="Google Shape;723;g25e11802ac4_0_2536"/>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24" name="Google Shape;724;g25e11802ac4_0_2536"/>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25" name="Google Shape;725;g25e11802ac4_0_2536"/>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26" name="Google Shape;726;g25e11802ac4_0_2536"/>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27" name="Google Shape;727;g25e11802ac4_0_2536"/>
          <p:cNvSpPr txBox="1"/>
          <p:nvPr/>
        </p:nvSpPr>
        <p:spPr>
          <a:xfrm>
            <a:off x="1073532" y="5356215"/>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Work converts energy from the Sun into electricity that we can use in our everyday lives and to survive.</a:t>
            </a:r>
            <a:endParaRPr b="0" i="0" sz="2200" u="none" cap="none" strike="noStrike">
              <a:solidFill>
                <a:srgbClr val="434343"/>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280628559cb_0_87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4" name="Google Shape;734;g280628559cb_0_87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5" name="Google Shape;735;g280628559cb_0_874"/>
          <p:cNvCxnSpPr>
            <a:stCxn id="736" idx="4"/>
            <a:endCxn id="73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7" name="Google Shape;737;g280628559cb_0_87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8" name="Google Shape;738;g280628559cb_0_87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6" name="Google Shape;736;g280628559cb_0_87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9" name="Google Shape;739;g280628559cb_0_874"/>
          <p:cNvSpPr txBox="1"/>
          <p:nvPr/>
        </p:nvSpPr>
        <p:spPr>
          <a:xfrm>
            <a:off x="626731" y="355701"/>
            <a:ext cx="82095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a:t>
            </a:r>
            <a:r>
              <a:rPr i="1" lang="en-US" sz="2900">
                <a:latin typeface="Calibri"/>
                <a:ea typeface="Calibri"/>
                <a:cs typeface="Calibri"/>
                <a:sym typeface="Calibri"/>
              </a:rPr>
              <a:t> work</a:t>
            </a:r>
            <a:r>
              <a:rPr b="0" i="1" lang="en-US" sz="2900" u="none" cap="none" strike="noStrike">
                <a:solidFill>
                  <a:srgbClr val="000000"/>
                </a:solidFill>
                <a:latin typeface="Calibri"/>
                <a:ea typeface="Calibri"/>
                <a:cs typeface="Calibri"/>
                <a:sym typeface="Calibri"/>
              </a:rPr>
              <a:t>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40" name="Google Shape;740;g280628559cb_0_874"/>
          <p:cNvSpPr txBox="1"/>
          <p:nvPr/>
        </p:nvSpPr>
        <p:spPr>
          <a:xfrm>
            <a:off x="1073532" y="41226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Work explains how plants grow fruits and vegetables that we can eat to be healthy.</a:t>
            </a:r>
            <a:endParaRPr b="0" i="0" sz="2200" u="none" cap="none" strike="noStrike">
              <a:solidFill>
                <a:srgbClr val="434343"/>
              </a:solidFill>
              <a:latin typeface="Arial"/>
              <a:ea typeface="Arial"/>
              <a:cs typeface="Arial"/>
              <a:sym typeface="Arial"/>
            </a:endParaRPr>
          </a:p>
        </p:txBody>
      </p:sp>
      <p:sp>
        <p:nvSpPr>
          <p:cNvPr id="741" name="Google Shape;741;g280628559cb_0_874"/>
          <p:cNvSpPr txBox="1"/>
          <p:nvPr/>
        </p:nvSpPr>
        <p:spPr>
          <a:xfrm>
            <a:off x="1073532" y="2765920"/>
            <a:ext cx="787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Work explains weather and the seasons of our planet, helping us understand our environment better.</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42" name="Google Shape;742;g280628559cb_0_874"/>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43" name="Google Shape;743;g280628559cb_0_874"/>
          <p:cNvSpPr txBox="1"/>
          <p:nvPr/>
        </p:nvSpPr>
        <p:spPr>
          <a:xfrm>
            <a:off x="1073532" y="16350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Work explains why and how far objects move in our environment when forces act upon them.</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44" name="Google Shape;744;g280628559cb_0_874"/>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45" name="Google Shape;745;g280628559cb_0_874"/>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46" name="Google Shape;746;g280628559cb_0_874"/>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47" name="Google Shape;747;g280628559cb_0_874"/>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48" name="Google Shape;748;g280628559cb_0_874"/>
          <p:cNvSpPr txBox="1"/>
          <p:nvPr/>
        </p:nvSpPr>
        <p:spPr>
          <a:xfrm>
            <a:off x="1073532" y="5356215"/>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Work converts energy from the Sun into electricity that we can use in our everyday lives and to survive.</a:t>
            </a:r>
            <a:endParaRPr b="0" i="0" sz="2200" u="none" cap="none" strike="noStrike">
              <a:solidFill>
                <a:srgbClr val="434343"/>
              </a:solidFill>
              <a:latin typeface="Arial"/>
              <a:ea typeface="Arial"/>
              <a:cs typeface="Arial"/>
              <a:sym typeface="Arial"/>
            </a:endParaRPr>
          </a:p>
        </p:txBody>
      </p:sp>
      <p:sp>
        <p:nvSpPr>
          <p:cNvPr id="749" name="Google Shape;749;g280628559cb_0_874"/>
          <p:cNvSpPr/>
          <p:nvPr/>
        </p:nvSpPr>
        <p:spPr>
          <a:xfrm>
            <a:off x="317125" y="1549050"/>
            <a:ext cx="7330800" cy="919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6" name="Google Shape;756;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7" name="Google Shape;757;g25e11802ac4_0_2649"/>
          <p:cNvCxnSpPr>
            <a:stCxn id="758" idx="4"/>
            <a:endCxn id="75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9" name="Google Shape;759;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0" name="Google Shape;760;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8" name="Google Shape;758;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1" name="Google Shape;761;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62" name="Google Shape;762;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63" name="Google Shape;763;g25e11802ac4_0_2649"/>
          <p:cNvCxnSpPr>
            <a:stCxn id="764" idx="4"/>
            <a:endCxn id="761"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65" name="Google Shape;765;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66" name="Google Shape;766;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64" name="Google Shape;764;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7" name="Google Shape;767;g25e11802ac4_0_264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Work</a:t>
            </a:r>
            <a:endParaRPr b="0" i="0" sz="700" u="none" cap="none" strike="noStrike">
              <a:solidFill>
                <a:srgbClr val="000000"/>
              </a:solidFill>
              <a:latin typeface="Arial"/>
              <a:ea typeface="Arial"/>
              <a:cs typeface="Arial"/>
              <a:sym typeface="Arial"/>
            </a:endParaRPr>
          </a:p>
        </p:txBody>
      </p:sp>
      <p:sp>
        <p:nvSpPr>
          <p:cNvPr id="768" name="Google Shape;768;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69" name="Google Shape;769;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70" name="Google Shape;770;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71" name="Google Shape;771;g25e11802ac4_0_2649"/>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work</a:t>
            </a:r>
            <a:r>
              <a:rPr b="0" i="0" lang="en-US" sz="1800" u="none" cap="none" strike="noStrike">
                <a:solidFill>
                  <a:srgbClr val="000000"/>
                </a:solidFill>
                <a:latin typeface="Helvetica Neue Light"/>
                <a:ea typeface="Helvetica Neue Light"/>
                <a:cs typeface="Helvetica Neue Light"/>
                <a:sym typeface="Helvetica Neue Light"/>
              </a:rPr>
              <a:t> impact my life?</a:t>
            </a:r>
            <a:endParaRPr b="0" i="0" sz="1800" u="none" cap="none" strike="noStrike">
              <a:solidFill>
                <a:srgbClr val="000000"/>
              </a:solidFill>
              <a:latin typeface="Arial"/>
              <a:ea typeface="Arial"/>
              <a:cs typeface="Arial"/>
              <a:sym typeface="Arial"/>
            </a:endParaRPr>
          </a:p>
        </p:txBody>
      </p:sp>
      <p:pic>
        <p:nvPicPr>
          <p:cNvPr id="772" name="Google Shape;772;g25e11802ac4_0_2649"/>
          <p:cNvPicPr preferRelativeResize="0"/>
          <p:nvPr/>
        </p:nvPicPr>
        <p:blipFill>
          <a:blip r:embed="rId3">
            <a:alphaModFix/>
          </a:blip>
          <a:stretch>
            <a:fillRect/>
          </a:stretch>
        </p:blipFill>
        <p:spPr>
          <a:xfrm>
            <a:off x="5866329" y="1070800"/>
            <a:ext cx="2637797" cy="1792500"/>
          </a:xfrm>
          <a:prstGeom prst="rect">
            <a:avLst/>
          </a:prstGeom>
          <a:noFill/>
          <a:ln>
            <a:noFill/>
          </a:ln>
        </p:spPr>
      </p:pic>
      <p:sp>
        <p:nvSpPr>
          <p:cNvPr id="773" name="Google Shape;773;g25e11802ac4_0_2649"/>
          <p:cNvSpPr txBox="1"/>
          <p:nvPr/>
        </p:nvSpPr>
        <p:spPr>
          <a:xfrm>
            <a:off x="498775" y="1205625"/>
            <a:ext cx="4107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A force acting upon an object causing the object to move in the direction of that force</a:t>
            </a:r>
            <a:endParaRPr sz="2400"/>
          </a:p>
        </p:txBody>
      </p:sp>
      <p:sp>
        <p:nvSpPr>
          <p:cNvPr id="774" name="Google Shape;774;g25e11802ac4_0_2649"/>
          <p:cNvSpPr txBox="1"/>
          <p:nvPr/>
        </p:nvSpPr>
        <p:spPr>
          <a:xfrm>
            <a:off x="510225" y="4784950"/>
            <a:ext cx="4020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 person pushing a lawnmower</a:t>
            </a:r>
            <a:endParaRPr sz="2400"/>
          </a:p>
        </p:txBody>
      </p:sp>
      <p:sp>
        <p:nvSpPr>
          <p:cNvPr id="775" name="Google Shape;775;g25e11802ac4_0_2649"/>
          <p:cNvSpPr txBox="1"/>
          <p:nvPr/>
        </p:nvSpPr>
        <p:spPr>
          <a:xfrm>
            <a:off x="4634125" y="4625050"/>
            <a:ext cx="4107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Work explains why and how far objects move in our environment when forces act upon them.</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80628559cb_0_86"/>
          <p:cNvSpPr txBox="1"/>
          <p:nvPr/>
        </p:nvSpPr>
        <p:spPr>
          <a:xfrm>
            <a:off x="838383" y="312749"/>
            <a:ext cx="79953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3000"/>
              <a:buFont typeface="Arial"/>
              <a:buNone/>
            </a:pPr>
            <a:r>
              <a:rPr b="1" i="0" lang="en-US" sz="3000" u="sng" cap="none" strike="noStrike">
                <a:solidFill>
                  <a:srgbClr val="0C0C0C"/>
                </a:solidFill>
                <a:latin typeface="Calibri"/>
                <a:ea typeface="Calibri"/>
                <a:cs typeface="Calibri"/>
                <a:sym typeface="Calibri"/>
              </a:rPr>
              <a:t>Force</a:t>
            </a:r>
            <a:r>
              <a:rPr b="1" i="0" lang="en-US" sz="3000" u="none" cap="none" strike="noStrike">
                <a:solidFill>
                  <a:srgbClr val="0C0C0C"/>
                </a:solidFill>
                <a:latin typeface="Calibri"/>
                <a:ea typeface="Calibri"/>
                <a:cs typeface="Calibri"/>
                <a:sym typeface="Calibri"/>
              </a:rPr>
              <a:t>: </a:t>
            </a:r>
            <a:r>
              <a:rPr b="0" i="0" lang="en-US" sz="3000" u="none" cap="none" strike="noStrike">
                <a:solidFill>
                  <a:srgbClr val="0C0C0C"/>
                </a:solidFill>
                <a:latin typeface="Calibri"/>
                <a:ea typeface="Calibri"/>
                <a:cs typeface="Calibri"/>
                <a:sym typeface="Calibri"/>
              </a:rPr>
              <a:t>push or pull on an object</a:t>
            </a:r>
            <a:endParaRPr b="1" i="0" sz="3000" u="none" cap="none" strike="noStrike">
              <a:solidFill>
                <a:schemeClr val="dk1"/>
              </a:solidFill>
              <a:latin typeface="Calibri"/>
              <a:ea typeface="Calibri"/>
              <a:cs typeface="Calibri"/>
              <a:sym typeface="Calibri"/>
            </a:endParaRPr>
          </a:p>
        </p:txBody>
      </p:sp>
      <p:sp>
        <p:nvSpPr>
          <p:cNvPr descr="Rewind" id="157" name="Google Shape;157;g280628559cb_0_8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force.jpg" id="158" name="Google Shape;158;g280628559cb_0_86"/>
          <p:cNvPicPr preferRelativeResize="0"/>
          <p:nvPr/>
        </p:nvPicPr>
        <p:blipFill rotWithShape="1">
          <a:blip r:embed="rId4">
            <a:alphaModFix/>
          </a:blip>
          <a:srcRect b="0" l="-10575" r="-10563" t="0"/>
          <a:stretch/>
        </p:blipFill>
        <p:spPr>
          <a:xfrm>
            <a:off x="424771" y="1527402"/>
            <a:ext cx="8229600" cy="45259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782" name="Google Shape;782;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descr="Rewind" id="788" name="Google Shape;788;g280628559cb_0_753"/>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g280628559cb_0_753"/>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Work</a:t>
            </a:r>
            <a:r>
              <a:rPr b="1" lang="en-US">
                <a:solidFill>
                  <a:schemeClr val="dk1"/>
                </a:solidFill>
              </a:rPr>
              <a:t>: </a:t>
            </a:r>
            <a:r>
              <a:rPr lang="en-US">
                <a:solidFill>
                  <a:schemeClr val="dk1"/>
                </a:solidFill>
              </a:rPr>
              <a:t>a force acting upon an object causing the object to move in the direction of that force</a:t>
            </a:r>
            <a:endParaRPr/>
          </a:p>
        </p:txBody>
      </p:sp>
      <p:pic>
        <p:nvPicPr>
          <p:cNvPr id="790" name="Google Shape;790;g280628559cb_0_753"/>
          <p:cNvPicPr preferRelativeResize="0"/>
          <p:nvPr/>
        </p:nvPicPr>
        <p:blipFill>
          <a:blip r:embed="rId4">
            <a:alphaModFix/>
          </a:blip>
          <a:stretch>
            <a:fillRect/>
          </a:stretch>
        </p:blipFill>
        <p:spPr>
          <a:xfrm>
            <a:off x="1366100" y="2883226"/>
            <a:ext cx="6411799" cy="27677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descr="Lightbulb and gear" id="796" name="Google Shape;796;g280628559cb_0_76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g280628559cb_0_760"/>
          <p:cNvSpPr txBox="1"/>
          <p:nvPr/>
        </p:nvSpPr>
        <p:spPr>
          <a:xfrm>
            <a:off x="722555" y="624839"/>
            <a:ext cx="82095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4200" u="none" cap="none" strike="noStrike">
                <a:solidFill>
                  <a:schemeClr val="dk1"/>
                </a:solidFill>
                <a:latin typeface="Calibri"/>
                <a:ea typeface="Calibri"/>
                <a:cs typeface="Calibri"/>
                <a:sym typeface="Calibri"/>
              </a:rPr>
              <a:t>Big Question: </a:t>
            </a:r>
            <a:r>
              <a:rPr lang="en-US" sz="4200">
                <a:solidFill>
                  <a:schemeClr val="dk1"/>
                </a:solidFill>
                <a:latin typeface="Calibri"/>
                <a:ea typeface="Calibri"/>
                <a:cs typeface="Calibri"/>
                <a:sym typeface="Calibri"/>
              </a:rPr>
              <a:t>How does energy create work?</a:t>
            </a:r>
            <a:endParaRPr b="0" i="0" sz="4200" u="none" cap="none" strike="noStrike">
              <a:solidFill>
                <a:srgbClr val="000000"/>
              </a:solidFill>
              <a:latin typeface="Arial"/>
              <a:ea typeface="Arial"/>
              <a:cs typeface="Arial"/>
              <a:sym typeface="Arial"/>
            </a:endParaRPr>
          </a:p>
        </p:txBody>
      </p:sp>
      <p:pic>
        <p:nvPicPr>
          <p:cNvPr id="798" name="Google Shape;798;g280628559cb_0_760"/>
          <p:cNvPicPr preferRelativeResize="0"/>
          <p:nvPr/>
        </p:nvPicPr>
        <p:blipFill>
          <a:blip r:embed="rId4">
            <a:alphaModFix/>
          </a:blip>
          <a:stretch>
            <a:fillRect/>
          </a:stretch>
        </p:blipFill>
        <p:spPr>
          <a:xfrm>
            <a:off x="152400" y="2694989"/>
            <a:ext cx="8839201" cy="262298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g280628559cb_0_997"/>
          <p:cNvSpPr txBox="1"/>
          <p:nvPr/>
        </p:nvSpPr>
        <p:spPr>
          <a:xfrm>
            <a:off x="2300996" y="-132389"/>
            <a:ext cx="4747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Demonstration</a:t>
            </a:r>
            <a:endParaRPr b="0" i="0" sz="1400" u="none" cap="none" strike="noStrike">
              <a:solidFill>
                <a:srgbClr val="000000"/>
              </a:solidFill>
              <a:latin typeface="Arial"/>
              <a:ea typeface="Arial"/>
              <a:cs typeface="Arial"/>
              <a:sym typeface="Arial"/>
            </a:endParaRPr>
          </a:p>
        </p:txBody>
      </p:sp>
      <p:sp>
        <p:nvSpPr>
          <p:cNvPr descr="Classroom" id="805" name="Google Shape;805;g280628559cb_0_997"/>
          <p:cNvSpPr/>
          <p:nvPr/>
        </p:nvSpPr>
        <p:spPr>
          <a:xfrm>
            <a:off x="124754" y="87073"/>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280628559cb_0_997"/>
          <p:cNvSpPr txBox="1"/>
          <p:nvPr/>
        </p:nvSpPr>
        <p:spPr>
          <a:xfrm>
            <a:off x="1969350" y="821900"/>
            <a:ext cx="52053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Paper Airplanes</a:t>
            </a:r>
            <a:endParaRPr b="0" i="0" sz="3600" u="none" cap="none" strike="noStrike">
              <a:solidFill>
                <a:schemeClr val="dk1"/>
              </a:solidFill>
              <a:latin typeface="Calibri"/>
              <a:ea typeface="Calibri"/>
              <a:cs typeface="Calibri"/>
              <a:sym typeface="Calibri"/>
            </a:endParaRPr>
          </a:p>
        </p:txBody>
      </p:sp>
      <p:sp>
        <p:nvSpPr>
          <p:cNvPr id="807" name="Google Shape;807;g280628559cb_0_997"/>
          <p:cNvSpPr txBox="1"/>
          <p:nvPr/>
        </p:nvSpPr>
        <p:spPr>
          <a:xfrm>
            <a:off x="814800" y="1600200"/>
            <a:ext cx="7514400" cy="203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1" i="0" lang="en-US" sz="1800" u="none" cap="none" strike="noStrike">
                <a:solidFill>
                  <a:schemeClr val="dk1"/>
                </a:solidFill>
                <a:latin typeface="Calibri"/>
                <a:ea typeface="Calibri"/>
                <a:cs typeface="Calibri"/>
                <a:sym typeface="Calibri"/>
              </a:rPr>
              <a:t>TEACHER DIRECTIONS: </a:t>
            </a:r>
            <a:r>
              <a:rPr i="0" lang="en-US" sz="1800" u="none" cap="none" strike="noStrike">
                <a:solidFill>
                  <a:schemeClr val="dk1"/>
                </a:solidFill>
                <a:latin typeface="Calibri"/>
                <a:ea typeface="Calibri"/>
                <a:cs typeface="Calibri"/>
                <a:sym typeface="Calibri"/>
              </a:rPr>
              <a:t>Using the materials provided and </a:t>
            </a:r>
            <a:r>
              <a:rPr lang="en-US" sz="1800">
                <a:solidFill>
                  <a:schemeClr val="dk1"/>
                </a:solidFill>
                <a:latin typeface="Calibri"/>
                <a:ea typeface="Calibri"/>
                <a:cs typeface="Calibri"/>
                <a:sym typeface="Calibri"/>
              </a:rPr>
              <a:t>the YouTube video below, have students build their own paper airplanes. Then, have students 1) throw the paper airplanes with not a lot of force, 2) more force, 3) in a few different directions.</a:t>
            </a:r>
            <a:endParaRPr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Calibri"/>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sng" cap="none" strike="noStrike">
                <a:solidFill>
                  <a:schemeClr val="dk1"/>
                </a:solidFill>
                <a:latin typeface="Calibri"/>
                <a:ea typeface="Calibri"/>
                <a:cs typeface="Calibri"/>
                <a:sym typeface="Calibri"/>
              </a:rPr>
              <a:t>Materials</a:t>
            </a:r>
            <a:r>
              <a:rPr b="0" i="0" lang="en-US" sz="1800" u="none" cap="none" strike="noStrike">
                <a:solidFill>
                  <a:schemeClr val="dk1"/>
                </a:solidFill>
                <a:latin typeface="Calibri"/>
                <a:ea typeface="Calibri"/>
                <a:cs typeface="Calibri"/>
                <a:sym typeface="Calibri"/>
              </a:rPr>
              <a:t>: l</a:t>
            </a:r>
            <a:r>
              <a:rPr lang="en-US" sz="1800">
                <a:solidFill>
                  <a:schemeClr val="dk1"/>
                </a:solidFill>
                <a:latin typeface="Calibri"/>
                <a:ea typeface="Calibri"/>
                <a:cs typeface="Calibri"/>
                <a:sym typeface="Calibri"/>
              </a:rPr>
              <a:t>etter-size (8.5 x 11) sheet of paper for each person, marker or other writing utensil for each person</a:t>
            </a:r>
            <a:endParaRPr b="0" i="0" sz="1800" u="none" cap="none" strike="noStrike">
              <a:solidFill>
                <a:schemeClr val="dk1"/>
              </a:solidFill>
              <a:latin typeface="Calibri"/>
              <a:ea typeface="Calibri"/>
              <a:cs typeface="Calibri"/>
              <a:sym typeface="Calibri"/>
            </a:endParaRPr>
          </a:p>
        </p:txBody>
      </p:sp>
      <p:pic>
        <p:nvPicPr>
          <p:cNvPr descr="This paper airplane is the easiest to make for kids! The classic Dart is the most popular plane around. Its simple jet design flies far and is a lot of fun!&#10;&#10;This step-by-step lesson is clear and simple. Easy to follow along. Your child will be flying a paper airplane in no time!&#10;----------&#10;How do I know? Because I'm The Kidsplainer! This is what I do best!!!&#10;&#10;Kids enjoy learning the ropes from an older kid. And that's me! But since I don't have any brothers or sisters, I decided to pass on what I know to every kid on YouTube!&#10;&#10;Now I create fun videos to teach children everything they need to know to be a kid! Whether it's tying a shoe or skateboarding, I'm here to help!&#10;&#10;Thanks for watching! And please subscribe. New videos released every Friday @ 6:00 AM (Central Time)." id="808" name="Google Shape;808;g280628559cb_0_997" title="How to Make a PAPER AIRPLANE!! - (Easy for Kids!)">
            <a:hlinkClick r:id="rId4"/>
          </p:cNvPr>
          <p:cNvPicPr preferRelativeResize="0"/>
          <p:nvPr/>
        </p:nvPicPr>
        <p:blipFill>
          <a:blip r:embed="rId5">
            <a:alphaModFix/>
          </a:blip>
          <a:stretch>
            <a:fillRect/>
          </a:stretch>
        </p:blipFill>
        <p:spPr>
          <a:xfrm>
            <a:off x="2351688" y="3862775"/>
            <a:ext cx="4645825" cy="2613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descr="Laptop" id="814" name="Google Shape;814;g280628559cb_0_1005"/>
          <p:cNvSpPr/>
          <p:nvPr/>
        </p:nvSpPr>
        <p:spPr>
          <a:xfrm>
            <a:off x="44367"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280628559cb_0_1005"/>
          <p:cNvSpPr txBox="1"/>
          <p:nvPr/>
        </p:nvSpPr>
        <p:spPr>
          <a:xfrm>
            <a:off x="44374" y="5550"/>
            <a:ext cx="91440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Reflection Activity</a:t>
            </a:r>
            <a:endParaRPr b="0" i="0" sz="1400" u="none" cap="none" strike="noStrike">
              <a:solidFill>
                <a:srgbClr val="000000"/>
              </a:solidFill>
              <a:latin typeface="Arial"/>
              <a:ea typeface="Arial"/>
              <a:cs typeface="Arial"/>
              <a:sym typeface="Arial"/>
            </a:endParaRPr>
          </a:p>
        </p:txBody>
      </p:sp>
      <p:sp>
        <p:nvSpPr>
          <p:cNvPr id="816" name="Google Shape;816;g280628559cb_0_1005"/>
          <p:cNvSpPr txBox="1"/>
          <p:nvPr/>
        </p:nvSpPr>
        <p:spPr>
          <a:xfrm>
            <a:off x="267000" y="5123650"/>
            <a:ext cx="8751000" cy="164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900" u="none" cap="none" strike="noStrike">
                <a:solidFill>
                  <a:schemeClr val="dk1"/>
                </a:solidFill>
                <a:latin typeface="Calibri"/>
                <a:ea typeface="Calibri"/>
                <a:cs typeface="Calibri"/>
                <a:sym typeface="Calibri"/>
              </a:rPr>
              <a:t>Ask yourselves…</a:t>
            </a:r>
            <a:endParaRPr b="0" i="0" sz="1900" u="none" cap="none" strike="noStrike">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What happened </a:t>
            </a:r>
            <a:r>
              <a:rPr lang="en-US" sz="1900">
                <a:solidFill>
                  <a:schemeClr val="dk1"/>
                </a:solidFill>
                <a:latin typeface="Calibri"/>
                <a:ea typeface="Calibri"/>
                <a:cs typeface="Calibri"/>
                <a:sym typeface="Calibri"/>
              </a:rPr>
              <a:t>with</a:t>
            </a:r>
            <a:r>
              <a:rPr lang="en-US" sz="1900">
                <a:solidFill>
                  <a:schemeClr val="dk1"/>
                </a:solidFill>
                <a:latin typeface="Calibri"/>
                <a:ea typeface="Calibri"/>
                <a:cs typeface="Calibri"/>
                <a:sym typeface="Calibri"/>
              </a:rPr>
              <a:t> the paper airplane when I threw it </a:t>
            </a:r>
            <a:r>
              <a:rPr lang="en-US" sz="1900">
                <a:solidFill>
                  <a:schemeClr val="dk1"/>
                </a:solidFill>
                <a:latin typeface="Calibri"/>
                <a:ea typeface="Calibri"/>
                <a:cs typeface="Calibri"/>
                <a:sym typeface="Calibri"/>
              </a:rPr>
              <a:t>with not a lot of force?</a:t>
            </a:r>
            <a:endParaRPr sz="1900">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What happened with the paper airplane when I threw it with a lot of force?</a:t>
            </a:r>
            <a:endParaRPr sz="1900">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Did the paper airplane go in the direction you threw each time? Why or why not?</a:t>
            </a:r>
            <a:endParaRPr sz="1900">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How can work help explain the movement of the paper airplane?</a:t>
            </a:r>
            <a:endParaRPr sz="1900">
              <a:solidFill>
                <a:schemeClr val="dk1"/>
              </a:solidFill>
              <a:latin typeface="Calibri"/>
              <a:ea typeface="Calibri"/>
              <a:cs typeface="Calibri"/>
              <a:sym typeface="Calibri"/>
            </a:endParaRPr>
          </a:p>
        </p:txBody>
      </p:sp>
      <p:pic>
        <p:nvPicPr>
          <p:cNvPr id="817" name="Google Shape;817;g280628559cb_0_1005"/>
          <p:cNvPicPr preferRelativeResize="0"/>
          <p:nvPr/>
        </p:nvPicPr>
        <p:blipFill>
          <a:blip r:embed="rId4">
            <a:alphaModFix/>
          </a:blip>
          <a:stretch>
            <a:fillRect/>
          </a:stretch>
        </p:blipFill>
        <p:spPr>
          <a:xfrm>
            <a:off x="1962450" y="1188450"/>
            <a:ext cx="5219090" cy="35542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grpSp>
        <p:nvGrpSpPr>
          <p:cNvPr id="823" name="Google Shape;823;g2807684f02b_0_0"/>
          <p:cNvGrpSpPr/>
          <p:nvPr/>
        </p:nvGrpSpPr>
        <p:grpSpPr>
          <a:xfrm>
            <a:off x="1325592" y="297175"/>
            <a:ext cx="6456691" cy="6404394"/>
            <a:chOff x="814636" y="0"/>
            <a:chExt cx="5828917" cy="6404394"/>
          </a:xfrm>
        </p:grpSpPr>
        <p:sp>
          <p:nvSpPr>
            <p:cNvPr id="824" name="Google Shape;824;g2807684f02b_0_0"/>
            <p:cNvSpPr/>
            <p:nvPr/>
          </p:nvSpPr>
          <p:spPr>
            <a:xfrm rot="10800000">
              <a:off x="1480849" y="54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g2807684f02b_0_0"/>
            <p:cNvSpPr txBox="1"/>
            <p:nvPr/>
          </p:nvSpPr>
          <p:spPr>
            <a:xfrm>
              <a:off x="1661623" y="68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826" name="Google Shape;826;g2807684f02b_0_0"/>
            <p:cNvSpPr/>
            <p:nvPr/>
          </p:nvSpPr>
          <p:spPr>
            <a:xfrm>
              <a:off x="848401" y="0"/>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g2807684f02b_0_0"/>
            <p:cNvSpPr/>
            <p:nvPr/>
          </p:nvSpPr>
          <p:spPr>
            <a:xfrm rot="10800000">
              <a:off x="1480849" y="938784"/>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g2807684f02b_0_0"/>
            <p:cNvSpPr txBox="1"/>
            <p:nvPr/>
          </p:nvSpPr>
          <p:spPr>
            <a:xfrm>
              <a:off x="1661623" y="938929"/>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829" name="Google Shape;829;g2807684f02b_0_0"/>
            <p:cNvSpPr/>
            <p:nvPr/>
          </p:nvSpPr>
          <p:spPr>
            <a:xfrm>
              <a:off x="824716" y="938929"/>
              <a:ext cx="722700" cy="7227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2807684f02b_0_0"/>
            <p:cNvSpPr/>
            <p:nvPr/>
          </p:nvSpPr>
          <p:spPr>
            <a:xfrm rot="10800000">
              <a:off x="1480849" y="1877027"/>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g2807684f02b_0_0"/>
            <p:cNvSpPr txBox="1"/>
            <p:nvPr/>
          </p:nvSpPr>
          <p:spPr>
            <a:xfrm>
              <a:off x="1661623" y="1877172"/>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832" name="Google Shape;832;g2807684f02b_0_0"/>
            <p:cNvSpPr/>
            <p:nvPr/>
          </p:nvSpPr>
          <p:spPr>
            <a:xfrm>
              <a:off x="814643" y="1875958"/>
              <a:ext cx="722700" cy="7227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g2807684f02b_0_0"/>
            <p:cNvSpPr/>
            <p:nvPr/>
          </p:nvSpPr>
          <p:spPr>
            <a:xfrm rot="10800000">
              <a:off x="1480849" y="281527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g2807684f02b_0_0"/>
            <p:cNvSpPr txBox="1"/>
            <p:nvPr/>
          </p:nvSpPr>
          <p:spPr>
            <a:xfrm>
              <a:off x="1661623" y="281541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835" name="Google Shape;835;g2807684f02b_0_0"/>
            <p:cNvSpPr/>
            <p:nvPr/>
          </p:nvSpPr>
          <p:spPr>
            <a:xfrm>
              <a:off x="814636" y="2815415"/>
              <a:ext cx="722700" cy="7227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g2807684f02b_0_0"/>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g2807684f02b_0_0"/>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838" name="Google Shape;838;g2807684f02b_0_0"/>
            <p:cNvSpPr/>
            <p:nvPr/>
          </p:nvSpPr>
          <p:spPr>
            <a:xfrm>
              <a:off x="822078" y="4170465"/>
              <a:ext cx="722700" cy="7227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g2807684f02b_0_0"/>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g2807684f02b_0_0"/>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841" name="Google Shape;841;g2807684f02b_0_0"/>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842" name="Google Shape;842;g2807684f02b_0_0"/>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843" name="Google Shape;843;g2807684f02b_0_0"/>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844" name="Google Shape;844;g2807684f02b_0_0"/>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845" name="Google Shape;845;g2807684f02b_0_0"/>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846" name="Google Shape;846;g2807684f02b_0_0"/>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325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7" name="Google Shape;847;g2807684f02b_0_0"/>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848" name="Google Shape;848;g2807684f02b_0_0"/>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9" name="Google Shape;849;g2807684f02b_0_0"/>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850" name="Google Shape;850;g2807684f02b_0_0"/>
          <p:cNvCxnSpPr>
            <a:stCxn id="851" idx="4"/>
            <a:endCxn id="848"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852" name="Google Shape;852;g2807684f02b_0_0"/>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853" name="Google Shape;853;g2807684f02b_0_0"/>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851" name="Google Shape;851;g2807684f02b_0_0"/>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g2807684f02b_0_35"/>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325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0" name="Google Shape;860;g2807684f02b_0_35"/>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861" name="Google Shape;861;g2807684f02b_0_35"/>
          <p:cNvSpPr txBox="1"/>
          <p:nvPr/>
        </p:nvSpPr>
        <p:spPr>
          <a:xfrm>
            <a:off x="1828800" y="290065"/>
            <a:ext cx="54864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Inertia</a:t>
            </a:r>
            <a:endParaRPr b="1"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862" name="Google Shape;862;g2807684f02b_0_35"/>
          <p:cNvPicPr preferRelativeResize="0"/>
          <p:nvPr/>
        </p:nvPicPr>
        <p:blipFill>
          <a:blip r:embed="rId3">
            <a:alphaModFix/>
          </a:blip>
          <a:stretch>
            <a:fillRect/>
          </a:stretch>
        </p:blipFill>
        <p:spPr>
          <a:xfrm>
            <a:off x="1619250" y="1757353"/>
            <a:ext cx="5905500" cy="33432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descr="Lightbulb and gear" id="868" name="Google Shape;868;g2807684f02b_0_43"/>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g2807684f02b_0_43"/>
          <p:cNvSpPr txBox="1"/>
          <p:nvPr/>
        </p:nvSpPr>
        <p:spPr>
          <a:xfrm>
            <a:off x="722555" y="624839"/>
            <a:ext cx="8209500" cy="203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4200" u="none" cap="none" strike="noStrike">
                <a:solidFill>
                  <a:schemeClr val="dk1"/>
                </a:solidFill>
                <a:latin typeface="Calibri"/>
                <a:ea typeface="Calibri"/>
                <a:cs typeface="Calibri"/>
                <a:sym typeface="Calibri"/>
              </a:rPr>
              <a:t>Big Question: </a:t>
            </a:r>
            <a:r>
              <a:rPr lang="en-US" sz="4200">
                <a:solidFill>
                  <a:schemeClr val="dk1"/>
                </a:solidFill>
                <a:latin typeface="Calibri"/>
                <a:ea typeface="Calibri"/>
                <a:cs typeface="Calibri"/>
                <a:sym typeface="Calibri"/>
              </a:rPr>
              <a:t>Why do things keep moving or stay still unless a force acts on them?</a:t>
            </a:r>
            <a:endParaRPr b="0" i="0" sz="4200" u="none" cap="none" strike="noStrike">
              <a:solidFill>
                <a:srgbClr val="000000"/>
              </a:solidFill>
              <a:latin typeface="Arial"/>
              <a:ea typeface="Arial"/>
              <a:cs typeface="Arial"/>
              <a:sym typeface="Arial"/>
            </a:endParaRPr>
          </a:p>
        </p:txBody>
      </p:sp>
      <p:pic>
        <p:nvPicPr>
          <p:cNvPr id="870" name="Google Shape;870;g2807684f02b_0_43"/>
          <p:cNvPicPr preferRelativeResize="0"/>
          <p:nvPr/>
        </p:nvPicPr>
        <p:blipFill>
          <a:blip r:embed="rId4">
            <a:alphaModFix/>
          </a:blip>
          <a:stretch>
            <a:fillRect/>
          </a:stretch>
        </p:blipFill>
        <p:spPr>
          <a:xfrm>
            <a:off x="1644650" y="2809139"/>
            <a:ext cx="5854700" cy="389646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descr="Rewind" id="876" name="Google Shape;876;g2807684f02b_0_50"/>
          <p:cNvSpPr/>
          <p:nvPr/>
        </p:nvSpPr>
        <p:spPr>
          <a:xfrm>
            <a:off x="1828800" y="914400"/>
            <a:ext cx="5486400" cy="4654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g2807684f02b_0_55"/>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Energy</a:t>
            </a:r>
            <a:r>
              <a:rPr b="1" lang="en-US" sz="3600"/>
              <a:t>: </a:t>
            </a:r>
            <a:r>
              <a:rPr lang="en-US" sz="3600"/>
              <a:t>the ability to cause change</a:t>
            </a:r>
            <a:endParaRPr b="1" sz="3600"/>
          </a:p>
        </p:txBody>
      </p:sp>
      <p:sp>
        <p:nvSpPr>
          <p:cNvPr descr="Rewind" id="883" name="Google Shape;883;g2807684f02b_0_5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4" name="Google Shape;884;g2807684f02b_0_55"/>
          <p:cNvPicPr preferRelativeResize="0"/>
          <p:nvPr/>
        </p:nvPicPr>
        <p:blipFill>
          <a:blip r:embed="rId4">
            <a:alphaModFix/>
          </a:blip>
          <a:stretch>
            <a:fillRect/>
          </a:stretch>
        </p:blipFill>
        <p:spPr>
          <a:xfrm>
            <a:off x="2300525" y="1650650"/>
            <a:ext cx="5002850" cy="500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80628559cb_0_93"/>
          <p:cNvSpPr txBox="1"/>
          <p:nvPr/>
        </p:nvSpPr>
        <p:spPr>
          <a:xfrm>
            <a:off x="976875" y="312750"/>
            <a:ext cx="7807800" cy="69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2800" u="sng" cap="none" strike="noStrike">
                <a:solidFill>
                  <a:srgbClr val="0C0C0C"/>
                </a:solidFill>
                <a:latin typeface="Calibri"/>
                <a:ea typeface="Calibri"/>
                <a:cs typeface="Calibri"/>
                <a:sym typeface="Calibri"/>
              </a:rPr>
              <a:t>Distance</a:t>
            </a:r>
            <a:r>
              <a:rPr b="1" i="0" lang="en-US" sz="2800" u="none" cap="none" strike="noStrike">
                <a:solidFill>
                  <a:srgbClr val="0C0C0C"/>
                </a:solidFill>
                <a:latin typeface="Calibri"/>
                <a:ea typeface="Calibri"/>
                <a:cs typeface="Calibri"/>
                <a:sym typeface="Calibri"/>
              </a:rPr>
              <a:t>: </a:t>
            </a:r>
            <a:r>
              <a:rPr b="0" i="0" lang="en-US" sz="2800" u="none" cap="none" strike="noStrike">
                <a:solidFill>
                  <a:srgbClr val="0C0C0C"/>
                </a:solidFill>
                <a:latin typeface="Calibri"/>
                <a:ea typeface="Calibri"/>
                <a:cs typeface="Calibri"/>
                <a:sym typeface="Calibri"/>
              </a:rPr>
              <a:t>how far an object travels</a:t>
            </a:r>
            <a:endParaRPr b="1" i="0" sz="2800" u="none" cap="none" strike="noStrike">
              <a:solidFill>
                <a:srgbClr val="FF0000"/>
              </a:solidFill>
              <a:latin typeface="Calibri"/>
              <a:ea typeface="Calibri"/>
              <a:cs typeface="Calibri"/>
              <a:sym typeface="Calibri"/>
            </a:endParaRPr>
          </a:p>
        </p:txBody>
      </p:sp>
      <p:sp>
        <p:nvSpPr>
          <p:cNvPr descr="Rewind" id="165" name="Google Shape;165;g280628559cb_0_9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distance.jpg" id="166" name="Google Shape;166;g280628559cb_0_93"/>
          <p:cNvPicPr preferRelativeResize="0"/>
          <p:nvPr/>
        </p:nvPicPr>
        <p:blipFill rotWithShape="1">
          <a:blip r:embed="rId4">
            <a:alphaModFix/>
          </a:blip>
          <a:srcRect b="0" l="-10459" r="-10459" t="0"/>
          <a:stretch/>
        </p:blipFill>
        <p:spPr>
          <a:xfrm>
            <a:off x="555171" y="1462088"/>
            <a:ext cx="8229600" cy="452596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g2807684f02b_0_62"/>
          <p:cNvSpPr txBox="1"/>
          <p:nvPr/>
        </p:nvSpPr>
        <p:spPr>
          <a:xfrm>
            <a:off x="838383" y="312749"/>
            <a:ext cx="79953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3000"/>
              <a:buFont typeface="Arial"/>
              <a:buNone/>
            </a:pPr>
            <a:r>
              <a:rPr b="1" i="0" lang="en-US" sz="3000" u="sng" cap="none" strike="noStrike">
                <a:solidFill>
                  <a:srgbClr val="0C0C0C"/>
                </a:solidFill>
                <a:latin typeface="Calibri"/>
                <a:ea typeface="Calibri"/>
                <a:cs typeface="Calibri"/>
                <a:sym typeface="Calibri"/>
              </a:rPr>
              <a:t>Force</a:t>
            </a:r>
            <a:r>
              <a:rPr b="1" i="0" lang="en-US" sz="3000" u="none" cap="none" strike="noStrike">
                <a:solidFill>
                  <a:srgbClr val="0C0C0C"/>
                </a:solidFill>
                <a:latin typeface="Calibri"/>
                <a:ea typeface="Calibri"/>
                <a:cs typeface="Calibri"/>
                <a:sym typeface="Calibri"/>
              </a:rPr>
              <a:t>: </a:t>
            </a:r>
            <a:r>
              <a:rPr b="0" i="0" lang="en-US" sz="3000" u="none" cap="none" strike="noStrike">
                <a:solidFill>
                  <a:srgbClr val="0C0C0C"/>
                </a:solidFill>
                <a:latin typeface="Calibri"/>
                <a:ea typeface="Calibri"/>
                <a:cs typeface="Calibri"/>
                <a:sym typeface="Calibri"/>
              </a:rPr>
              <a:t>push or pull on an object</a:t>
            </a:r>
            <a:endParaRPr b="1" i="0" sz="3000" u="none" cap="none" strike="noStrike">
              <a:solidFill>
                <a:schemeClr val="dk1"/>
              </a:solidFill>
              <a:latin typeface="Calibri"/>
              <a:ea typeface="Calibri"/>
              <a:cs typeface="Calibri"/>
              <a:sym typeface="Calibri"/>
            </a:endParaRPr>
          </a:p>
        </p:txBody>
      </p:sp>
      <p:sp>
        <p:nvSpPr>
          <p:cNvPr descr="Rewind" id="891" name="Google Shape;891;g2807684f02b_0_6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force.jpg" id="892" name="Google Shape;892;g2807684f02b_0_62"/>
          <p:cNvPicPr preferRelativeResize="0"/>
          <p:nvPr/>
        </p:nvPicPr>
        <p:blipFill rotWithShape="1">
          <a:blip r:embed="rId4">
            <a:alphaModFix/>
          </a:blip>
          <a:srcRect b="0" l="-10575" r="-10563" t="0"/>
          <a:stretch/>
        </p:blipFill>
        <p:spPr>
          <a:xfrm>
            <a:off x="424771" y="1527402"/>
            <a:ext cx="8229600" cy="452596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g2807684f02b_0_76"/>
          <p:cNvSpPr txBox="1"/>
          <p:nvPr>
            <p:ph idx="1" type="subTitle"/>
          </p:nvPr>
        </p:nvSpPr>
        <p:spPr>
          <a:xfrm>
            <a:off x="771750" y="1011626"/>
            <a:ext cx="7600500" cy="1173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Direction</a:t>
            </a:r>
            <a:r>
              <a:rPr b="1" lang="en-US">
                <a:solidFill>
                  <a:schemeClr val="dk1"/>
                </a:solidFill>
              </a:rPr>
              <a:t>: </a:t>
            </a:r>
            <a:r>
              <a:rPr lang="en-US">
                <a:solidFill>
                  <a:schemeClr val="dk1"/>
                </a:solidFill>
              </a:rPr>
              <a:t>where something moves or points</a:t>
            </a:r>
            <a:endParaRPr/>
          </a:p>
        </p:txBody>
      </p:sp>
      <p:pic>
        <p:nvPicPr>
          <p:cNvPr id="899" name="Google Shape;899;g2807684f02b_0_76"/>
          <p:cNvPicPr preferRelativeResize="0"/>
          <p:nvPr/>
        </p:nvPicPr>
        <p:blipFill>
          <a:blip r:embed="rId3">
            <a:alphaModFix/>
          </a:blip>
          <a:stretch>
            <a:fillRect/>
          </a:stretch>
        </p:blipFill>
        <p:spPr>
          <a:xfrm>
            <a:off x="2833675" y="1961515"/>
            <a:ext cx="3476625" cy="4505325"/>
          </a:xfrm>
          <a:prstGeom prst="rect">
            <a:avLst/>
          </a:prstGeom>
          <a:noFill/>
          <a:ln>
            <a:noFill/>
          </a:ln>
        </p:spPr>
      </p:pic>
      <p:sp>
        <p:nvSpPr>
          <p:cNvPr descr="Rewind" id="900" name="Google Shape;900;g2807684f02b_0_76"/>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g2809bf74a06_0_3"/>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Work</a:t>
            </a:r>
            <a:r>
              <a:rPr b="1" lang="en-US">
                <a:solidFill>
                  <a:schemeClr val="dk1"/>
                </a:solidFill>
              </a:rPr>
              <a:t>: </a:t>
            </a:r>
            <a:r>
              <a:rPr lang="en-US">
                <a:solidFill>
                  <a:schemeClr val="dk1"/>
                </a:solidFill>
              </a:rPr>
              <a:t>a force acting upon an object causing the object to move in the direction of that force</a:t>
            </a:r>
            <a:endParaRPr/>
          </a:p>
        </p:txBody>
      </p:sp>
      <p:pic>
        <p:nvPicPr>
          <p:cNvPr id="907" name="Google Shape;907;g2809bf74a06_0_3"/>
          <p:cNvPicPr preferRelativeResize="0"/>
          <p:nvPr/>
        </p:nvPicPr>
        <p:blipFill>
          <a:blip r:embed="rId3">
            <a:alphaModFix/>
          </a:blip>
          <a:stretch>
            <a:fillRect/>
          </a:stretch>
        </p:blipFill>
        <p:spPr>
          <a:xfrm>
            <a:off x="1366100" y="2883226"/>
            <a:ext cx="6411799" cy="2767750"/>
          </a:xfrm>
          <a:prstGeom prst="rect">
            <a:avLst/>
          </a:prstGeom>
          <a:noFill/>
          <a:ln>
            <a:noFill/>
          </a:ln>
        </p:spPr>
      </p:pic>
      <p:sp>
        <p:nvSpPr>
          <p:cNvPr descr="Rewind" id="908" name="Google Shape;908;g2809bf74a06_0_3"/>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descr="Questions" id="914" name="Google Shape;914;g2807684f02b_0_8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g2807684f02b_0_104"/>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 or False: Force is the push or pull of an object.</a:t>
            </a:r>
            <a:endParaRPr b="0" i="0" sz="3600" u="none" cap="none" strike="noStrike">
              <a:solidFill>
                <a:schemeClr val="dk1"/>
              </a:solidFill>
              <a:latin typeface="Calibri"/>
              <a:ea typeface="Calibri"/>
              <a:cs typeface="Calibri"/>
              <a:sym typeface="Calibri"/>
            </a:endParaRPr>
          </a:p>
        </p:txBody>
      </p:sp>
      <p:sp>
        <p:nvSpPr>
          <p:cNvPr descr="Questions" id="921" name="Google Shape;921;g2807684f02b_0_10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g2807684f02b_0_104"/>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True</a:t>
            </a:r>
            <a:r>
              <a:rPr b="0" i="0" lang="en-US" sz="3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False</a:t>
            </a:r>
            <a:endParaRPr b="0" i="0" sz="1400" u="none" cap="none" strike="noStrike">
              <a:solidFill>
                <a:srgbClr val="000000"/>
              </a:solidFill>
              <a:latin typeface="Arial"/>
              <a:ea typeface="Arial"/>
              <a:cs typeface="Arial"/>
              <a:sym typeface="Arial"/>
            </a:endParaRPr>
          </a:p>
        </p:txBody>
      </p:sp>
      <p:pic>
        <p:nvPicPr>
          <p:cNvPr descr="force.jpg" id="923" name="Google Shape;923;g2807684f02b_0_104"/>
          <p:cNvPicPr preferRelativeResize="0"/>
          <p:nvPr/>
        </p:nvPicPr>
        <p:blipFill rotWithShape="1">
          <a:blip r:embed="rId4">
            <a:alphaModFix/>
          </a:blip>
          <a:srcRect b="0" l="-10575" r="-10563" t="0"/>
          <a:stretch/>
        </p:blipFill>
        <p:spPr>
          <a:xfrm>
            <a:off x="2325074" y="2263300"/>
            <a:ext cx="7127824" cy="392002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g2807684f02b_0_112"/>
          <p:cNvSpPr txBox="1"/>
          <p:nvPr/>
        </p:nvSpPr>
        <p:spPr>
          <a:xfrm>
            <a:off x="1022420" y="424771"/>
            <a:ext cx="77787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True or False: Force is the push or pull of an object.</a:t>
            </a:r>
            <a:endParaRPr b="0" i="0" sz="3600" u="none" cap="none" strike="noStrike">
              <a:solidFill>
                <a:schemeClr val="dk1"/>
              </a:solidFill>
              <a:latin typeface="Calibri"/>
              <a:ea typeface="Calibri"/>
              <a:cs typeface="Calibri"/>
              <a:sym typeface="Calibri"/>
            </a:endParaRPr>
          </a:p>
        </p:txBody>
      </p:sp>
      <p:sp>
        <p:nvSpPr>
          <p:cNvPr descr="Questions" id="930" name="Google Shape;930;g2807684f02b_0_11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g2807684f02b_0_112"/>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b="1" lang="en-US" sz="3200">
                <a:solidFill>
                  <a:srgbClr val="FF0000"/>
                </a:solidFill>
                <a:latin typeface="Calibri"/>
                <a:ea typeface="Calibri"/>
                <a:cs typeface="Calibri"/>
                <a:sym typeface="Calibri"/>
              </a:rPr>
              <a:t>True</a:t>
            </a:r>
            <a:r>
              <a:rPr b="0" i="0" lang="en-US" sz="3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False</a:t>
            </a:r>
            <a:endParaRPr b="0" i="0" sz="1400" u="none" cap="none" strike="noStrike">
              <a:solidFill>
                <a:srgbClr val="000000"/>
              </a:solidFill>
              <a:latin typeface="Arial"/>
              <a:ea typeface="Arial"/>
              <a:cs typeface="Arial"/>
              <a:sym typeface="Arial"/>
            </a:endParaRPr>
          </a:p>
        </p:txBody>
      </p:sp>
      <p:pic>
        <p:nvPicPr>
          <p:cNvPr descr="force.jpg" id="932" name="Google Shape;932;g2807684f02b_0_112"/>
          <p:cNvPicPr preferRelativeResize="0"/>
          <p:nvPr/>
        </p:nvPicPr>
        <p:blipFill rotWithShape="1">
          <a:blip r:embed="rId4">
            <a:alphaModFix/>
          </a:blip>
          <a:srcRect b="0" l="-10575" r="-10563" t="0"/>
          <a:stretch/>
        </p:blipFill>
        <p:spPr>
          <a:xfrm>
            <a:off x="2325074" y="2263300"/>
            <a:ext cx="7127824" cy="392002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g2807684f02b_0_120"/>
          <p:cNvSpPr txBox="1"/>
          <p:nvPr/>
        </p:nvSpPr>
        <p:spPr>
          <a:xfrm>
            <a:off x="1022420" y="424771"/>
            <a:ext cx="77787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 is a force acting upon an object causing the object to move in the direction of that force.</a:t>
            </a:r>
            <a:endParaRPr b="0" i="0" sz="3600" u="none" cap="none" strike="noStrike">
              <a:solidFill>
                <a:schemeClr val="dk1"/>
              </a:solidFill>
              <a:latin typeface="Calibri"/>
              <a:ea typeface="Calibri"/>
              <a:cs typeface="Calibri"/>
              <a:sym typeface="Calibri"/>
            </a:endParaRPr>
          </a:p>
        </p:txBody>
      </p:sp>
      <p:sp>
        <p:nvSpPr>
          <p:cNvPr descr="Questions" id="939" name="Google Shape;939;g2807684f02b_0_12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g2807684f02b_0_120"/>
          <p:cNvSpPr txBox="1"/>
          <p:nvPr/>
        </p:nvSpPr>
        <p:spPr>
          <a:xfrm>
            <a:off x="838200" y="22828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Work</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Energy</a:t>
            </a:r>
            <a:endParaRPr b="0" i="0" sz="1400" u="none" cap="none" strike="noStrike">
              <a:solidFill>
                <a:srgbClr val="000000"/>
              </a:solidFill>
              <a:latin typeface="Arial"/>
              <a:ea typeface="Arial"/>
              <a:cs typeface="Arial"/>
              <a:sym typeface="Arial"/>
            </a:endParaRPr>
          </a:p>
        </p:txBody>
      </p:sp>
      <p:pic>
        <p:nvPicPr>
          <p:cNvPr id="941" name="Google Shape;941;g2807684f02b_0_120"/>
          <p:cNvPicPr preferRelativeResize="0"/>
          <p:nvPr/>
        </p:nvPicPr>
        <p:blipFill>
          <a:blip r:embed="rId4">
            <a:alphaModFix/>
          </a:blip>
          <a:stretch>
            <a:fillRect/>
          </a:stretch>
        </p:blipFill>
        <p:spPr>
          <a:xfrm>
            <a:off x="1366100" y="3814726"/>
            <a:ext cx="6411799" cy="27677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g2809bf74a06_0_13"/>
          <p:cNvSpPr txBox="1"/>
          <p:nvPr/>
        </p:nvSpPr>
        <p:spPr>
          <a:xfrm>
            <a:off x="1022420" y="424771"/>
            <a:ext cx="77787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______ is a force acting upon an object causing the object to move in the direction of that force.</a:t>
            </a:r>
            <a:endParaRPr b="0" i="0" sz="3600" u="none" cap="none" strike="noStrike">
              <a:solidFill>
                <a:schemeClr val="dk1"/>
              </a:solidFill>
              <a:latin typeface="Calibri"/>
              <a:ea typeface="Calibri"/>
              <a:cs typeface="Calibri"/>
              <a:sym typeface="Calibri"/>
            </a:endParaRPr>
          </a:p>
        </p:txBody>
      </p:sp>
      <p:sp>
        <p:nvSpPr>
          <p:cNvPr descr="Questions" id="948" name="Google Shape;948;g2809bf74a06_0_1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g2809bf74a06_0_13"/>
          <p:cNvSpPr txBox="1"/>
          <p:nvPr/>
        </p:nvSpPr>
        <p:spPr>
          <a:xfrm>
            <a:off x="838200" y="22828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rgbClr val="FF0000"/>
              </a:buClr>
              <a:buSzPts val="3200"/>
              <a:buAutoNum type="alphaUcPeriod"/>
            </a:pPr>
            <a:r>
              <a:rPr b="1" lang="en-US" sz="3200">
                <a:solidFill>
                  <a:srgbClr val="FF0000"/>
                </a:solidFill>
                <a:latin typeface="Calibri"/>
                <a:ea typeface="Calibri"/>
                <a:cs typeface="Calibri"/>
                <a:sym typeface="Calibri"/>
              </a:rPr>
              <a:t>Work</a:t>
            </a:r>
            <a:endParaRPr b="1" i="0" sz="1400" u="none" cap="none" strike="noStrike">
              <a:solidFill>
                <a:srgbClr val="FF0000"/>
              </a:solidFill>
            </a:endParaRPr>
          </a:p>
          <a:p>
            <a:pPr indent="-342900" lvl="0" marL="342900" marR="0" rtl="0" algn="l">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Energy</a:t>
            </a:r>
            <a:endParaRPr b="0" i="0" sz="1400" u="none" cap="none" strike="noStrike">
              <a:solidFill>
                <a:srgbClr val="000000"/>
              </a:solidFill>
              <a:latin typeface="Arial"/>
              <a:ea typeface="Arial"/>
              <a:cs typeface="Arial"/>
              <a:sym typeface="Arial"/>
            </a:endParaRPr>
          </a:p>
        </p:txBody>
      </p:sp>
      <p:pic>
        <p:nvPicPr>
          <p:cNvPr id="950" name="Google Shape;950;g2809bf74a06_0_13"/>
          <p:cNvPicPr preferRelativeResize="0"/>
          <p:nvPr/>
        </p:nvPicPr>
        <p:blipFill>
          <a:blip r:embed="rId4">
            <a:alphaModFix/>
          </a:blip>
          <a:stretch>
            <a:fillRect/>
          </a:stretch>
        </p:blipFill>
        <p:spPr>
          <a:xfrm>
            <a:off x="1366100" y="3814726"/>
            <a:ext cx="6411799" cy="27677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g2807684f02b_0_136"/>
          <p:cNvSpPr txBox="1"/>
          <p:nvPr/>
        </p:nvSpPr>
        <p:spPr>
          <a:xfrm>
            <a:off x="1342650" y="14873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Inertia</a:t>
            </a:r>
            <a:endParaRPr b="0" i="0" sz="1400" u="none" cap="none" strike="noStrike">
              <a:solidFill>
                <a:srgbClr val="000000"/>
              </a:solidFill>
              <a:latin typeface="Arial"/>
              <a:ea typeface="Arial"/>
              <a:cs typeface="Arial"/>
              <a:sym typeface="Arial"/>
            </a:endParaRPr>
          </a:p>
        </p:txBody>
      </p:sp>
      <p:sp>
        <p:nvSpPr>
          <p:cNvPr descr="Artificial Intelligence" id="957" name="Google Shape;957;g2807684f02b_0_136"/>
          <p:cNvSpPr/>
          <p:nvPr/>
        </p:nvSpPr>
        <p:spPr>
          <a:xfrm>
            <a:off x="1432781" y="2468252"/>
            <a:ext cx="3326700" cy="30948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958" name="Google Shape;958;g2807684f02b_0_136"/>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g2809bf74a06_0_21"/>
          <p:cNvSpPr txBox="1"/>
          <p:nvPr>
            <p:ph type="ctrTitle"/>
          </p:nvPr>
        </p:nvSpPr>
        <p:spPr>
          <a:xfrm>
            <a:off x="367615" y="367615"/>
            <a:ext cx="85512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lang="en-US" sz="3400" u="sng"/>
              <a:t>Inertia</a:t>
            </a:r>
            <a:r>
              <a:rPr b="1" lang="en-US" sz="3400"/>
              <a:t>: </a:t>
            </a:r>
            <a:r>
              <a:rPr lang="en-US" sz="3400"/>
              <a:t>tendency of an object to resist change in motion</a:t>
            </a:r>
            <a:endParaRPr b="1" sz="3400"/>
          </a:p>
        </p:txBody>
      </p:sp>
      <p:sp>
        <p:nvSpPr>
          <p:cNvPr descr="Artificial Intelligence" id="965" name="Google Shape;965;g2809bf74a06_0_2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966" name="Google Shape;966;g2809bf74a06_0_21"/>
          <p:cNvPicPr preferRelativeResize="0"/>
          <p:nvPr/>
        </p:nvPicPr>
        <p:blipFill rotWithShape="1">
          <a:blip r:embed="rId4">
            <a:alphaModFix/>
          </a:blip>
          <a:srcRect b="0" l="0" r="0" t="0"/>
          <a:stretch/>
        </p:blipFill>
        <p:spPr>
          <a:xfrm>
            <a:off x="735230" y="135869"/>
            <a:ext cx="463492" cy="463492"/>
          </a:xfrm>
          <a:prstGeom prst="rect">
            <a:avLst/>
          </a:prstGeom>
          <a:noFill/>
          <a:ln>
            <a:noFill/>
          </a:ln>
        </p:spPr>
      </p:pic>
      <p:pic>
        <p:nvPicPr>
          <p:cNvPr id="967" name="Google Shape;967;g2809bf74a06_0_21"/>
          <p:cNvPicPr preferRelativeResize="0"/>
          <p:nvPr/>
        </p:nvPicPr>
        <p:blipFill>
          <a:blip r:embed="rId5">
            <a:alphaModFix/>
          </a:blip>
          <a:stretch>
            <a:fillRect/>
          </a:stretch>
        </p:blipFill>
        <p:spPr>
          <a:xfrm>
            <a:off x="1930375" y="2172974"/>
            <a:ext cx="5283251" cy="3522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80628559cb_0_257"/>
          <p:cNvSpPr txBox="1"/>
          <p:nvPr>
            <p:ph idx="1" type="subTitle"/>
          </p:nvPr>
        </p:nvSpPr>
        <p:spPr>
          <a:xfrm>
            <a:off x="771750" y="1011626"/>
            <a:ext cx="7600500" cy="1173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Direction</a:t>
            </a:r>
            <a:r>
              <a:rPr b="1" lang="en-US">
                <a:solidFill>
                  <a:schemeClr val="dk1"/>
                </a:solidFill>
              </a:rPr>
              <a:t>: </a:t>
            </a:r>
            <a:r>
              <a:rPr lang="en-US">
                <a:solidFill>
                  <a:schemeClr val="dk1"/>
                </a:solidFill>
              </a:rPr>
              <a:t>where something moves or points</a:t>
            </a:r>
            <a:endParaRPr/>
          </a:p>
        </p:txBody>
      </p:sp>
      <p:pic>
        <p:nvPicPr>
          <p:cNvPr id="173" name="Google Shape;173;g280628559cb_0_257"/>
          <p:cNvPicPr preferRelativeResize="0"/>
          <p:nvPr/>
        </p:nvPicPr>
        <p:blipFill>
          <a:blip r:embed="rId3">
            <a:alphaModFix/>
          </a:blip>
          <a:stretch>
            <a:fillRect/>
          </a:stretch>
        </p:blipFill>
        <p:spPr>
          <a:xfrm>
            <a:off x="2833675" y="1961515"/>
            <a:ext cx="3476625" cy="4505325"/>
          </a:xfrm>
          <a:prstGeom prst="rect">
            <a:avLst/>
          </a:prstGeom>
          <a:noFill/>
          <a:ln>
            <a:noFill/>
          </a:ln>
        </p:spPr>
      </p:pic>
      <p:sp>
        <p:nvSpPr>
          <p:cNvPr descr="Rewind" id="174" name="Google Shape;174;g280628559cb_0_257"/>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descr="Questions" id="973" name="Google Shape;973;g2807684f02b_0_151"/>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g2807684f02b_0_156"/>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inertia</a:t>
            </a:r>
            <a:r>
              <a:rPr b="0"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descr="Questions" id="980" name="Google Shape;980;g2807684f02b_0_15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1" name="Google Shape;981;g2807684f02b_0_156"/>
          <p:cNvPicPr preferRelativeResize="0"/>
          <p:nvPr/>
        </p:nvPicPr>
        <p:blipFill>
          <a:blip r:embed="rId4">
            <a:alphaModFix/>
          </a:blip>
          <a:stretch>
            <a:fillRect/>
          </a:stretch>
        </p:blipFill>
        <p:spPr>
          <a:xfrm>
            <a:off x="1930375" y="2172974"/>
            <a:ext cx="5283251" cy="35221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pic>
        <p:nvPicPr>
          <p:cNvPr id="987" name="Google Shape;987;g2807684f02b_0_163"/>
          <p:cNvPicPr preferRelativeResize="0"/>
          <p:nvPr/>
        </p:nvPicPr>
        <p:blipFill rotWithShape="1">
          <a:blip r:embed="rId3">
            <a:alphaModFix/>
          </a:blip>
          <a:srcRect b="0" l="0" r="0" t="0"/>
          <a:stretch/>
        </p:blipFill>
        <p:spPr>
          <a:xfrm>
            <a:off x="0" y="406400"/>
            <a:ext cx="9144000" cy="6035568"/>
          </a:xfrm>
          <a:prstGeom prst="rect">
            <a:avLst/>
          </a:prstGeom>
          <a:noFill/>
          <a:ln>
            <a:noFill/>
          </a:ln>
        </p:spPr>
      </p:pic>
      <p:sp>
        <p:nvSpPr>
          <p:cNvPr descr="Artificial Intelligence" id="988" name="Google Shape;988;g2807684f02b_0_163"/>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descr="Artificial Intelligence" id="993" name="Google Shape;993;g2809bf74a06_0_81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g2809bf74a06_0_819"/>
          <p:cNvSpPr txBox="1"/>
          <p:nvPr/>
        </p:nvSpPr>
        <p:spPr>
          <a:xfrm>
            <a:off x="584800" y="349675"/>
            <a:ext cx="80970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Inertia is Newton’s First Law of Motion.</a:t>
            </a:r>
            <a:endParaRPr sz="3600"/>
          </a:p>
        </p:txBody>
      </p:sp>
      <p:pic>
        <p:nvPicPr>
          <p:cNvPr descr="newton.jpg" id="995" name="Google Shape;995;g2809bf74a06_0_819"/>
          <p:cNvPicPr preferRelativeResize="0"/>
          <p:nvPr/>
        </p:nvPicPr>
        <p:blipFill rotWithShape="1">
          <a:blip r:embed="rId4">
            <a:alphaModFix/>
          </a:blip>
          <a:srcRect b="0" l="-50190" r="-50170" t="0"/>
          <a:stretch/>
        </p:blipFill>
        <p:spPr>
          <a:xfrm>
            <a:off x="735300" y="1864850"/>
            <a:ext cx="7897700" cy="4343424"/>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descr="Artificial Intelligence" id="1000" name="Google Shape;1000;g2807684f02b_0_16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g2807684f02b_0_169"/>
          <p:cNvSpPr txBox="1"/>
          <p:nvPr/>
        </p:nvSpPr>
        <p:spPr>
          <a:xfrm>
            <a:off x="584800" y="349675"/>
            <a:ext cx="80970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Inertia means things want to keep doing what they are doing.</a:t>
            </a:r>
            <a:endParaRPr sz="3600"/>
          </a:p>
        </p:txBody>
      </p:sp>
      <p:pic>
        <p:nvPicPr>
          <p:cNvPr id="1002" name="Google Shape;1002;g2807684f02b_0_169"/>
          <p:cNvPicPr preferRelativeResize="0"/>
          <p:nvPr/>
        </p:nvPicPr>
        <p:blipFill>
          <a:blip r:embed="rId4">
            <a:alphaModFix/>
          </a:blip>
          <a:stretch>
            <a:fillRect/>
          </a:stretch>
        </p:blipFill>
        <p:spPr>
          <a:xfrm>
            <a:off x="1856250" y="1892375"/>
            <a:ext cx="5941444" cy="4827423"/>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descr="Artificial Intelligence" id="1007" name="Google Shape;1007;g2807684f02b_0_17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08" name="Google Shape;1008;g2807684f02b_0_175"/>
          <p:cNvPicPr preferRelativeResize="0"/>
          <p:nvPr/>
        </p:nvPicPr>
        <p:blipFill>
          <a:blip r:embed="rId4">
            <a:alphaModFix/>
          </a:blip>
          <a:stretch>
            <a:fillRect/>
          </a:stretch>
        </p:blipFill>
        <p:spPr>
          <a:xfrm>
            <a:off x="953350" y="924475"/>
            <a:ext cx="7237301" cy="482487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descr="Artificial Intelligence" id="1013" name="Google Shape;1013;g2809bf74a06_0_11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4" name="Google Shape;1014;g2809bf74a06_0_111"/>
          <p:cNvPicPr preferRelativeResize="0"/>
          <p:nvPr/>
        </p:nvPicPr>
        <p:blipFill>
          <a:blip r:embed="rId4">
            <a:alphaModFix/>
          </a:blip>
          <a:stretch>
            <a:fillRect/>
          </a:stretch>
        </p:blipFill>
        <p:spPr>
          <a:xfrm>
            <a:off x="46900" y="2369925"/>
            <a:ext cx="6022424" cy="2768776"/>
          </a:xfrm>
          <a:prstGeom prst="rect">
            <a:avLst/>
          </a:prstGeom>
          <a:noFill/>
          <a:ln>
            <a:noFill/>
          </a:ln>
        </p:spPr>
      </p:pic>
      <p:pic>
        <p:nvPicPr>
          <p:cNvPr id="1015" name="Google Shape;1015;g2809bf74a06_0_111"/>
          <p:cNvPicPr preferRelativeResize="0"/>
          <p:nvPr/>
        </p:nvPicPr>
        <p:blipFill>
          <a:blip r:embed="rId5">
            <a:alphaModFix/>
          </a:blip>
          <a:stretch>
            <a:fillRect/>
          </a:stretch>
        </p:blipFill>
        <p:spPr>
          <a:xfrm>
            <a:off x="6303197" y="2369925"/>
            <a:ext cx="2793902" cy="2768774"/>
          </a:xfrm>
          <a:prstGeom prst="rect">
            <a:avLst/>
          </a:prstGeom>
          <a:noFill/>
          <a:ln>
            <a:noFill/>
          </a:ln>
        </p:spPr>
      </p:pic>
      <p:sp>
        <p:nvSpPr>
          <p:cNvPr id="1016" name="Google Shape;1016;g2809bf74a06_0_111"/>
          <p:cNvSpPr txBox="1"/>
          <p:nvPr/>
        </p:nvSpPr>
        <p:spPr>
          <a:xfrm>
            <a:off x="584800" y="349675"/>
            <a:ext cx="80970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Objects like to stay still if they’re still and like to stay moving if they are moving.</a:t>
            </a:r>
            <a:endParaRPr sz="36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descr="Questions" id="1022" name="Google Shape;1022;g2807684f02b_0_181"/>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descr="Artificial Intelligence" id="1027" name="Google Shape;1027;g2809bf74a06_0_827"/>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g2809bf74a06_0_827"/>
          <p:cNvSpPr txBox="1"/>
          <p:nvPr/>
        </p:nvSpPr>
        <p:spPr>
          <a:xfrm>
            <a:off x="584800" y="349675"/>
            <a:ext cx="80970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True or False: </a:t>
            </a:r>
            <a:r>
              <a:rPr lang="en-US" sz="3600">
                <a:solidFill>
                  <a:schemeClr val="dk1"/>
                </a:solidFill>
                <a:latin typeface="Calibri"/>
                <a:ea typeface="Calibri"/>
                <a:cs typeface="Calibri"/>
                <a:sym typeface="Calibri"/>
              </a:rPr>
              <a:t>Inertia is Newton’s First Law of Motion.</a:t>
            </a:r>
            <a:endParaRPr sz="3600"/>
          </a:p>
        </p:txBody>
      </p:sp>
      <p:pic>
        <p:nvPicPr>
          <p:cNvPr descr="newton.jpg" id="1029" name="Google Shape;1029;g2809bf74a06_0_827"/>
          <p:cNvPicPr preferRelativeResize="0"/>
          <p:nvPr/>
        </p:nvPicPr>
        <p:blipFill rotWithShape="1">
          <a:blip r:embed="rId4">
            <a:alphaModFix/>
          </a:blip>
          <a:srcRect b="0" l="-50190" r="-50170" t="0"/>
          <a:stretch/>
        </p:blipFill>
        <p:spPr>
          <a:xfrm>
            <a:off x="784100" y="1921625"/>
            <a:ext cx="7897700" cy="434342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descr="Artificial Intelligence" id="1034" name="Google Shape;1034;g2809bf74a06_0_83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2809bf74a06_0_833"/>
          <p:cNvSpPr txBox="1"/>
          <p:nvPr/>
        </p:nvSpPr>
        <p:spPr>
          <a:xfrm>
            <a:off x="584800" y="349675"/>
            <a:ext cx="80970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b="1" lang="en-US" sz="3600">
                <a:solidFill>
                  <a:srgbClr val="FF0000"/>
                </a:solidFill>
                <a:latin typeface="Calibri"/>
                <a:ea typeface="Calibri"/>
                <a:cs typeface="Calibri"/>
                <a:sym typeface="Calibri"/>
              </a:rPr>
              <a:t>True</a:t>
            </a:r>
            <a:r>
              <a:rPr lang="en-US" sz="3600">
                <a:solidFill>
                  <a:schemeClr val="dk1"/>
                </a:solidFill>
                <a:latin typeface="Calibri"/>
                <a:ea typeface="Calibri"/>
                <a:cs typeface="Calibri"/>
                <a:sym typeface="Calibri"/>
              </a:rPr>
              <a:t>: Inertia is Newton’s First Law of Motion.</a:t>
            </a:r>
            <a:endParaRPr sz="3600"/>
          </a:p>
        </p:txBody>
      </p:sp>
      <p:pic>
        <p:nvPicPr>
          <p:cNvPr descr="newton.jpg" id="1036" name="Google Shape;1036;g2809bf74a06_0_833"/>
          <p:cNvPicPr preferRelativeResize="0"/>
          <p:nvPr/>
        </p:nvPicPr>
        <p:blipFill rotWithShape="1">
          <a:blip r:embed="rId4">
            <a:alphaModFix/>
          </a:blip>
          <a:srcRect b="0" l="-50190" r="-50170" t="0"/>
          <a:stretch/>
        </p:blipFill>
        <p:spPr>
          <a:xfrm>
            <a:off x="784100" y="1921625"/>
            <a:ext cx="7897700" cy="4343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descr="Questions" id="180" name="Google Shape;180;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descr="Questions" id="1042" name="Google Shape;1042;g2807684f02b_0_18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g2807684f02b_0_186"/>
          <p:cNvSpPr txBox="1"/>
          <p:nvPr/>
        </p:nvSpPr>
        <p:spPr>
          <a:xfrm>
            <a:off x="158850" y="883075"/>
            <a:ext cx="88263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Objects like to _____ still if they’re still and like to _____ moving if they are moving. </a:t>
            </a:r>
            <a:endParaRPr sz="3600"/>
          </a:p>
        </p:txBody>
      </p:sp>
      <p:pic>
        <p:nvPicPr>
          <p:cNvPr id="1044" name="Google Shape;1044;g2807684f02b_0_186"/>
          <p:cNvPicPr preferRelativeResize="0"/>
          <p:nvPr/>
        </p:nvPicPr>
        <p:blipFill>
          <a:blip r:embed="rId4">
            <a:alphaModFix/>
          </a:blip>
          <a:stretch>
            <a:fillRect/>
          </a:stretch>
        </p:blipFill>
        <p:spPr>
          <a:xfrm>
            <a:off x="46900" y="2369925"/>
            <a:ext cx="6022424" cy="2768776"/>
          </a:xfrm>
          <a:prstGeom prst="rect">
            <a:avLst/>
          </a:prstGeom>
          <a:noFill/>
          <a:ln>
            <a:noFill/>
          </a:ln>
        </p:spPr>
      </p:pic>
      <p:pic>
        <p:nvPicPr>
          <p:cNvPr id="1045" name="Google Shape;1045;g2807684f02b_0_186"/>
          <p:cNvPicPr preferRelativeResize="0"/>
          <p:nvPr/>
        </p:nvPicPr>
        <p:blipFill>
          <a:blip r:embed="rId5">
            <a:alphaModFix/>
          </a:blip>
          <a:stretch>
            <a:fillRect/>
          </a:stretch>
        </p:blipFill>
        <p:spPr>
          <a:xfrm>
            <a:off x="6303197" y="2369925"/>
            <a:ext cx="2793902" cy="276877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descr="Questions" id="1051" name="Google Shape;1051;g2809bf74a06_0_12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g2809bf74a06_0_122"/>
          <p:cNvSpPr txBox="1"/>
          <p:nvPr/>
        </p:nvSpPr>
        <p:spPr>
          <a:xfrm>
            <a:off x="158850" y="883075"/>
            <a:ext cx="88263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500"/>
              </a:spcBef>
              <a:spcAft>
                <a:spcPts val="1500"/>
              </a:spcAft>
              <a:buNone/>
            </a:pPr>
            <a:r>
              <a:rPr lang="en-US" sz="3600">
                <a:solidFill>
                  <a:schemeClr val="dk1"/>
                </a:solidFill>
                <a:latin typeface="Calibri"/>
                <a:ea typeface="Calibri"/>
                <a:cs typeface="Calibri"/>
                <a:sym typeface="Calibri"/>
              </a:rPr>
              <a:t>Objects like to </a:t>
            </a:r>
            <a:r>
              <a:rPr b="1" lang="en-US" sz="3600">
                <a:solidFill>
                  <a:srgbClr val="FF0000"/>
                </a:solidFill>
                <a:latin typeface="Calibri"/>
                <a:ea typeface="Calibri"/>
                <a:cs typeface="Calibri"/>
                <a:sym typeface="Calibri"/>
              </a:rPr>
              <a:t>stay</a:t>
            </a:r>
            <a:r>
              <a:rPr b="1" lang="en-US" sz="3600">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still if they’re still and like to </a:t>
            </a:r>
            <a:r>
              <a:rPr b="1" lang="en-US" sz="3600">
                <a:solidFill>
                  <a:srgbClr val="FF0000"/>
                </a:solidFill>
                <a:latin typeface="Calibri"/>
                <a:ea typeface="Calibri"/>
                <a:cs typeface="Calibri"/>
                <a:sym typeface="Calibri"/>
              </a:rPr>
              <a:t>stay</a:t>
            </a:r>
            <a:r>
              <a:rPr b="1" lang="en-US" sz="3600">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moving if they are moving. </a:t>
            </a:r>
            <a:endParaRPr sz="3600"/>
          </a:p>
        </p:txBody>
      </p:sp>
      <p:pic>
        <p:nvPicPr>
          <p:cNvPr id="1053" name="Google Shape;1053;g2809bf74a06_0_122"/>
          <p:cNvPicPr preferRelativeResize="0"/>
          <p:nvPr/>
        </p:nvPicPr>
        <p:blipFill>
          <a:blip r:embed="rId4">
            <a:alphaModFix/>
          </a:blip>
          <a:stretch>
            <a:fillRect/>
          </a:stretch>
        </p:blipFill>
        <p:spPr>
          <a:xfrm>
            <a:off x="46900" y="2369925"/>
            <a:ext cx="6022424" cy="2768776"/>
          </a:xfrm>
          <a:prstGeom prst="rect">
            <a:avLst/>
          </a:prstGeom>
          <a:noFill/>
          <a:ln>
            <a:noFill/>
          </a:ln>
        </p:spPr>
      </p:pic>
      <p:pic>
        <p:nvPicPr>
          <p:cNvPr id="1054" name="Google Shape;1054;g2809bf74a06_0_122"/>
          <p:cNvPicPr preferRelativeResize="0"/>
          <p:nvPr/>
        </p:nvPicPr>
        <p:blipFill>
          <a:blip r:embed="rId5">
            <a:alphaModFix/>
          </a:blip>
          <a:stretch>
            <a:fillRect/>
          </a:stretch>
        </p:blipFill>
        <p:spPr>
          <a:xfrm>
            <a:off x="6303197" y="2369925"/>
            <a:ext cx="2793902" cy="2768774"/>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descr="Artificial Intelligence" id="1060" name="Google Shape;1060;g2807684f02b_0_214"/>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1061" name="Google Shape;1061;g2807684f02b_0_214"/>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g2809bf74a06_0_130"/>
          <p:cNvSpPr/>
          <p:nvPr/>
        </p:nvSpPr>
        <p:spPr>
          <a:xfrm>
            <a:off x="2850957" y="461981"/>
            <a:ext cx="2963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Driving in a car</a:t>
            </a:r>
            <a:endParaRPr b="0" i="0" sz="1400" u="none" cap="none" strike="noStrike">
              <a:solidFill>
                <a:srgbClr val="000000"/>
              </a:solidFill>
              <a:latin typeface="Arial"/>
              <a:ea typeface="Arial"/>
              <a:cs typeface="Arial"/>
              <a:sym typeface="Arial"/>
            </a:endParaRPr>
          </a:p>
        </p:txBody>
      </p:sp>
      <p:sp>
        <p:nvSpPr>
          <p:cNvPr descr="Artificial Intelligence" id="1068" name="Google Shape;1068;g2809bf74a06_0_13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1069" name="Google Shape;1069;g2809bf74a06_0_130"/>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descr="car.jpg" id="1070" name="Google Shape;1070;g2809bf74a06_0_130"/>
          <p:cNvPicPr preferRelativeResize="0"/>
          <p:nvPr/>
        </p:nvPicPr>
        <p:blipFill rotWithShape="1">
          <a:blip r:embed="rId5">
            <a:alphaModFix/>
          </a:blip>
          <a:srcRect b="0" l="-10575" r="-10563" t="0"/>
          <a:stretch/>
        </p:blipFill>
        <p:spPr>
          <a:xfrm>
            <a:off x="-58615" y="1379928"/>
            <a:ext cx="9202616" cy="506108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g2809bf74a06_0_213"/>
          <p:cNvSpPr/>
          <p:nvPr/>
        </p:nvSpPr>
        <p:spPr>
          <a:xfrm>
            <a:off x="2850957" y="461981"/>
            <a:ext cx="3641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Crash Test Dummy</a:t>
            </a:r>
            <a:endParaRPr b="0" i="0" sz="1400" u="none" cap="none" strike="noStrike">
              <a:solidFill>
                <a:srgbClr val="000000"/>
              </a:solidFill>
              <a:latin typeface="Arial"/>
              <a:ea typeface="Arial"/>
              <a:cs typeface="Arial"/>
              <a:sym typeface="Arial"/>
            </a:endParaRPr>
          </a:p>
        </p:txBody>
      </p:sp>
      <p:sp>
        <p:nvSpPr>
          <p:cNvPr descr="Artificial Intelligence" id="1077" name="Google Shape;1077;g2809bf74a06_0_21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1078" name="Google Shape;1078;g2809bf74a06_0_213"/>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descr="dummy.jpg" id="1079" name="Google Shape;1079;g2809bf74a06_0_213"/>
          <p:cNvPicPr preferRelativeResize="0"/>
          <p:nvPr/>
        </p:nvPicPr>
        <p:blipFill rotWithShape="1">
          <a:blip r:embed="rId5">
            <a:alphaModFix/>
          </a:blip>
          <a:srcRect b="0" l="-63636" r="-63636" t="0"/>
          <a:stretch/>
        </p:blipFill>
        <p:spPr>
          <a:xfrm>
            <a:off x="-35169" y="1268474"/>
            <a:ext cx="9179170" cy="504819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descr="Questions" id="1085" name="Google Shape;1085;g2807684f02b_0_236"/>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g2809bf74a06_0_296"/>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inertia</a:t>
            </a:r>
            <a:r>
              <a:rPr b="0"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descr="Questions" id="1092" name="Google Shape;1092;g2809bf74a06_0_29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3" name="Google Shape;1093;g2809bf74a06_0_296"/>
          <p:cNvPicPr preferRelativeResize="0"/>
          <p:nvPr/>
        </p:nvPicPr>
        <p:blipFill>
          <a:blip r:embed="rId4">
            <a:alphaModFix/>
          </a:blip>
          <a:stretch>
            <a:fillRect/>
          </a:stretch>
        </p:blipFill>
        <p:spPr>
          <a:xfrm>
            <a:off x="1930375" y="2172974"/>
            <a:ext cx="5283251" cy="352215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descr="Artificial Intelligence" id="1099" name="Google Shape;1099;g2807684f02b_0_248"/>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1100" name="Google Shape;1100;g2807684f02b_0_248"/>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descr="Artificial Intelligence" id="1106" name="Google Shape;1106;g2807684f02b_0_25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1107" name="Google Shape;1107;g2807684f02b_0_25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1108" name="Google Shape;1108;g2807684f02b_0_254"/>
          <p:cNvPicPr preferRelativeResize="0"/>
          <p:nvPr/>
        </p:nvPicPr>
        <p:blipFill>
          <a:blip r:embed="rId5">
            <a:alphaModFix/>
          </a:blip>
          <a:stretch>
            <a:fillRect/>
          </a:stretch>
        </p:blipFill>
        <p:spPr>
          <a:xfrm>
            <a:off x="442200" y="887700"/>
            <a:ext cx="8259600" cy="551742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descr="Artificial Intelligence" id="1114" name="Google Shape;1114;g2807684f02b_0_26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1115" name="Google Shape;1115;g2807684f02b_0_262"/>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1116" name="Google Shape;1116;g2807684f02b_0_262"/>
          <p:cNvPicPr preferRelativeResize="0"/>
          <p:nvPr/>
        </p:nvPicPr>
        <p:blipFill>
          <a:blip r:embed="rId5">
            <a:alphaModFix/>
          </a:blip>
          <a:stretch>
            <a:fillRect/>
          </a:stretch>
        </p:blipFill>
        <p:spPr>
          <a:xfrm>
            <a:off x="152400" y="1331313"/>
            <a:ext cx="8839200" cy="41953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