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316" r:id="rId7"/>
    <p:sldId id="317" r:id="rId8"/>
    <p:sldId id="338" r:id="rId9"/>
    <p:sldId id="376" r:id="rId10"/>
    <p:sldId id="263" r:id="rId11"/>
    <p:sldId id="264" r:id="rId12"/>
    <p:sldId id="265" r:id="rId13"/>
    <p:sldId id="318" r:id="rId14"/>
    <p:sldId id="321" r:id="rId15"/>
    <p:sldId id="319" r:id="rId16"/>
    <p:sldId id="320" r:id="rId17"/>
    <p:sldId id="339" r:id="rId18"/>
    <p:sldId id="340" r:id="rId19"/>
    <p:sldId id="377" r:id="rId20"/>
    <p:sldId id="378" r:id="rId21"/>
    <p:sldId id="270" r:id="rId22"/>
    <p:sldId id="271" r:id="rId23"/>
    <p:sldId id="272" r:id="rId24"/>
    <p:sldId id="273" r:id="rId25"/>
    <p:sldId id="274" r:id="rId26"/>
    <p:sldId id="275" r:id="rId27"/>
    <p:sldId id="342" r:id="rId28"/>
    <p:sldId id="277" r:id="rId29"/>
    <p:sldId id="278" r:id="rId30"/>
    <p:sldId id="349" r:id="rId31"/>
    <p:sldId id="353" r:id="rId32"/>
    <p:sldId id="285" r:id="rId33"/>
    <p:sldId id="286" r:id="rId34"/>
    <p:sldId id="287" r:id="rId35"/>
    <p:sldId id="288" r:id="rId36"/>
    <p:sldId id="389" r:id="rId37"/>
    <p:sldId id="390" r:id="rId38"/>
    <p:sldId id="291" r:id="rId39"/>
    <p:sldId id="292" r:id="rId40"/>
    <p:sldId id="294" r:id="rId41"/>
    <p:sldId id="379" r:id="rId42"/>
    <p:sldId id="296" r:id="rId43"/>
    <p:sldId id="297" r:id="rId44"/>
    <p:sldId id="298" r:id="rId45"/>
    <p:sldId id="381" r:id="rId46"/>
    <p:sldId id="382" r:id="rId47"/>
    <p:sldId id="326" r:id="rId48"/>
    <p:sldId id="383" r:id="rId49"/>
    <p:sldId id="384" r:id="rId50"/>
    <p:sldId id="304" r:id="rId51"/>
    <p:sldId id="385" r:id="rId52"/>
    <p:sldId id="386" r:id="rId53"/>
    <p:sldId id="307" r:id="rId54"/>
    <p:sldId id="387" r:id="rId55"/>
    <p:sldId id="388" r:id="rId56"/>
    <p:sldId id="310" r:id="rId57"/>
    <p:sldId id="380" r:id="rId58"/>
    <p:sldId id="356" r:id="rId59"/>
    <p:sldId id="314" r:id="rId60"/>
    <p:sldId id="315" r:id="rId61"/>
  </p:sldIdLst>
  <p:sldSz cx="9144000" cy="6858000" type="screen4x3"/>
  <p:notesSz cx="6858000" cy="9144000"/>
  <p:embeddedFontLst>
    <p:embeddedFont>
      <p:font typeface="Helvetica Neue Light" panose="02000403000000020004" pitchFamily="2" charset="0"/>
      <p:regular r:id="rId63"/>
      <p:bold r:id="rId64"/>
      <p:italic r:id="rId65"/>
      <p:boldItalic r:id="rId66"/>
    </p:embeddedFont>
    <p:embeddedFont>
      <p:font typeface="Poppins" pitchFamily="2" charset="77"/>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r7ubrOLpA9/YvSpkUOtaXLxhs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946"/>
  </p:normalViewPr>
  <p:slideViewPr>
    <p:cSldViewPr snapToGrid="0">
      <p:cViewPr varScale="1">
        <p:scale>
          <a:sx n="87" d="100"/>
          <a:sy n="87" d="100"/>
        </p:scale>
        <p:origin x="236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ar-eco.no/gallery/midwater_invertebrates/Krill_300dpi?full=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creativecommons.org/licenses/by-sa/3.0/"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korseby.net/outer/flora/algae/index.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5" name="Google Shape;1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81" name="Google Shape;181;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90" name="Google Shape;190;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[False]</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40950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False</a:t>
            </a:r>
            <a:r>
              <a:rPr lang="en-US" dirty="0">
                <a:solidFill>
                  <a:schemeClr val="dk1"/>
                </a:solidFill>
              </a:rPr>
              <a:t>: An ocean is a giant body of saltwater.</a:t>
            </a:r>
          </a:p>
          <a:p>
            <a:pPr marL="0" lvl="0" indent="0" algn="l" rtl="0">
              <a:lnSpc>
                <a:spcPct val="100000"/>
              </a:lnSpc>
              <a:spcBef>
                <a:spcPts val="0"/>
              </a:spcBef>
              <a:spcAft>
                <a:spcPts val="0"/>
              </a:spcAft>
              <a:buSzPts val="1400"/>
              <a:buNone/>
            </a:pPr>
            <a:endParaRPr lang="en-US"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4902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a:t>
            </a:r>
            <a:r>
              <a:rPr lang="en-US" b="0" u="sng" dirty="0"/>
              <a:t>              </a:t>
            </a:r>
            <a:r>
              <a:rPr lang="en-US" b="0" dirty="0"/>
              <a:t> thing. </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[living]</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44353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Organism: any </a:t>
            </a:r>
            <a:r>
              <a:rPr lang="en-US" b="1" u="sng" dirty="0"/>
              <a:t>living</a:t>
            </a:r>
            <a:r>
              <a:rPr lang="en-US" b="0" dirty="0"/>
              <a:t>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57818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True or 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on land</a:t>
            </a:r>
          </a:p>
          <a:p>
            <a:pPr marL="0" lvl="0" indent="0" algn="l" rtl="0">
              <a:lnSpc>
                <a:spcPct val="100000"/>
              </a:lnSpc>
              <a:spcBef>
                <a:spcPts val="0"/>
              </a:spcBef>
              <a:spcAft>
                <a:spcPts val="0"/>
              </a:spcAft>
              <a:buClr>
                <a:schemeClr val="dk1"/>
              </a:buClr>
              <a:buSzPts val="3200"/>
              <a:buNone/>
            </a:pPr>
            <a:endParaRPr lang="en-US" sz="1200" b="0" i="0" dirty="0">
              <a:solidFill>
                <a:srgbClr val="000000"/>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3200"/>
              <a:buNone/>
            </a:pPr>
            <a:r>
              <a:rPr lang="en-US" sz="1200" b="0" i="0" dirty="0">
                <a:solidFill>
                  <a:srgbClr val="000000"/>
                </a:solidFill>
                <a:effectLst/>
                <a:latin typeface="Calibri" panose="020F0502020204030204" pitchFamily="34" charset="0"/>
                <a:cs typeface="Calibri" panose="020F0502020204030204" pitchFamily="34" charset="0"/>
              </a:rPr>
              <a:t>[false]</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07659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in the ocean</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85754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True of False:</a:t>
            </a:r>
            <a:r>
              <a:rPr lang="en-US" dirty="0">
                <a:solidFill>
                  <a:schemeClr val="dk1"/>
                </a:solidFill>
              </a:rPr>
              <a:t> Phytoplankton are </a:t>
            </a:r>
            <a:r>
              <a:rPr lang="en-US" b="0" i="0" dirty="0">
                <a:solidFill>
                  <a:srgbClr val="0D0D0D"/>
                </a:solidFill>
                <a:effectLst/>
                <a:latin typeface="Söhne"/>
              </a:rPr>
              <a:t>tiny animal-like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[False]</a:t>
            </a:r>
            <a:endParaRPr lang="en-US" dirty="0">
              <a:solidFill>
                <a:schemeClr val="dk1"/>
              </a:solidFill>
            </a:endParaRP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89453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Zooplankton</a:t>
            </a:r>
            <a:r>
              <a:rPr lang="en-US" dirty="0"/>
              <a:t>.</a:t>
            </a:r>
            <a:endParaRPr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False:</a:t>
            </a:r>
            <a:r>
              <a:rPr lang="en-US" dirty="0">
                <a:solidFill>
                  <a:schemeClr val="dk1"/>
                </a:solidFill>
              </a:rPr>
              <a:t> Phytoplankton are </a:t>
            </a:r>
            <a:r>
              <a:rPr lang="en-US" b="0" i="0" dirty="0">
                <a:solidFill>
                  <a:srgbClr val="0D0D0D"/>
                </a:solidFill>
                <a:effectLst/>
                <a:latin typeface="Söhne"/>
              </a:rPr>
              <a:t>tiny plant-like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610861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term </a:t>
            </a:r>
            <a:r>
              <a:rPr lang="en-US" b="1" dirty="0"/>
              <a:t>plankton</a:t>
            </a:r>
            <a:r>
              <a:rPr lang="en-US" dirty="0"/>
              <a:t>.</a:t>
            </a:r>
            <a:endParaRPr dirty="0"/>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2" name="Google Shape;25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are zooplankton?</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b="0" i="0" dirty="0">
                <a:solidFill>
                  <a:srgbClr val="0D0D0D"/>
                </a:solidFill>
                <a:effectLst/>
                <a:latin typeface="Söhne"/>
              </a:rPr>
              <a:t>tiny animal-like organisms that float or drift in the water</a:t>
            </a:r>
            <a:r>
              <a:rPr lang="en-US" dirty="0"/>
              <a:t>]</a:t>
            </a:r>
            <a:endParaRPr dirty="0"/>
          </a:p>
        </p:txBody>
      </p:sp>
      <p:sp>
        <p:nvSpPr>
          <p:cNvPr id="258" name="Google Shape;25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Image Source: </a:t>
            </a:r>
            <a:r>
              <a:rPr lang="en-US" b="0" i="0" cap="all" dirty="0">
                <a:effectLst/>
                <a:latin typeface="GeographWeb"/>
              </a:rPr>
              <a:t>IMAGE BY DR. D. P. WILSON/SCIENCE SOURCE</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Zooplankton are small animal-like organisms that feed on phytoplankton or other zooplankton.</a:t>
            </a:r>
          </a:p>
          <a:p>
            <a:endParaRPr lang="en-US" dirty="0"/>
          </a:p>
          <a:p>
            <a:r>
              <a:rPr lang="en-US" dirty="0"/>
              <a:t>Image Source: https://</a:t>
            </a:r>
            <a:r>
              <a:rPr lang="en-US" dirty="0" err="1"/>
              <a:t>biologydictionary.net</a:t>
            </a:r>
            <a:r>
              <a:rPr lang="en-US" dirty="0"/>
              <a:t>/zooplankton/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04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Zooplankton play an important part in controlling the population of phytoplankton and are a key link in transferring energy through the marine food web.</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9" name="Google Shape;29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SzPts val="3000"/>
            </a:pPr>
            <a:r>
              <a:rPr lang="en-US" dirty="0"/>
              <a:t>Our “big question” is: </a:t>
            </a:r>
            <a:r>
              <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chemeClr val="dk1"/>
              </a:buClr>
              <a:buSzPts val="1100"/>
            </a:pPr>
            <a:r>
              <a:rPr lang="en-US" sz="1200" b="1" i="0" u="sng" dirty="0">
                <a:solidFill>
                  <a:srgbClr val="0D0D0D"/>
                </a:solidFill>
                <a:effectLst/>
                <a:latin typeface="Calibri" panose="020F0502020204030204" pitchFamily="34" charset="0"/>
                <a:cs typeface="Calibri" panose="020F0502020204030204" pitchFamily="34" charset="0"/>
              </a:rPr>
              <a:t>True or False</a:t>
            </a:r>
            <a:r>
              <a:rPr lang="en-US" sz="1200" b="1" i="0"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Zooplankton </a:t>
            </a:r>
            <a:r>
              <a:rPr lang="en-US" sz="12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200" i="0" u="none" strike="noStrike" cap="none" dirty="0">
                <a:solidFill>
                  <a:srgbClr val="000000"/>
                </a:solidFill>
                <a:latin typeface="Calibri" panose="020F0502020204030204" pitchFamily="34" charset="0"/>
                <a:cs typeface="Calibri" panose="020F0502020204030204" pitchFamily="34" charset="0"/>
                <a:sym typeface="Arial"/>
              </a:rPr>
              <a:t>[True]</a:t>
            </a: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35751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chemeClr val="dk1"/>
              </a:buClr>
              <a:buSzPts val="1100"/>
            </a:pPr>
            <a:r>
              <a:rPr lang="en-US" sz="1200" b="1" i="0" u="sng" dirty="0">
                <a:solidFill>
                  <a:srgbClr val="0D0D0D"/>
                </a:solidFill>
                <a:effectLst/>
                <a:latin typeface="Calibri" panose="020F0502020204030204" pitchFamily="34" charset="0"/>
                <a:cs typeface="Calibri" panose="020F0502020204030204" pitchFamily="34" charset="0"/>
              </a:rPr>
              <a:t>True: </a:t>
            </a:r>
            <a:r>
              <a:rPr lang="en-US" sz="1200" b="0" i="0" dirty="0">
                <a:solidFill>
                  <a:srgbClr val="0D0D0D"/>
                </a:solidFill>
                <a:effectLst/>
                <a:latin typeface="Calibri" panose="020F0502020204030204" pitchFamily="34" charset="0"/>
                <a:cs typeface="Calibri" panose="020F0502020204030204" pitchFamily="34" charset="0"/>
              </a:rPr>
              <a:t>Zooplankton </a:t>
            </a:r>
            <a:r>
              <a:rPr lang="en-US" sz="12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12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89" name="Google Shape;289;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2713098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ocean</a:t>
            </a:r>
            <a:r>
              <a:rPr lang="en-US"/>
              <a:t>.</a:t>
            </a:r>
            <a:endParaRPr/>
          </a:p>
        </p:txBody>
      </p:sp>
      <p:sp>
        <p:nvSpPr>
          <p:cNvPr id="366" name="Google Shape;36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Krill </a:t>
            </a:r>
            <a:r>
              <a:rPr lang="en-US" sz="1200" b="0" i="0" u="none" strike="noStrike" kern="1200" cap="none" dirty="0">
                <a:solidFill>
                  <a:schemeClr val="tx1"/>
                </a:solidFill>
                <a:latin typeface="+mj-lt"/>
                <a:ea typeface="+mj-ea"/>
                <a:cs typeface="+mj-cs"/>
                <a:sym typeface="Calibri"/>
              </a:rPr>
              <a:t>is an example of zooplankton</a:t>
            </a:r>
            <a:r>
              <a:rPr lang="en-US" sz="1200" kern="1200" dirty="0">
                <a:solidFill>
                  <a:schemeClr val="tx1"/>
                </a:solidFill>
                <a:latin typeface="+mj-lt"/>
                <a:ea typeface="+mj-ea"/>
                <a:cs typeface="+mj-cs"/>
              </a:rPr>
              <a:t>. Krill are tiny shrimp like creatures. </a:t>
            </a:r>
          </a:p>
          <a:p>
            <a:pPr marL="0" lvl="0" indent="0" algn="l" rtl="0">
              <a:spcBef>
                <a:spcPts val="0"/>
              </a:spcBef>
              <a:spcAft>
                <a:spcPts val="0"/>
              </a:spcAft>
              <a:buClr>
                <a:schemeClr val="dk1"/>
              </a:buClr>
              <a:buSzPts val="1400"/>
              <a:buFont typeface="Arial"/>
              <a:buNone/>
            </a:pPr>
            <a:endParaRPr lang="en-US" sz="1200" kern="1200" dirty="0">
              <a:solidFill>
                <a:schemeClr val="tx1"/>
              </a:solidFill>
              <a:latin typeface="+mj-lt"/>
              <a:ea typeface="+mj-ea"/>
              <a:cs typeface="+mj-cs"/>
            </a:endParaRPr>
          </a:p>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Image Source: </a:t>
            </a:r>
            <a:r>
              <a:rPr lang="en-US" b="0" i="0" dirty="0" err="1">
                <a:solidFill>
                  <a:srgbClr val="54595D"/>
                </a:solidFill>
                <a:effectLst/>
                <a:latin typeface="Arial" panose="020B0604020202020204" pitchFamily="34" charset="0"/>
              </a:rPr>
              <a:t>Øystein</a:t>
            </a:r>
            <a:r>
              <a:rPr lang="en-US" b="0" i="0" dirty="0">
                <a:solidFill>
                  <a:srgbClr val="54595D"/>
                </a:solidFill>
                <a:effectLst/>
                <a:latin typeface="Arial" panose="020B0604020202020204" pitchFamily="34" charset="0"/>
              </a:rPr>
              <a:t> Paulsen - </a:t>
            </a:r>
            <a:r>
              <a:rPr lang="en-US" b="0" i="0" u="none" strike="noStrike" dirty="0">
                <a:solidFill>
                  <a:srgbClr val="3366CC"/>
                </a:solidFill>
                <a:effectLst/>
                <a:latin typeface="Arial" panose="020B0604020202020204" pitchFamily="34" charset="0"/>
                <a:hlinkClick r:id="rId3"/>
              </a:rPr>
              <a:t>MAR-ECO</a:t>
            </a:r>
            <a:r>
              <a:rPr lang="en-US" b="0" i="0" u="none" strike="noStrike" dirty="0">
                <a:solidFill>
                  <a:srgbClr val="3366CC"/>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a:rPr>
              <a:t>CC BY-SA 3.0</a:t>
            </a:r>
            <a:endParaRPr dirty="0"/>
          </a:p>
        </p:txBody>
      </p:sp>
      <p:sp>
        <p:nvSpPr>
          <p:cNvPr id="373" name="Google Shape;37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0" i="0" dirty="0">
                <a:solidFill>
                  <a:schemeClr val="bg1"/>
                </a:solidFill>
                <a:effectLst/>
                <a:latin typeface="Calibri" panose="020F0502020204030204" pitchFamily="34" charset="0"/>
                <a:cs typeface="Calibri" panose="020F0502020204030204" pitchFamily="34" charset="0"/>
              </a:rPr>
              <a:t>Copepods are another example of zooplankton. Copepods are small crustaceans. </a:t>
            </a:r>
          </a:p>
          <a:p>
            <a:pPr marL="0" lvl="0" indent="0" algn="l" rtl="0">
              <a:spcBef>
                <a:spcPts val="0"/>
              </a:spcBef>
              <a:spcAft>
                <a:spcPts val="0"/>
              </a:spcAft>
              <a:buClr>
                <a:schemeClr val="dk1"/>
              </a:buClr>
              <a:buSzPts val="1400"/>
              <a:buFont typeface="Arial"/>
              <a:buNone/>
            </a:pPr>
            <a:endParaRPr lang="en-US" sz="1200" dirty="0"/>
          </a:p>
          <a:p>
            <a:pPr marL="228600" indent="0" algn="l" latinLnBrk="1">
              <a:buFont typeface="Arial" panose="020B0604020202020204" pitchFamily="34" charset="0"/>
              <a:buNone/>
            </a:pPr>
            <a:r>
              <a:rPr lang="en-US" sz="1200" dirty="0"/>
              <a:t>Image source: </a:t>
            </a:r>
            <a:r>
              <a:rPr lang="en-US" b="0" i="0" dirty="0" err="1">
                <a:solidFill>
                  <a:srgbClr val="FFFFFF"/>
                </a:solidFill>
                <a:effectLst/>
                <a:latin typeface="-apple-system"/>
              </a:rPr>
              <a:t>Encyclopædia</a:t>
            </a:r>
            <a:r>
              <a:rPr lang="en-US" b="0" i="0" dirty="0">
                <a:solidFill>
                  <a:srgbClr val="FFFFFF"/>
                </a:solidFill>
                <a:effectLst/>
                <a:latin typeface="-apple-system"/>
              </a:rPr>
              <a:t> Britannica</a:t>
            </a:r>
            <a:r>
              <a:rPr lang="en-US" sz="1200" b="0" i="0" dirty="0">
                <a:solidFill>
                  <a:srgbClr val="FFFFFF"/>
                </a:solidFill>
                <a:effectLst/>
                <a:latin typeface="-apple-system"/>
              </a:rPr>
              <a:t>; </a:t>
            </a:r>
            <a:r>
              <a:rPr lang="en-US" b="0" i="0" dirty="0">
                <a:solidFill>
                  <a:srgbClr val="FFFFFF"/>
                </a:solidFill>
                <a:effectLst/>
                <a:latin typeface="-apple-system"/>
              </a:rPr>
              <a:t>https://</a:t>
            </a:r>
            <a:r>
              <a:rPr lang="en-US" b="0" i="0" dirty="0" err="1">
                <a:solidFill>
                  <a:srgbClr val="FFFFFF"/>
                </a:solidFill>
                <a:effectLst/>
                <a:latin typeface="-apple-system"/>
              </a:rPr>
              <a:t>www.britannica.com</a:t>
            </a:r>
            <a:r>
              <a:rPr lang="en-US" b="0" i="0" dirty="0">
                <a:solidFill>
                  <a:srgbClr val="FFFFFF"/>
                </a:solidFill>
                <a:effectLst/>
                <a:latin typeface="-apple-system"/>
              </a:rPr>
              <a:t>/animal/copepod#/media/1/136547/4977</a:t>
            </a:r>
          </a:p>
          <a:p>
            <a:br>
              <a:rPr lang="en-US" dirty="0"/>
            </a:br>
            <a:endParaRPr dirty="0"/>
          </a:p>
          <a:p>
            <a:pPr marL="0" lvl="0" indent="0" algn="l" rtl="0">
              <a:lnSpc>
                <a:spcPct val="100000"/>
              </a:lnSpc>
              <a:spcBef>
                <a:spcPts val="0"/>
              </a:spcBef>
              <a:spcAft>
                <a:spcPts val="0"/>
              </a:spcAft>
              <a:buSzPts val="1400"/>
              <a:buNone/>
            </a:pPr>
            <a:endParaRPr dirty="0"/>
          </a:p>
        </p:txBody>
      </p:sp>
      <p:sp>
        <p:nvSpPr>
          <p:cNvPr id="382" name="Google Shape;38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ocean.</a:t>
            </a:r>
            <a:endParaRPr/>
          </a:p>
        </p:txBody>
      </p:sp>
      <p:sp>
        <p:nvSpPr>
          <p:cNvPr id="392" name="Google Shape;39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kern="1200" dirty="0">
                <a:solidFill>
                  <a:schemeClr val="tx1"/>
                </a:solidFill>
                <a:latin typeface="Calibri" panose="020F0502020204030204" pitchFamily="34" charset="0"/>
                <a:ea typeface="+mj-ea"/>
                <a:cs typeface="Calibri" panose="020F0502020204030204" pitchFamily="34" charset="0"/>
              </a:rPr>
              <a:t>Green algae is </a:t>
            </a:r>
            <a:r>
              <a:rPr lang="en-US" sz="1200" b="1" kern="1200" dirty="0">
                <a:solidFill>
                  <a:schemeClr val="tx1"/>
                </a:solidFill>
                <a:latin typeface="Calibri" panose="020F0502020204030204" pitchFamily="34" charset="0"/>
                <a:ea typeface="+mj-ea"/>
                <a:cs typeface="Calibri" panose="020F0502020204030204" pitchFamily="34" charset="0"/>
              </a:rPr>
              <a:t>NOT</a:t>
            </a:r>
            <a:r>
              <a:rPr lang="en-US" sz="1200" kern="1200" dirty="0">
                <a:solidFill>
                  <a:schemeClr val="tx1"/>
                </a:solidFill>
                <a:latin typeface="Calibri" panose="020F0502020204030204" pitchFamily="34" charset="0"/>
                <a:ea typeface="+mj-ea"/>
                <a:cs typeface="Calibri" panose="020F0502020204030204" pitchFamily="34" charset="0"/>
              </a:rPr>
              <a:t> an example of zooplankton. Green algae are tiny floating plants in the water that make food from sunlight, drift in the water, and are important for sea creatures to eat.</a:t>
            </a:r>
            <a:endParaRPr lang="en-US" sz="1200" kern="1200" dirty="0">
              <a:solidFill>
                <a:schemeClr val="tx1"/>
              </a:solidFill>
              <a:latin typeface="+mj-lt"/>
              <a:ea typeface="+mj-ea"/>
              <a:cs typeface="+mj-cs"/>
            </a:endParaRPr>
          </a:p>
          <a:p>
            <a:pPr marL="0" lvl="0" indent="0" algn="l" rtl="0">
              <a:spcBef>
                <a:spcPts val="0"/>
              </a:spcBef>
              <a:spcAft>
                <a:spcPts val="0"/>
              </a:spcAft>
              <a:buClr>
                <a:schemeClr val="dk1"/>
              </a:buClr>
              <a:buSzPts val="1400"/>
              <a:buFont typeface="Arial"/>
              <a:buNone/>
            </a:pPr>
            <a:endParaRPr lang="en-US" sz="1200" kern="1200" dirty="0">
              <a:solidFill>
                <a:schemeClr val="tx1"/>
              </a:solidFill>
              <a:latin typeface="+mj-lt"/>
              <a:ea typeface="+mj-ea"/>
              <a:cs typeface="+mj-cs"/>
            </a:endParaRPr>
          </a:p>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Image Source: </a:t>
            </a:r>
            <a:r>
              <a:rPr lang="en-US" b="0" i="0" dirty="0">
                <a:solidFill>
                  <a:srgbClr val="54595D"/>
                </a:solidFill>
                <a:effectLst/>
                <a:latin typeface="Arial" panose="020B0604020202020204" pitchFamily="34" charset="0"/>
              </a:rPr>
              <a:t>Kristian Peters </a:t>
            </a:r>
            <a:r>
              <a:rPr lang="en-US" b="0" i="0" u="none" strike="noStrike" dirty="0">
                <a:solidFill>
                  <a:srgbClr val="3366CC"/>
                </a:solidFill>
                <a:effectLst/>
                <a:latin typeface="Arial" panose="020B0604020202020204" pitchFamily="34" charset="0"/>
                <a:hlinkClick r:id="rId3"/>
              </a:rPr>
              <a:t>http://www.korseby.net/outer/flora/algae/index.html</a:t>
            </a:r>
            <a:r>
              <a:rPr lang="en-US" b="0" i="0" dirty="0">
                <a:solidFill>
                  <a:srgbClr val="54595D"/>
                </a:solidFill>
                <a:effectLst/>
                <a:latin typeface="Arial" panose="020B0604020202020204" pitchFamily="34" charset="0"/>
              </a:rPr>
              <a:t> </a:t>
            </a:r>
            <a:endParaRPr dirty="0"/>
          </a:p>
        </p:txBody>
      </p:sp>
      <p:sp>
        <p:nvSpPr>
          <p:cNvPr id="373" name="Google Shape;37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0" i="0" kern="1200" dirty="0">
                <a:solidFill>
                  <a:schemeClr val="tx1"/>
                </a:solidFill>
                <a:effectLst/>
                <a:latin typeface="+mj-lt"/>
                <a:ea typeface="+mj-ea"/>
                <a:cs typeface="+mj-cs"/>
              </a:rPr>
              <a:t>Diatoms are also </a:t>
            </a:r>
            <a:r>
              <a:rPr lang="en-US" sz="1200" b="1" i="0" kern="1200" dirty="0">
                <a:solidFill>
                  <a:schemeClr val="tx1"/>
                </a:solidFill>
                <a:effectLst/>
                <a:latin typeface="+mj-lt"/>
                <a:ea typeface="+mj-ea"/>
                <a:cs typeface="+mj-cs"/>
              </a:rPr>
              <a:t>NOT</a:t>
            </a:r>
            <a:r>
              <a:rPr lang="en-US" sz="1200" b="0" i="0" kern="1200" dirty="0">
                <a:solidFill>
                  <a:schemeClr val="tx1"/>
                </a:solidFill>
                <a:effectLst/>
                <a:latin typeface="+mj-lt"/>
                <a:ea typeface="+mj-ea"/>
                <a:cs typeface="+mj-cs"/>
              </a:rPr>
              <a:t> example of zooplankton. Diatoms are tiny single-celled algae</a:t>
            </a:r>
            <a:r>
              <a:rPr lang="en-US" sz="1200" kern="1200" dirty="0">
                <a:solidFill>
                  <a:schemeClr val="tx1"/>
                </a:solidFill>
                <a:latin typeface="+mj-lt"/>
                <a:ea typeface="+mj-ea"/>
                <a:cs typeface="+mj-cs"/>
              </a:rPr>
              <a:t>, which are plant-like not animal-like.</a:t>
            </a:r>
          </a:p>
          <a:p>
            <a:pPr marL="0" lvl="0" indent="0" algn="l" rtl="0">
              <a:spcBef>
                <a:spcPts val="0"/>
              </a:spcBef>
              <a:spcAft>
                <a:spcPts val="0"/>
              </a:spcAft>
              <a:buClr>
                <a:schemeClr val="dk1"/>
              </a:buClr>
              <a:buSzPts val="1400"/>
              <a:buFont typeface="Arial"/>
              <a:buNone/>
            </a:pPr>
            <a:endParaRPr lang="en-US" sz="1200" dirty="0"/>
          </a:p>
          <a:p>
            <a:pPr marL="228600" indent="0" algn="l" latinLnBrk="1">
              <a:buFont typeface="Arial" panose="020B0604020202020204" pitchFamily="34" charset="0"/>
              <a:buNone/>
            </a:pPr>
            <a:r>
              <a:rPr lang="en-US" sz="1200" dirty="0"/>
              <a:t>Image source: </a:t>
            </a:r>
            <a:r>
              <a:rPr lang="en-US" b="0" i="0" dirty="0">
                <a:solidFill>
                  <a:srgbClr val="FFFFFF"/>
                </a:solidFill>
                <a:effectLst/>
                <a:latin typeface="-apple-system"/>
              </a:rPr>
              <a:t>https://</a:t>
            </a:r>
            <a:r>
              <a:rPr lang="en-US" b="0" i="0" dirty="0" err="1">
                <a:solidFill>
                  <a:srgbClr val="FFFFFF"/>
                </a:solidFill>
                <a:effectLst/>
                <a:latin typeface="-apple-system"/>
              </a:rPr>
              <a:t>moticmicroscopes.com</a:t>
            </a:r>
            <a:r>
              <a:rPr lang="en-US" b="0" i="0" dirty="0">
                <a:solidFill>
                  <a:srgbClr val="FFFFFF"/>
                </a:solidFill>
                <a:effectLst/>
                <a:latin typeface="-apple-system"/>
              </a:rPr>
              <a:t>/blogs/articles/diatoms-nature-s-jewels-viewed-with-a-microscope</a:t>
            </a:r>
          </a:p>
          <a:p>
            <a:br>
              <a:rPr lang="en-US" dirty="0"/>
            </a:br>
            <a:endParaRPr dirty="0"/>
          </a:p>
          <a:p>
            <a:pPr marL="0" lvl="0" indent="0" algn="l" rtl="0">
              <a:lnSpc>
                <a:spcPct val="100000"/>
              </a:lnSpc>
              <a:spcBef>
                <a:spcPts val="0"/>
              </a:spcBef>
              <a:spcAft>
                <a:spcPts val="0"/>
              </a:spcAft>
              <a:buSzPts val="1400"/>
              <a:buNone/>
            </a:pPr>
            <a:endParaRPr dirty="0"/>
          </a:p>
        </p:txBody>
      </p:sp>
      <p:sp>
        <p:nvSpPr>
          <p:cNvPr id="382" name="Google Shape;38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17" name="Google Shape;41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green algae and diatoms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zooplankton?</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[both are plant-like and thus they are examples of phytoplankton NOT zooplankton]</a:t>
            </a:r>
            <a:endParaRPr dirty="0"/>
          </a:p>
        </p:txBody>
      </p:sp>
      <p:sp>
        <p:nvSpPr>
          <p:cNvPr id="423" name="Google Shape;42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46" name="Google Shape;44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419059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a:t>
            </a:r>
            <a:r>
              <a:rPr lang="en-US">
                <a:solidFill>
                  <a:srgbClr val="242424"/>
                </a:solidFill>
              </a:rPr>
              <a:t>term</a:t>
            </a:r>
            <a:r>
              <a:rPr lang="en-US"/>
              <a:t> </a:t>
            </a:r>
            <a:r>
              <a:rPr lang="en-US" b="1"/>
              <a:t>zooplankton</a:t>
            </a:r>
            <a:r>
              <a:rPr lang="en-US">
                <a:solidFill>
                  <a:srgbClr val="242424"/>
                </a:solidFill>
              </a:rPr>
              <a:t>. </a:t>
            </a:r>
            <a:endParaRPr dirty="0"/>
          </a:p>
        </p:txBody>
      </p:sp>
      <p:sp>
        <p:nvSpPr>
          <p:cNvPr id="461" name="Google Shape;46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zooplankton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zooplankton.</a:t>
            </a:r>
            <a:endParaRPr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zooplankton from these four choices.</a:t>
            </a:r>
            <a:endParaRPr dirty="0"/>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Correct! This is a picture of zooplankton.</a:t>
            </a:r>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9988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of </a:t>
            </a:r>
            <a:r>
              <a:rPr lang="en-US" b="1" dirty="0"/>
              <a:t>zooplankton</a:t>
            </a:r>
            <a:r>
              <a:rPr lang="en-US" dirty="0"/>
              <a:t>.</a:t>
            </a: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2272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zooplankton from the choices.</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445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r>
              <a:rPr lang="en-US" dirty="0"/>
              <a:t>” is correct! This is the definition of </a:t>
            </a:r>
            <a:r>
              <a:rPr lang="en-US" b="1" dirty="0"/>
              <a:t>zooplankton</a:t>
            </a:r>
            <a:r>
              <a:rPr lang="en-US" dirty="0"/>
              <a:t>.</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581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zooplankton : </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35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Aquatic means something living, growing, or often found in water.</a:t>
            </a:r>
            <a:endParaRPr/>
          </a:p>
        </p:txBody>
      </p:sp>
      <p:sp>
        <p:nvSpPr>
          <p:cNvPr id="151" name="Google Shape;151;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t>
            </a:r>
            <a:r>
              <a:rPr lang="en-US" b="1" dirty="0"/>
              <a:t>zooplankton </a:t>
            </a:r>
            <a:r>
              <a:rPr lang="en-US" dirty="0"/>
              <a:t>from the choices below.</a:t>
            </a:r>
            <a:endParaRPr sz="1200" dirty="0">
              <a:solidFill>
                <a:schemeClr val="dk1"/>
              </a:solidFill>
            </a:endParaRPr>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 copepod” is correct! This is an example of </a:t>
            </a:r>
            <a:r>
              <a:rPr lang="en-US" b="1" dirty="0"/>
              <a:t>zooplankton.</a:t>
            </a:r>
            <a:endParaRPr lang="en-US" dirty="0"/>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9777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zooplankton</a:t>
            </a:r>
            <a:r>
              <a:rPr lang="en-US" sz="1200" dirty="0"/>
              <a:t>: </a:t>
            </a:r>
            <a:r>
              <a:rPr lang="en-US" dirty="0"/>
              <a:t>A copepod.</a:t>
            </a:r>
            <a:endParaRPr lang="en-US" sz="1200"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344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zooplankton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343"/>
                </a:solidFill>
                <a:latin typeface="Helvetica Neue Light"/>
                <a:ea typeface="Helvetica Neue Light"/>
                <a:cs typeface="Helvetica Neue Light"/>
                <a:sym typeface="Helvetica Neue Light"/>
              </a:rPr>
              <a:t>Zooplankton provide food for larger animals, impacting the seafood we enjoy and the overall health of the oceans.</a:t>
            </a:r>
            <a:r>
              <a:rPr lang="en-US" sz="1200" dirty="0"/>
              <a:t>.” That is correct! This is an example of how zooplankton impact your life.</a:t>
            </a:r>
            <a:endParaRPr lang="en-US" dirty="0"/>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74196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0000"/>
              </a:lnSpc>
              <a:spcBef>
                <a:spcPts val="0"/>
              </a:spcBef>
              <a:spcAft>
                <a:spcPts val="0"/>
              </a:spcAft>
              <a:buClr>
                <a:srgbClr val="000000"/>
              </a:buClr>
              <a:buSzPts val="22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zooplankton </a:t>
            </a:r>
            <a:r>
              <a:rPr lang="en-US" sz="1200" dirty="0">
                <a:solidFill>
                  <a:schemeClr val="dk1"/>
                </a:solidFill>
              </a:rPr>
              <a:t>impact my life?”: </a:t>
            </a:r>
            <a:r>
              <a:rPr lang="en-US" sz="1200" dirty="0">
                <a:solidFill>
                  <a:srgbClr val="434343"/>
                </a:solidFill>
                <a:latin typeface="Helvetica Light" panose="020B0403020202020204" pitchFamily="34" charset="0"/>
                <a:ea typeface="Helvetica Neue Light"/>
                <a:cs typeface="Helvetica Neue Light"/>
                <a:sym typeface="Helvetica Neue Light"/>
              </a:rPr>
              <a:t>Zooplankton provide food for larger animals, impacting the seafood we enjoy and the overall health of the oceans.</a:t>
            </a:r>
            <a:endParaRPr lang="en-US" sz="1200" u="none" strike="noStrike" cap="none" dirty="0">
              <a:solidFill>
                <a:srgbClr val="434343"/>
              </a:solidFill>
              <a:latin typeface="Helvetica Light" panose="020B0403020202020204" pitchFamily="34" charset="0"/>
              <a:sym typeface="Arial"/>
            </a:endParaRPr>
          </a:p>
          <a:p>
            <a:pPr>
              <a:lnSpc>
                <a:spcPct val="110000"/>
              </a:lnSpc>
              <a:buSzPts val="2200"/>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3655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62" name="Google Shape;76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1407566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Our “big question” is: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1"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40729238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96526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92221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plant-like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89453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a613fe29c9_4_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85" name="Google Shape;185;g2a613fe29c9_4_0"/>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86" name="Google Shape;186;g2a613fe29c9_4_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b805786743_0_33"/>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94" name="Google Shape;194;g2b805786743_0_33"/>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95" name="Google Shape;195;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water</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775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a:t>
            </a:r>
            <a:r>
              <a:rPr lang="en-US" b="1" u="sng" dirty="0">
                <a:solidFill>
                  <a:srgbClr val="FF0000"/>
                </a:solidFill>
              </a:rPr>
              <a:t>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743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87EBB03F-2D13-4CD3-8032-F4F95A5DE095}"/>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820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B3022BD3-2C70-85D3-B7C8-82F3C66988FE}"/>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507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A0EDAD4D-5622-AF7D-C7A6-CA106DC21A2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465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a:t>
            </a:r>
            <a:r>
              <a:rPr lang="en-US" sz="3000" b="1" u="sng" dirty="0">
                <a:solidFill>
                  <a:srgbClr val="FF0000"/>
                </a:solidFill>
                <a:latin typeface="Calibri" panose="020F0502020204030204" pitchFamily="34" charset="0"/>
                <a:cs typeface="Calibri" panose="020F0502020204030204" pitchFamily="34" charset="0"/>
              </a:rPr>
              <a:t>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9380681F-0821-E028-F084-CB55B7A1A43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033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of False:</a:t>
            </a:r>
            <a:r>
              <a:rPr lang="en-US" dirty="0">
                <a:solidFill>
                  <a:schemeClr val="dk1"/>
                </a:solidFill>
              </a:rPr>
              <a:t> Phytoplankton are </a:t>
            </a:r>
            <a:r>
              <a:rPr lang="en-US" b="0" i="0" dirty="0">
                <a:solidFill>
                  <a:srgbClr val="0D0D0D"/>
                </a:solidFill>
                <a:effectLst/>
                <a:latin typeface="Söhne"/>
              </a:rPr>
              <a:t>tiny animal-like organisms that float or drift in the water</a:t>
            </a:r>
            <a:endParaRPr dirty="0">
              <a:solidFill>
                <a:schemeClr val="dk1"/>
              </a:solidFill>
            </a:endParaRPr>
          </a:p>
        </p:txBody>
      </p:sp>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3"/>
          <a:stretch>
            <a:fillRect/>
          </a:stretch>
        </p:blipFill>
        <p:spPr>
          <a:xfrm>
            <a:off x="685800" y="1988480"/>
            <a:ext cx="7772400" cy="4481665"/>
          </a:xfrm>
          <a:prstGeom prst="rect">
            <a:avLst/>
          </a:prstGeom>
        </p:spPr>
      </p:pic>
      <p:sp>
        <p:nvSpPr>
          <p:cNvPr id="3" name="Google Shape;192;g2b805786743_0_33" descr="Questions">
            <a:extLst>
              <a:ext uri="{FF2B5EF4-FFF2-40B4-BE49-F238E27FC236}">
                <a16:creationId xmlns:a16="http://schemas.microsoft.com/office/drawing/2014/main" id="{D662B198-7058-DF5E-5D57-1EAE261BCA39}"/>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4950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Zooplankton</a:t>
            </a:r>
            <a:endParaRPr sz="1800" b="0" i="0" u="none" strike="noStrike" cap="none" dirty="0">
              <a:solidFill>
                <a:srgbClr val="000000"/>
              </a:solidFill>
              <a:latin typeface="Calibri"/>
              <a:ea typeface="Calibri"/>
              <a:cs typeface="Calibri"/>
              <a:sym typeface="Calibri"/>
            </a:endParaRPr>
          </a:p>
        </p:txBody>
      </p:sp>
      <p:pic>
        <p:nvPicPr>
          <p:cNvPr id="2" name="Picture 1" descr="A group of small white objects&#10;&#10;Description automatically generated">
            <a:extLst>
              <a:ext uri="{FF2B5EF4-FFF2-40B4-BE49-F238E27FC236}">
                <a16:creationId xmlns:a16="http://schemas.microsoft.com/office/drawing/2014/main" id="{73698C75-45DC-EDF8-075A-0276476950C8}"/>
              </a:ext>
            </a:extLst>
          </p:cNvPr>
          <p:cNvPicPr>
            <a:picLocks noChangeAspect="1"/>
          </p:cNvPicPr>
          <p:nvPr/>
        </p:nvPicPr>
        <p:blipFill>
          <a:blip r:embed="rId3"/>
          <a:stretch>
            <a:fillRect/>
          </a:stretch>
        </p:blipFill>
        <p:spPr>
          <a:xfrm>
            <a:off x="303841" y="1933082"/>
            <a:ext cx="8536318" cy="47139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of </a:t>
            </a:r>
            <a:r>
              <a:rPr lang="en-US" b="1" u="sng" dirty="0">
                <a:solidFill>
                  <a:srgbClr val="FF0000"/>
                </a:solidFill>
              </a:rPr>
              <a:t>False</a:t>
            </a:r>
            <a:r>
              <a:rPr lang="en-US" b="1" u="sng" dirty="0">
                <a:solidFill>
                  <a:schemeClr val="dk1"/>
                </a:solidFill>
              </a:rPr>
              <a:t>:</a:t>
            </a:r>
            <a:r>
              <a:rPr lang="en-US" dirty="0">
                <a:solidFill>
                  <a:schemeClr val="dk1"/>
                </a:solidFill>
              </a:rPr>
              <a:t> Phytoplankton are </a:t>
            </a:r>
            <a:r>
              <a:rPr lang="en-US" b="0" i="0" dirty="0">
                <a:solidFill>
                  <a:srgbClr val="0D0D0D"/>
                </a:solidFill>
                <a:effectLst/>
                <a:latin typeface="Söhne"/>
              </a:rPr>
              <a:t>tiny animal-like organisms that float or drift in the water</a:t>
            </a:r>
            <a:endParaRPr dirty="0">
              <a:solidFill>
                <a:schemeClr val="dk1"/>
              </a:solidFill>
            </a:endParaRPr>
          </a:p>
        </p:txBody>
      </p:sp>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3"/>
          <a:stretch>
            <a:fillRect/>
          </a:stretch>
        </p:blipFill>
        <p:spPr>
          <a:xfrm>
            <a:off x="685800" y="1988480"/>
            <a:ext cx="7772400" cy="4481665"/>
          </a:xfrm>
          <a:prstGeom prst="rect">
            <a:avLst/>
          </a:prstGeom>
        </p:spPr>
      </p:pic>
      <p:sp>
        <p:nvSpPr>
          <p:cNvPr id="3" name="Google Shape;192;g2b805786743_0_33" descr="Questions">
            <a:extLst>
              <a:ext uri="{FF2B5EF4-FFF2-40B4-BE49-F238E27FC236}">
                <a16:creationId xmlns:a16="http://schemas.microsoft.com/office/drawing/2014/main" id="{C4115DFB-B2CC-98F1-D38F-F592FB11424D}"/>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1140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098046" y="1332790"/>
            <a:ext cx="7323048"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Zooplankton</a:t>
            </a:r>
            <a:endParaRPr sz="1400" b="0" i="0" u="none" strike="noStrike" cap="none" dirty="0">
              <a:solidFill>
                <a:srgbClr val="000000"/>
              </a:solidFill>
              <a:latin typeface="Arial"/>
              <a:ea typeface="Arial"/>
              <a:cs typeface="Arial"/>
              <a:sym typeface="Arial"/>
            </a:endParaRPr>
          </a:p>
        </p:txBody>
      </p:sp>
      <p:sp>
        <p:nvSpPr>
          <p:cNvPr id="238" name="Google Shape;23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dirty="0">
              <a:solidFill>
                <a:schemeClr val="dk1"/>
              </a:solidFill>
            </a:endParaRPr>
          </a:p>
        </p:txBody>
      </p:sp>
      <p:sp>
        <p:nvSpPr>
          <p:cNvPr id="246" name="Google Shape;24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3" name="Picture 2" descr="Close-up of a group of animals&#10;&#10;Description automatically generated">
            <a:extLst>
              <a:ext uri="{FF2B5EF4-FFF2-40B4-BE49-F238E27FC236}">
                <a16:creationId xmlns:a16="http://schemas.microsoft.com/office/drawing/2014/main" id="{A769DA91-C127-CF0D-A3B9-0FC3033D5369}"/>
              </a:ext>
            </a:extLst>
          </p:cNvPr>
          <p:cNvPicPr>
            <a:picLocks noChangeAspect="1"/>
          </p:cNvPicPr>
          <p:nvPr/>
        </p:nvPicPr>
        <p:blipFill>
          <a:blip r:embed="rId5"/>
          <a:stretch>
            <a:fillRect/>
          </a:stretch>
        </p:blipFill>
        <p:spPr>
          <a:xfrm>
            <a:off x="1231551" y="1944858"/>
            <a:ext cx="6680898" cy="49131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useBgFill="1">
        <p:nvSpPr>
          <p:cNvPr id="28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lose-up of a group of animals&#10;&#10;Description automatically generated">
            <a:extLst>
              <a:ext uri="{FF2B5EF4-FFF2-40B4-BE49-F238E27FC236}">
                <a16:creationId xmlns:a16="http://schemas.microsoft.com/office/drawing/2014/main" id="{DDB6F15F-73A6-55CE-0C56-29BED7DDCCE9}"/>
              </a:ext>
            </a:extLst>
          </p:cNvPr>
          <p:cNvPicPr>
            <a:picLocks noChangeAspect="1"/>
          </p:cNvPicPr>
          <p:nvPr/>
        </p:nvPicPr>
        <p:blipFill rotWithShape="1">
          <a:blip r:embed="rId3"/>
          <a:srcRect t="6350" b="12018"/>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282" name="Rectangle 28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g27e576c1a67_0_364"/>
          <p:cNvSpPr txBox="1"/>
          <p:nvPr/>
        </p:nvSpPr>
        <p:spPr>
          <a:xfrm>
            <a:off x="442167" y="5746071"/>
            <a:ext cx="5261624" cy="85226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000000"/>
              </a:buClr>
              <a:buSzPts val="3600"/>
            </a:pP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What are </a:t>
            </a:r>
            <a:r>
              <a:rPr lang="en-US" sz="3600" kern="1200" dirty="0">
                <a:solidFill>
                  <a:schemeClr val="tx1"/>
                </a:solidFill>
                <a:latin typeface="Calibri" panose="020F0502020204030204" pitchFamily="34" charset="0"/>
                <a:ea typeface="+mj-ea"/>
                <a:cs typeface="Calibri" panose="020F0502020204030204" pitchFamily="34" charset="0"/>
                <a:sym typeface="Calibri"/>
              </a:rPr>
              <a:t>zoo</a:t>
            </a: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plankton?</a:t>
            </a:r>
          </a:p>
        </p:txBody>
      </p:sp>
      <p:sp>
        <p:nvSpPr>
          <p:cNvPr id="261" name="Google Shape;261;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9" name="Google Shape;26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4"/>
        <p:cNvGrpSpPr/>
        <p:nvPr/>
      </p:nvGrpSpPr>
      <p:grpSpPr>
        <a:xfrm>
          <a:off x="0" y="0"/>
          <a:ext cx="0" cy="0"/>
          <a:chOff x="0" y="0"/>
          <a:chExt cx="0" cy="0"/>
        </a:xfrm>
      </p:grpSpPr>
      <p:sp useBgFill="1">
        <p:nvSpPr>
          <p:cNvPr id="281" name="Rectangle 280">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g2a613fe29c9_0_155"/>
          <p:cNvSpPr txBox="1"/>
          <p:nvPr/>
        </p:nvSpPr>
        <p:spPr>
          <a:xfrm>
            <a:off x="418116" y="5524042"/>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4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endParaRPr lang="en-US" sz="2400" kern="1200" dirty="0">
              <a:solidFill>
                <a:schemeClr val="tx1"/>
              </a:solidFill>
              <a:latin typeface="Calibri" panose="020F0502020204030204" pitchFamily="34" charset="0"/>
              <a:ea typeface="+mj-ea"/>
              <a:cs typeface="Calibri" panose="020F0502020204030204" pitchFamily="34" charset="0"/>
              <a:sym typeface="Calibri"/>
            </a:endParaRPr>
          </a:p>
        </p:txBody>
      </p:sp>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lose-up of a sea creature&#10;&#10;Description automatically generated">
            <a:extLst>
              <a:ext uri="{FF2B5EF4-FFF2-40B4-BE49-F238E27FC236}">
                <a16:creationId xmlns:a16="http://schemas.microsoft.com/office/drawing/2014/main" id="{2F412AF7-42B9-15D9-4487-77042591F2C5}"/>
              </a:ext>
            </a:extLst>
          </p:cNvPr>
          <p:cNvPicPr>
            <a:picLocks noChangeAspect="1"/>
          </p:cNvPicPr>
          <p:nvPr/>
        </p:nvPicPr>
        <p:blipFill>
          <a:blip r:embed="rId4"/>
          <a:stretch>
            <a:fillRect/>
          </a:stretch>
        </p:blipFill>
        <p:spPr>
          <a:xfrm>
            <a:off x="893713" y="47414"/>
            <a:ext cx="7354284" cy="55212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ea creatures&#10;&#10;Description automatically generated">
            <a:extLst>
              <a:ext uri="{FF2B5EF4-FFF2-40B4-BE49-F238E27FC236}">
                <a16:creationId xmlns:a16="http://schemas.microsoft.com/office/drawing/2014/main" id="{86F59137-05C6-9455-8074-6530BF7E339F}"/>
              </a:ext>
            </a:extLst>
          </p:cNvPr>
          <p:cNvPicPr>
            <a:picLocks noChangeAspect="1"/>
          </p:cNvPicPr>
          <p:nvPr/>
        </p:nvPicPr>
        <p:blipFill rotWithShape="1">
          <a:blip r:embed="rId3"/>
          <a:srcRect t="19575" b="14177"/>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2555C7-B030-D50F-E8BE-181047D1E6E9}"/>
              </a:ext>
            </a:extLst>
          </p:cNvPr>
          <p:cNvSpPr txBox="1"/>
          <p:nvPr/>
        </p:nvSpPr>
        <p:spPr>
          <a:xfrm>
            <a:off x="3504788" y="5008603"/>
            <a:ext cx="5173220" cy="1399223"/>
          </a:xfrm>
          <a:prstGeom prst="rect">
            <a:avLst/>
          </a:prstGeom>
        </p:spPr>
        <p:txBody>
          <a:bodyPr vert="horz" lIns="91440" tIns="45720" rIns="91440" bIns="45720" rtlCol="0" anchor="ctr">
            <a:noAutofit/>
          </a:bodyPr>
          <a:lstStyle/>
          <a:p>
            <a:pPr>
              <a:lnSpc>
                <a:spcPct val="90000"/>
              </a:lnSpc>
              <a:spcAft>
                <a:spcPts val="600"/>
              </a:spcAft>
            </a:pPr>
            <a:r>
              <a:rPr lang="en-US" sz="2800" b="0" i="0" kern="1200" dirty="0">
                <a:solidFill>
                  <a:schemeClr val="tx1"/>
                </a:solidFill>
                <a:effectLst/>
                <a:latin typeface="Calibri" panose="020F0502020204030204" pitchFamily="34" charset="0"/>
                <a:ea typeface="+mn-ea"/>
                <a:cs typeface="Calibri" panose="020F0502020204030204" pitchFamily="34" charset="0"/>
              </a:rPr>
              <a:t>Zooplankton are small animal-like organisms that feed on phytoplankton or other zooplankton.</a:t>
            </a:r>
          </a:p>
        </p:txBody>
      </p:sp>
      <p:sp>
        <p:nvSpPr>
          <p:cNvPr id="6" name="Google Shape;291;g2a613fe29c9_0_143" descr="Artificial Intelligence">
            <a:extLst>
              <a:ext uri="{FF2B5EF4-FFF2-40B4-BE49-F238E27FC236}">
                <a16:creationId xmlns:a16="http://schemas.microsoft.com/office/drawing/2014/main" id="{D2CBC3A5-FA7F-E5F5-13E2-D15AD1A6148B}"/>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3606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0"/>
        <p:cNvGrpSpPr/>
        <p:nvPr/>
      </p:nvGrpSpPr>
      <p:grpSpPr>
        <a:xfrm>
          <a:off x="0" y="0"/>
          <a:ext cx="0" cy="0"/>
          <a:chOff x="0" y="0"/>
          <a:chExt cx="0" cy="0"/>
        </a:xfrm>
      </p:grpSpPr>
      <p:sp useBgFill="1">
        <p:nvSpPr>
          <p:cNvPr id="301" name="Rectangle 30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0" i="0" dirty="0">
                <a:solidFill>
                  <a:srgbClr val="0D0D0D"/>
                </a:solidFill>
                <a:effectLst/>
                <a:latin typeface="Calibri" panose="020F0502020204030204" pitchFamily="34" charset="0"/>
                <a:cs typeface="Calibri" panose="020F0502020204030204" pitchFamily="34" charset="0"/>
              </a:rPr>
              <a:t>Zooplankton play an important part in controlling the population of phytoplankton and are a key link in transferring energy through the marine food web.</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4" name="Google Shape;291;g2a613fe29c9_0_143" descr="Artificial Intelligence">
            <a:extLst>
              <a:ext uri="{FF2B5EF4-FFF2-40B4-BE49-F238E27FC236}">
                <a16:creationId xmlns:a16="http://schemas.microsoft.com/office/drawing/2014/main" id="{BA2A04C9-5A43-9D8A-09E0-BB90180BA009}"/>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4"/>
          <a:stretch>
            <a:fillRect/>
          </a:stretch>
        </p:blipFill>
        <p:spPr>
          <a:xfrm>
            <a:off x="4575600" y="0"/>
            <a:ext cx="45684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79" name="Rectangle 1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361350" y="1960649"/>
            <a:ext cx="2866641"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1" i="0" u="sng" dirty="0">
                <a:solidFill>
                  <a:srgbClr val="0D0D0D"/>
                </a:solidFill>
                <a:effectLst/>
                <a:latin typeface="Calibri" panose="020F0502020204030204" pitchFamily="34" charset="0"/>
                <a:cs typeface="Calibri" panose="020F0502020204030204" pitchFamily="34" charset="0"/>
              </a:rPr>
              <a:t>True or False</a:t>
            </a:r>
            <a:r>
              <a:rPr lang="en-US" sz="2800" b="1" i="0" dirty="0">
                <a:solidFill>
                  <a:srgbClr val="0D0D0D"/>
                </a:solidFill>
                <a:effectLst/>
                <a:latin typeface="Calibri" panose="020F0502020204030204" pitchFamily="34" charset="0"/>
                <a:cs typeface="Calibri" panose="020F0502020204030204" pitchFamily="34" charset="0"/>
              </a:rPr>
              <a:t>: </a:t>
            </a:r>
            <a:r>
              <a:rPr lang="en-US" sz="2800" b="0" i="0" dirty="0">
                <a:solidFill>
                  <a:srgbClr val="0D0D0D"/>
                </a:solidFill>
                <a:effectLst/>
                <a:latin typeface="Calibri" panose="020F0502020204030204" pitchFamily="34" charset="0"/>
                <a:cs typeface="Calibri" panose="020F0502020204030204" pitchFamily="34" charset="0"/>
              </a:rPr>
              <a:t>Zooplankton </a:t>
            </a:r>
            <a:r>
              <a:rPr lang="en-US" sz="28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3"/>
          <a:stretch>
            <a:fillRect/>
          </a:stretch>
        </p:blipFill>
        <p:spPr>
          <a:xfrm>
            <a:off x="4575600" y="0"/>
            <a:ext cx="4568400" cy="6858000"/>
          </a:xfrm>
          <a:prstGeom prst="rect">
            <a:avLst/>
          </a:prstGeom>
        </p:spPr>
      </p:pic>
      <p:sp>
        <p:nvSpPr>
          <p:cNvPr id="2" name="Google Shape;358;g2b808918c96_0_69" descr="Questions">
            <a:extLst>
              <a:ext uri="{FF2B5EF4-FFF2-40B4-BE49-F238E27FC236}">
                <a16:creationId xmlns:a16="http://schemas.microsoft.com/office/drawing/2014/main" id="{AAE68C7B-1203-BF4E-5E41-DA6C7D28753B}"/>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4332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g2a613fe29c9_0_143"/>
          <p:cNvSpPr txBox="1"/>
          <p:nvPr/>
        </p:nvSpPr>
        <p:spPr>
          <a:xfrm>
            <a:off x="241252" y="2957668"/>
            <a:ext cx="4093096" cy="942664"/>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chemeClr val="dk1"/>
              </a:buClr>
              <a:buSzPts val="1100"/>
            </a:pPr>
            <a:r>
              <a:rPr lang="en-US" sz="2800" b="1" i="0" u="sng" dirty="0">
                <a:solidFill>
                  <a:srgbClr val="FF0000"/>
                </a:solidFill>
                <a:effectLst/>
                <a:latin typeface="Calibri" panose="020F0502020204030204" pitchFamily="34" charset="0"/>
                <a:cs typeface="Calibri" panose="020F0502020204030204" pitchFamily="34" charset="0"/>
              </a:rPr>
              <a:t>True</a:t>
            </a:r>
            <a:r>
              <a:rPr lang="en-US" sz="2800" b="1" i="0" u="sng" dirty="0">
                <a:solidFill>
                  <a:srgbClr val="0D0D0D"/>
                </a:solidFill>
                <a:effectLst/>
                <a:latin typeface="Calibri" panose="020F0502020204030204" pitchFamily="34" charset="0"/>
                <a:cs typeface="Calibri" panose="020F0502020204030204" pitchFamily="34" charset="0"/>
              </a:rPr>
              <a:t> or False</a:t>
            </a:r>
            <a:r>
              <a:rPr lang="en-US" sz="2800" b="1" i="0" dirty="0">
                <a:solidFill>
                  <a:srgbClr val="0D0D0D"/>
                </a:solidFill>
                <a:effectLst/>
                <a:latin typeface="Calibri" panose="020F0502020204030204" pitchFamily="34" charset="0"/>
                <a:cs typeface="Calibri" panose="020F0502020204030204" pitchFamily="34" charset="0"/>
              </a:rPr>
              <a:t>: </a:t>
            </a:r>
            <a:r>
              <a:rPr lang="en-US" sz="2800" b="0" i="0" dirty="0">
                <a:solidFill>
                  <a:srgbClr val="0D0D0D"/>
                </a:solidFill>
                <a:effectLst/>
                <a:latin typeface="Calibri" panose="020F0502020204030204" pitchFamily="34" charset="0"/>
                <a:cs typeface="Calibri" panose="020F0502020204030204" pitchFamily="34" charset="0"/>
              </a:rPr>
              <a:t>Zooplankton </a:t>
            </a:r>
            <a:r>
              <a:rPr lang="en-US" sz="2800" b="0" i="0" kern="1200" dirty="0">
                <a:solidFill>
                  <a:schemeClr val="tx1"/>
                </a:solidFill>
                <a:effectLst/>
                <a:latin typeface="Calibri" panose="020F0502020204030204" pitchFamily="34" charset="0"/>
                <a:ea typeface="+mn-ea"/>
                <a:cs typeface="Calibri" panose="020F0502020204030204" pitchFamily="34" charset="0"/>
              </a:rPr>
              <a:t>feed on phytoplankton or other zooplankton, while phytoplankton produce their own food.</a:t>
            </a:r>
            <a:endParaRPr lang="en-US" sz="280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6" name="Picture 5" descr="A diagram of different types of fish&#10;&#10;Description automatically generated">
            <a:extLst>
              <a:ext uri="{FF2B5EF4-FFF2-40B4-BE49-F238E27FC236}">
                <a16:creationId xmlns:a16="http://schemas.microsoft.com/office/drawing/2014/main" id="{D53C3932-B79F-5EF5-4978-F3EC2CF7D739}"/>
              </a:ext>
            </a:extLst>
          </p:cNvPr>
          <p:cNvPicPr>
            <a:picLocks noChangeAspect="1"/>
          </p:cNvPicPr>
          <p:nvPr/>
        </p:nvPicPr>
        <p:blipFill>
          <a:blip r:embed="rId3"/>
          <a:stretch>
            <a:fillRect/>
          </a:stretch>
        </p:blipFill>
        <p:spPr>
          <a:xfrm>
            <a:off x="4575600" y="0"/>
            <a:ext cx="4568400" cy="6858000"/>
          </a:xfrm>
          <a:prstGeom prst="rect">
            <a:avLst/>
          </a:prstGeom>
        </p:spPr>
      </p:pic>
      <p:sp>
        <p:nvSpPr>
          <p:cNvPr id="2" name="Google Shape;358;g2b808918c96_0_69" descr="Questions">
            <a:extLst>
              <a:ext uri="{FF2B5EF4-FFF2-40B4-BE49-F238E27FC236}">
                <a16:creationId xmlns:a16="http://schemas.microsoft.com/office/drawing/2014/main" id="{DC9ED5A0-8673-128A-3747-2C6A19D1EC2E}"/>
              </a:ext>
            </a:extLst>
          </p:cNvPr>
          <p:cNvSpPr/>
          <p:nvPr/>
        </p:nvSpPr>
        <p:spPr>
          <a:xfrm>
            <a:off x="0" y="0"/>
            <a:ext cx="777600" cy="8214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2445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4"/>
        <p:cNvGrpSpPr/>
        <p:nvPr/>
      </p:nvGrpSpPr>
      <p:grpSpPr>
        <a:xfrm>
          <a:off x="0" y="0"/>
          <a:ext cx="0" cy="0"/>
          <a:chOff x="0" y="0"/>
          <a:chExt cx="0" cy="0"/>
        </a:xfrm>
      </p:grpSpPr>
      <p:sp useBgFill="1">
        <p:nvSpPr>
          <p:cNvPr id="401" name="Rectangle 40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Google Shape;377;g27e576c1a67_0_796"/>
          <p:cNvSpPr txBox="1">
            <a:spLocks noGrp="1"/>
          </p:cNvSpPr>
          <p:nvPr>
            <p:ph type="ctrTitle" idx="4294967295"/>
          </p:nvPr>
        </p:nvSpPr>
        <p:spPr>
          <a:xfrm>
            <a:off x="603504" y="5116529"/>
            <a:ext cx="7944130" cy="1000655"/>
          </a:xfrm>
          <a:prstGeom prst="rect">
            <a:avLst/>
          </a:prstGeom>
        </p:spPr>
        <p:txBody>
          <a:bodyPr spcFirstLastPara="1" vert="horz" lIns="91440" tIns="45720" rIns="91440" bIns="45720" rtlCol="0" anchor="t" anchorCtr="0">
            <a:normAutofit/>
          </a:bodyPr>
          <a:lstStyle/>
          <a:p>
            <a:pPr algn="l">
              <a:lnSpc>
                <a:spcPct val="90000"/>
              </a:lnSpc>
              <a:spcBef>
                <a:spcPct val="0"/>
              </a:spcBef>
              <a:buSzPts val="1400"/>
            </a:pPr>
            <a:r>
              <a:rPr lang="en-US" sz="3200" kern="1200" dirty="0">
                <a:solidFill>
                  <a:schemeClr val="tx1"/>
                </a:solidFill>
                <a:latin typeface="+mj-lt"/>
                <a:ea typeface="+mj-ea"/>
                <a:cs typeface="+mj-cs"/>
              </a:rPr>
              <a:t>Krill </a:t>
            </a:r>
            <a:r>
              <a:rPr lang="en-US" sz="3200" b="0" i="0" u="none" strike="noStrike" kern="1200" cap="none" dirty="0">
                <a:solidFill>
                  <a:schemeClr val="tx1"/>
                </a:solidFill>
                <a:latin typeface="+mj-lt"/>
                <a:ea typeface="+mj-ea"/>
                <a:cs typeface="+mj-cs"/>
                <a:sym typeface="Calibri"/>
              </a:rPr>
              <a:t>are an example of zooplankton</a:t>
            </a:r>
            <a:r>
              <a:rPr lang="en-US" sz="3200" kern="1200" dirty="0">
                <a:solidFill>
                  <a:schemeClr val="tx1"/>
                </a:solidFill>
                <a:latin typeface="+mj-lt"/>
                <a:ea typeface="+mj-ea"/>
                <a:cs typeface="+mj-cs"/>
              </a:rPr>
              <a:t>. Krill are tiny shrimp like creatures. </a:t>
            </a:r>
            <a:endParaRPr lang="en-US" sz="3200" b="0" i="0" u="none" strike="noStrike" kern="1200" cap="none" dirty="0">
              <a:solidFill>
                <a:schemeClr val="tx1"/>
              </a:solidFill>
              <a:latin typeface="+mj-lt"/>
              <a:ea typeface="+mj-ea"/>
              <a:cs typeface="+mj-cs"/>
              <a:sym typeface="Calibri"/>
            </a:endParaRPr>
          </a:p>
        </p:txBody>
      </p:sp>
      <p:pic>
        <p:nvPicPr>
          <p:cNvPr id="3" name="Picture 2" descr="A close-up of a shrimp&#10;&#10;Description automatically generated">
            <a:extLst>
              <a:ext uri="{FF2B5EF4-FFF2-40B4-BE49-F238E27FC236}">
                <a16:creationId xmlns:a16="http://schemas.microsoft.com/office/drawing/2014/main" id="{465FD54B-5352-DC17-B6EF-88F380E6A873}"/>
              </a:ext>
            </a:extLst>
          </p:cNvPr>
          <p:cNvPicPr>
            <a:picLocks noChangeAspect="1"/>
          </p:cNvPicPr>
          <p:nvPr/>
        </p:nvPicPr>
        <p:blipFill rotWithShape="1">
          <a:blip r:embed="rId3"/>
          <a:srcRect b="12062"/>
          <a:stretch/>
        </p:blipFill>
        <p:spPr>
          <a:xfrm>
            <a:off x="20" y="10"/>
            <a:ext cx="9143980" cy="4201449"/>
          </a:xfrm>
          <a:prstGeom prst="rect">
            <a:avLst/>
          </a:prstGeom>
        </p:spPr>
      </p:pic>
      <p:grpSp>
        <p:nvGrpSpPr>
          <p:cNvPr id="403" name="Group 40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404" name="Freeform: Shape 40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75" name="Google Shape;37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7"/>
                                        </p:tgtEl>
                                        <p:attrNameLst>
                                          <p:attrName>style.visibility</p:attrName>
                                        </p:attrNameLst>
                                      </p:cBhvr>
                                      <p:to>
                                        <p:strVal val="visible"/>
                                      </p:to>
                                    </p:set>
                                    <p:animEffect transition="in" filter="fade">
                                      <p:cBhvr>
                                        <p:cTn id="7" dur="7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p:cNvGrpSpPr/>
        <p:nvPr/>
      </p:nvGrpSpPr>
      <p:grpSpPr>
        <a:xfrm>
          <a:off x="0" y="0"/>
          <a:ext cx="0" cy="0"/>
          <a:chOff x="0" y="0"/>
          <a:chExt cx="0" cy="0"/>
        </a:xfrm>
      </p:grpSpPr>
      <p:sp>
        <p:nvSpPr>
          <p:cNvPr id="386" name="Google Shape;386;g2b790e7f309_0_61"/>
          <p:cNvSpPr txBox="1">
            <a:spLocks noGrp="1"/>
          </p:cNvSpPr>
          <p:nvPr>
            <p:ph type="ctrTitle" idx="4294967295"/>
          </p:nvPr>
        </p:nvSpPr>
        <p:spPr>
          <a:xfrm>
            <a:off x="235634" y="2018092"/>
            <a:ext cx="2718582" cy="3172886"/>
          </a:xfrm>
          <a:prstGeom prst="rect">
            <a:avLst/>
          </a:prstGeom>
          <a:solidFill>
            <a:srgbClr val="0A92A4"/>
          </a:solidFill>
          <a:ln>
            <a:solidFill>
              <a:srgbClr val="0A92A4"/>
            </a:solidFill>
          </a:ln>
        </p:spPr>
        <p:txBody>
          <a:bodyPr spcFirstLastPara="1" vert="horz" lIns="91440" tIns="45720" rIns="91440" bIns="45720" rtlCol="0" anchor="ctr" anchorCtr="0">
            <a:normAutofit/>
          </a:bodyPr>
          <a:lstStyle/>
          <a:p>
            <a:pPr marL="0" marR="0" lvl="0" indent="0">
              <a:lnSpc>
                <a:spcPct val="90000"/>
              </a:lnSpc>
              <a:spcBef>
                <a:spcPct val="0"/>
              </a:spcBef>
              <a:spcAft>
                <a:spcPts val="0"/>
              </a:spcAft>
              <a:buClr>
                <a:schemeClr val="dk1"/>
              </a:buClr>
              <a:buSzPts val="1400"/>
            </a:pPr>
            <a:r>
              <a:rPr lang="en-US" sz="2400" b="0" i="0" dirty="0">
                <a:solidFill>
                  <a:schemeClr val="bg1"/>
                </a:solidFill>
                <a:effectLst/>
                <a:latin typeface="Calibri" panose="020F0502020204030204" pitchFamily="34" charset="0"/>
                <a:cs typeface="Calibri" panose="020F0502020204030204" pitchFamily="34" charset="0"/>
              </a:rPr>
              <a:t>Copepods are another example of zooplankton. Copepods are small crustaceans. </a:t>
            </a:r>
            <a:endParaRPr lang="en-US" sz="2400" b="0" i="0" u="none" strike="noStrike" kern="1200" cap="none" dirty="0">
              <a:solidFill>
                <a:schemeClr val="bg1"/>
              </a:solidFill>
              <a:latin typeface="Calibri" panose="020F0502020204030204" pitchFamily="34" charset="0"/>
              <a:ea typeface="+mj-ea"/>
              <a:cs typeface="Calibri" panose="020F0502020204030204" pitchFamily="34" charset="0"/>
              <a:sym typeface="Calibri"/>
            </a:endParaRPr>
          </a:p>
        </p:txBody>
      </p:sp>
      <p:sp>
        <p:nvSpPr>
          <p:cNvPr id="4" name="Google Shape;375;g27e576c1a67_0_796" descr="Artificial Intelligence">
            <a:extLst>
              <a:ext uri="{FF2B5EF4-FFF2-40B4-BE49-F238E27FC236}">
                <a16:creationId xmlns:a16="http://schemas.microsoft.com/office/drawing/2014/main" id="{DCD9E1A2-52D4-77C1-D932-2D6D0DA72EF4}"/>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376;g27e576c1a67_0_796" descr="Comment Like">
            <a:extLst>
              <a:ext uri="{FF2B5EF4-FFF2-40B4-BE49-F238E27FC236}">
                <a16:creationId xmlns:a16="http://schemas.microsoft.com/office/drawing/2014/main" id="{C7B0E413-7E28-3BB2-830E-04D806CF03F5}"/>
              </a:ext>
            </a:extLst>
          </p:cNvPr>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7" name="Picture 6" descr="Close-up&#10;&#10;Description automatically generated">
            <a:extLst>
              <a:ext uri="{FF2B5EF4-FFF2-40B4-BE49-F238E27FC236}">
                <a16:creationId xmlns:a16="http://schemas.microsoft.com/office/drawing/2014/main" id="{5ABB3194-301D-109F-CAF2-C375E6465440}"/>
              </a:ext>
            </a:extLst>
          </p:cNvPr>
          <p:cNvPicPr>
            <a:picLocks noChangeAspect="1"/>
          </p:cNvPicPr>
          <p:nvPr/>
        </p:nvPicPr>
        <p:blipFill>
          <a:blip r:embed="rId5"/>
          <a:stretch>
            <a:fillRect/>
          </a:stretch>
        </p:blipFill>
        <p:spPr>
          <a:xfrm>
            <a:off x="3238048" y="1370996"/>
            <a:ext cx="5903476" cy="411600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7" name="Picture 6" descr="A close-up of a green algae&#10;&#10;Description automatically generated">
            <a:extLst>
              <a:ext uri="{FF2B5EF4-FFF2-40B4-BE49-F238E27FC236}">
                <a16:creationId xmlns:a16="http://schemas.microsoft.com/office/drawing/2014/main" id="{6AC1AA4B-BEBD-F515-E2D1-ECF8BE41C99E}"/>
              </a:ext>
            </a:extLst>
          </p:cNvPr>
          <p:cNvPicPr>
            <a:picLocks noChangeAspect="1"/>
          </p:cNvPicPr>
          <p:nvPr/>
        </p:nvPicPr>
        <p:blipFill rotWithShape="1">
          <a:blip r:embed="rId3"/>
          <a:srcRect b="18367"/>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p:nvSpPr>
          <p:cNvPr id="377" name="Google Shape;377;g27e576c1a67_0_796"/>
          <p:cNvSpPr txBox="1">
            <a:spLocks noGrp="1"/>
          </p:cNvSpPr>
          <p:nvPr>
            <p:ph type="ctrTitle" idx="4294967295"/>
          </p:nvPr>
        </p:nvSpPr>
        <p:spPr>
          <a:xfrm>
            <a:off x="163296" y="5645400"/>
            <a:ext cx="8817408" cy="852260"/>
          </a:xfrm>
          <a:prstGeom prst="rect">
            <a:avLst/>
          </a:prstGeom>
        </p:spPr>
        <p:txBody>
          <a:bodyPr spcFirstLastPara="1" vert="horz" lIns="91440" tIns="45720" rIns="91440" bIns="45720" rtlCol="0" anchor="ctr" anchorCtr="0">
            <a:noAutofit/>
          </a:bodyPr>
          <a:lstStyle/>
          <a:p>
            <a:pPr algn="l">
              <a:lnSpc>
                <a:spcPct val="90000"/>
              </a:lnSpc>
              <a:spcBef>
                <a:spcPct val="0"/>
              </a:spcBef>
              <a:buSzPts val="1400"/>
            </a:pPr>
            <a:r>
              <a:rPr lang="en-US" sz="2600" kern="1200" dirty="0">
                <a:solidFill>
                  <a:schemeClr val="tx1"/>
                </a:solidFill>
                <a:latin typeface="Calibri" panose="020F0502020204030204" pitchFamily="34" charset="0"/>
                <a:ea typeface="+mj-ea"/>
                <a:cs typeface="Calibri" panose="020F0502020204030204" pitchFamily="34" charset="0"/>
              </a:rPr>
              <a:t>Green algae is </a:t>
            </a:r>
            <a:r>
              <a:rPr lang="en-US" sz="2600" b="1" kern="1200" dirty="0">
                <a:solidFill>
                  <a:schemeClr val="tx1"/>
                </a:solidFill>
                <a:latin typeface="Calibri" panose="020F0502020204030204" pitchFamily="34" charset="0"/>
                <a:ea typeface="+mj-ea"/>
                <a:cs typeface="Calibri" panose="020F0502020204030204" pitchFamily="34" charset="0"/>
              </a:rPr>
              <a:t>NOT</a:t>
            </a:r>
            <a:r>
              <a:rPr lang="en-US" sz="2600" kern="1200" dirty="0">
                <a:solidFill>
                  <a:schemeClr val="tx1"/>
                </a:solidFill>
                <a:latin typeface="Calibri" panose="020F0502020204030204" pitchFamily="34" charset="0"/>
                <a:ea typeface="+mj-ea"/>
                <a:cs typeface="Calibri" panose="020F0502020204030204" pitchFamily="34" charset="0"/>
              </a:rPr>
              <a:t> an example of zooplankton. Green algae are tiny floating plants in the water that make food from sunlight, drift in the water, and are important for sea creatures to eat.</a:t>
            </a:r>
            <a:endPar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375" name="Google Shape;37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402;g25e11802ac4_0_864" descr="Comment Dislike">
            <a:extLst>
              <a:ext uri="{FF2B5EF4-FFF2-40B4-BE49-F238E27FC236}">
                <a16:creationId xmlns:a16="http://schemas.microsoft.com/office/drawing/2014/main" id="{705B976A-248B-5E85-3909-458E1B178921}"/>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7"/>
                                        </p:tgtEl>
                                        <p:attrNameLst>
                                          <p:attrName>style.visibility</p:attrName>
                                        </p:attrNameLst>
                                      </p:cBhvr>
                                      <p:to>
                                        <p:strVal val="visible"/>
                                      </p:to>
                                    </p:set>
                                    <p:animEffect transition="in" filter="fade">
                                      <p:cBhvr>
                                        <p:cTn id="7" dur="7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p:cNvGrpSpPr/>
        <p:nvPr/>
      </p:nvGrpSpPr>
      <p:grpSpPr>
        <a:xfrm>
          <a:off x="0" y="0"/>
          <a:ext cx="0" cy="0"/>
          <a:chOff x="0" y="0"/>
          <a:chExt cx="0" cy="0"/>
        </a:xfrm>
      </p:grpSpPr>
      <p:sp useBgFill="1">
        <p:nvSpPr>
          <p:cNvPr id="391" name="Rectangle 39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various sea creatures&#10;&#10;Description automatically generated">
            <a:extLst>
              <a:ext uri="{FF2B5EF4-FFF2-40B4-BE49-F238E27FC236}">
                <a16:creationId xmlns:a16="http://schemas.microsoft.com/office/drawing/2014/main" id="{ECEFADEA-1DDB-E320-3FDF-A274D990A76B}"/>
              </a:ext>
            </a:extLst>
          </p:cNvPr>
          <p:cNvPicPr>
            <a:picLocks noChangeAspect="1"/>
          </p:cNvPicPr>
          <p:nvPr/>
        </p:nvPicPr>
        <p:blipFill rotWithShape="1">
          <a:blip r:embed="rId3"/>
          <a:srcRect l="8582" t="6483" r="35788" b="1"/>
          <a:stretch/>
        </p:blipFill>
        <p:spPr>
          <a:xfrm>
            <a:off x="2642616" y="10"/>
            <a:ext cx="6501384" cy="6857990"/>
          </a:xfrm>
          <a:prstGeom prst="rect">
            <a:avLst/>
          </a:prstGeom>
        </p:spPr>
      </p:pic>
      <p:sp>
        <p:nvSpPr>
          <p:cNvPr id="393" name="Rectangle 39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Google Shape;386;g2b790e7f309_0_61"/>
          <p:cNvSpPr txBox="1">
            <a:spLocks noGrp="1"/>
          </p:cNvSpPr>
          <p:nvPr>
            <p:ph type="ctrTitle" idx="4294967295"/>
          </p:nvPr>
        </p:nvSpPr>
        <p:spPr>
          <a:xfrm>
            <a:off x="360771" y="1238661"/>
            <a:ext cx="3429744" cy="3204134"/>
          </a:xfrm>
          <a:prstGeom prst="rect">
            <a:avLst/>
          </a:prstGeom>
        </p:spPr>
        <p:txBody>
          <a:bodyPr spcFirstLastPara="1" vert="horz" lIns="91440" tIns="45720" rIns="91440" bIns="45720" rtlCol="0" anchor="b" anchorCtr="0">
            <a:normAutofit/>
          </a:bodyPr>
          <a:lstStyle/>
          <a:p>
            <a:pPr marL="0" marR="0" lvl="0" indent="0" algn="l">
              <a:lnSpc>
                <a:spcPct val="90000"/>
              </a:lnSpc>
              <a:spcBef>
                <a:spcPct val="0"/>
              </a:spcBef>
              <a:spcAft>
                <a:spcPts val="0"/>
              </a:spcAft>
              <a:buClr>
                <a:schemeClr val="dk1"/>
              </a:buClr>
              <a:buSzPts val="1400"/>
            </a:pPr>
            <a:r>
              <a:rPr lang="en-US" sz="2800" b="0" i="0" kern="1200" dirty="0">
                <a:solidFill>
                  <a:schemeClr val="tx1"/>
                </a:solidFill>
                <a:effectLst/>
                <a:latin typeface="Calibri" panose="020F0502020204030204" pitchFamily="34" charset="0"/>
                <a:ea typeface="+mj-ea"/>
                <a:cs typeface="Calibri" panose="020F0502020204030204" pitchFamily="34" charset="0"/>
              </a:rPr>
              <a:t>Diatoms are also </a:t>
            </a:r>
            <a:r>
              <a:rPr lang="en-US" sz="2800" b="1" i="0" kern="1200" dirty="0">
                <a:solidFill>
                  <a:schemeClr val="tx1"/>
                </a:solidFill>
                <a:effectLst/>
                <a:latin typeface="Calibri" panose="020F0502020204030204" pitchFamily="34" charset="0"/>
                <a:ea typeface="+mj-ea"/>
                <a:cs typeface="Calibri" panose="020F0502020204030204" pitchFamily="34" charset="0"/>
              </a:rPr>
              <a:t>NOT</a:t>
            </a:r>
            <a:r>
              <a:rPr lang="en-US" sz="2800" b="0" i="0" kern="1200" dirty="0">
                <a:solidFill>
                  <a:schemeClr val="tx1"/>
                </a:solidFill>
                <a:effectLst/>
                <a:latin typeface="Calibri" panose="020F0502020204030204" pitchFamily="34" charset="0"/>
                <a:ea typeface="+mj-ea"/>
                <a:cs typeface="Calibri" panose="020F0502020204030204" pitchFamily="34" charset="0"/>
              </a:rPr>
              <a:t> example of zooplankton. Diatoms are tiny single-celled algae</a:t>
            </a:r>
            <a:r>
              <a:rPr lang="en-US" sz="2800" kern="1200" dirty="0">
                <a:solidFill>
                  <a:schemeClr val="tx1"/>
                </a:solidFill>
                <a:latin typeface="Calibri" panose="020F0502020204030204" pitchFamily="34" charset="0"/>
                <a:ea typeface="+mj-ea"/>
                <a:cs typeface="Calibri" panose="020F0502020204030204" pitchFamily="34" charset="0"/>
              </a:rPr>
              <a:t>, which are plant-like not animal-like.</a:t>
            </a:r>
            <a:endParaRPr lang="en-US" sz="28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395" name="Rectangle 39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7" name="Rectangle 39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375;g27e576c1a67_0_796" descr="Artificial Intelligence">
            <a:extLst>
              <a:ext uri="{FF2B5EF4-FFF2-40B4-BE49-F238E27FC236}">
                <a16:creationId xmlns:a16="http://schemas.microsoft.com/office/drawing/2014/main" id="{DCD9E1A2-52D4-77C1-D932-2D6D0DA72EF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402;g25e11802ac4_0_864" descr="Comment Dislike">
            <a:extLst>
              <a:ext uri="{FF2B5EF4-FFF2-40B4-BE49-F238E27FC236}">
                <a16:creationId xmlns:a16="http://schemas.microsoft.com/office/drawing/2014/main" id="{1BA55DDB-F7D2-4E65-5768-72338271223E}"/>
              </a:ext>
            </a:extLst>
          </p:cNvPr>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86"/>
                                        </p:tgtEl>
                                        <p:attrNameLst>
                                          <p:attrName>style.visibility</p:attrName>
                                        </p:attrNameLst>
                                      </p:cBhvr>
                                      <p:to>
                                        <p:strVal val="visible"/>
                                      </p:to>
                                    </p:set>
                                    <p:animEffect transition="in" filter="fade">
                                      <p:cBhvr>
                                        <p:cTn id="7" dur="4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green algae and diatoms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zooplankton?</a:t>
            </a:r>
            <a:endParaRPr sz="1400" b="0" i="0" u="none" strike="noStrike" cap="none" dirty="0">
              <a:solidFill>
                <a:srgbClr val="000000"/>
              </a:solidFill>
              <a:latin typeface="Arial"/>
              <a:ea typeface="Arial"/>
              <a:cs typeface="Arial"/>
              <a:sym typeface="Arial"/>
            </a:endParaRPr>
          </a:p>
        </p:txBody>
      </p:sp>
      <p:sp>
        <p:nvSpPr>
          <p:cNvPr id="426" name="Google Shape;42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28" name="Google Shape;42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close-up of various sea creatures&#10;&#10;Description automatically generated">
            <a:extLst>
              <a:ext uri="{FF2B5EF4-FFF2-40B4-BE49-F238E27FC236}">
                <a16:creationId xmlns:a16="http://schemas.microsoft.com/office/drawing/2014/main" id="{1E0B7B56-3B51-7AC4-CA8C-7504E8FC2479}"/>
              </a:ext>
            </a:extLst>
          </p:cNvPr>
          <p:cNvPicPr>
            <a:picLocks noChangeAspect="1"/>
          </p:cNvPicPr>
          <p:nvPr/>
        </p:nvPicPr>
        <p:blipFill rotWithShape="1">
          <a:blip r:embed="rId5"/>
          <a:srcRect l="8582" t="6483" r="35788" b="1"/>
          <a:stretch/>
        </p:blipFill>
        <p:spPr>
          <a:xfrm>
            <a:off x="4991279" y="2106086"/>
            <a:ext cx="3714721" cy="3918477"/>
          </a:xfrm>
          <a:prstGeom prst="rect">
            <a:avLst/>
          </a:prstGeom>
        </p:spPr>
      </p:pic>
      <p:pic>
        <p:nvPicPr>
          <p:cNvPr id="3" name="Picture 2" descr="A close-up of a green algae&#10;&#10;Description automatically generated">
            <a:extLst>
              <a:ext uri="{FF2B5EF4-FFF2-40B4-BE49-F238E27FC236}">
                <a16:creationId xmlns:a16="http://schemas.microsoft.com/office/drawing/2014/main" id="{F413E375-A1E4-8BEC-9DC2-7A7DFF5A16FE}"/>
              </a:ext>
            </a:extLst>
          </p:cNvPr>
          <p:cNvPicPr>
            <a:picLocks noChangeAspect="1"/>
          </p:cNvPicPr>
          <p:nvPr/>
        </p:nvPicPr>
        <p:blipFill rotWithShape="1">
          <a:blip r:embed="rId6"/>
          <a:srcRect b="18367"/>
          <a:stretch/>
        </p:blipFill>
        <p:spPr>
          <a:xfrm>
            <a:off x="244775" y="2841172"/>
            <a:ext cx="4090794" cy="2454478"/>
          </a:xfrm>
          <a:prstGeom prst="rect">
            <a:avLst/>
          </a:prstGeom>
          <a:effectLst>
            <a:outerShdw blurRad="596900" dist="330200" dir="8820000" sx="87000" sy="87000" algn="ctr" rotWithShape="0">
              <a:srgbClr val="000000">
                <a:alpha val="29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49" name="Google Shape;44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dirty="0">
              <a:solidFill>
                <a:schemeClr val="dk1"/>
              </a:solidFill>
            </a:endParaRPr>
          </a:p>
        </p:txBody>
      </p:sp>
      <p:pic>
        <p:nvPicPr>
          <p:cNvPr id="3" name="Picture 2" descr="Close-up of a group of animals&#10;&#10;Description automatically generated">
            <a:extLst>
              <a:ext uri="{FF2B5EF4-FFF2-40B4-BE49-F238E27FC236}">
                <a16:creationId xmlns:a16="http://schemas.microsoft.com/office/drawing/2014/main" id="{A769DA91-C127-CF0D-A3B9-0FC3033D5369}"/>
              </a:ext>
            </a:extLst>
          </p:cNvPr>
          <p:cNvPicPr>
            <a:picLocks noChangeAspect="1"/>
          </p:cNvPicPr>
          <p:nvPr/>
        </p:nvPicPr>
        <p:blipFill>
          <a:blip r:embed="rId3"/>
          <a:stretch>
            <a:fillRect/>
          </a:stretch>
        </p:blipFill>
        <p:spPr>
          <a:xfrm>
            <a:off x="1231551" y="1944858"/>
            <a:ext cx="6680898" cy="4913142"/>
          </a:xfrm>
          <a:prstGeom prst="rect">
            <a:avLst/>
          </a:prstGeom>
        </p:spPr>
      </p:pic>
      <p:sp>
        <p:nvSpPr>
          <p:cNvPr id="2" name="Google Shape;455;g2a613fe29c9_2_9" descr="Rewind">
            <a:extLst>
              <a:ext uri="{FF2B5EF4-FFF2-40B4-BE49-F238E27FC236}">
                <a16:creationId xmlns:a16="http://schemas.microsoft.com/office/drawing/2014/main" id="{7041F41C-1C06-0A04-A263-9FFBBF11467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23932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4" name="Google Shape;46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5e11802ac4_0_1976"/>
          <p:cNvCxnSpPr>
            <a:stCxn id="466" idx="4"/>
            <a:endCxn id="46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68" name="Google Shape;46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66" name="Google Shape;46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zoo</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Zooplankton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zoo</a:t>
            </a:r>
            <a:r>
              <a:rPr lang="en-US" sz="3000" b="1" dirty="0">
                <a:latin typeface="Calibri"/>
                <a:ea typeface="Calibri"/>
                <a:cs typeface="Calibri"/>
                <a:sym typeface="Calibri"/>
              </a:rPr>
              <a:t>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5644145" y="4345754"/>
            <a:ext cx="3038622" cy="2122519"/>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4"/>
          <a:stretch>
            <a:fillRect/>
          </a:stretch>
        </p:blipFill>
        <p:spPr>
          <a:xfrm>
            <a:off x="5516546" y="1652281"/>
            <a:ext cx="3293821" cy="2267086"/>
          </a:xfrm>
          <a:prstGeom prst="rect">
            <a:avLst/>
          </a:prstGeom>
        </p:spPr>
      </p:pic>
      <p:pic>
        <p:nvPicPr>
          <p:cNvPr id="4" name="Picture 3" descr="A shrimp with a black background&#10;&#10;Description automatically generated">
            <a:extLst>
              <a:ext uri="{FF2B5EF4-FFF2-40B4-BE49-F238E27FC236}">
                <a16:creationId xmlns:a16="http://schemas.microsoft.com/office/drawing/2014/main" id="{455490A3-C677-D1BF-1ED5-0AC56298CB83}"/>
              </a:ext>
            </a:extLst>
          </p:cNvPr>
          <p:cNvPicPr>
            <a:picLocks noChangeAspect="1"/>
          </p:cNvPicPr>
          <p:nvPr/>
        </p:nvPicPr>
        <p:blipFill>
          <a:blip r:embed="rId5"/>
          <a:stretch>
            <a:fillRect/>
          </a:stretch>
        </p:blipFill>
        <p:spPr>
          <a:xfrm>
            <a:off x="1106933" y="4258887"/>
            <a:ext cx="3038622" cy="2409941"/>
          </a:xfrm>
          <a:prstGeom prst="rect">
            <a:avLst/>
          </a:prstGeom>
        </p:spPr>
      </p:pic>
      <p:pic>
        <p:nvPicPr>
          <p:cNvPr id="6" name="Picture 5" descr="A close-up of a yellow circle&#10;&#10;Description automatically generated">
            <a:extLst>
              <a:ext uri="{FF2B5EF4-FFF2-40B4-BE49-F238E27FC236}">
                <a16:creationId xmlns:a16="http://schemas.microsoft.com/office/drawing/2014/main" id="{303439E5-98F2-B062-F7FD-C3C099931403}"/>
              </a:ext>
            </a:extLst>
          </p:cNvPr>
          <p:cNvPicPr>
            <a:picLocks noChangeAspect="1"/>
          </p:cNvPicPr>
          <p:nvPr/>
        </p:nvPicPr>
        <p:blipFill>
          <a:blip r:embed="rId6"/>
          <a:stretch>
            <a:fillRect/>
          </a:stretch>
        </p:blipFill>
        <p:spPr>
          <a:xfrm>
            <a:off x="1106933" y="1721127"/>
            <a:ext cx="3383319" cy="23130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zoo</a:t>
            </a:r>
            <a:r>
              <a:rPr lang="en-US" sz="3000" b="1" dirty="0">
                <a:latin typeface="Calibri"/>
                <a:ea typeface="Calibri"/>
                <a:cs typeface="Calibri"/>
                <a:sym typeface="Calibri"/>
              </a:rPr>
              <a:t>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5644145" y="4345754"/>
            <a:ext cx="3038622" cy="2122519"/>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4"/>
          <a:stretch>
            <a:fillRect/>
          </a:stretch>
        </p:blipFill>
        <p:spPr>
          <a:xfrm>
            <a:off x="5516546" y="1652281"/>
            <a:ext cx="3293821" cy="2267086"/>
          </a:xfrm>
          <a:prstGeom prst="rect">
            <a:avLst/>
          </a:prstGeom>
        </p:spPr>
      </p:pic>
      <p:pic>
        <p:nvPicPr>
          <p:cNvPr id="4" name="Picture 3" descr="A shrimp with a black background&#10;&#10;Description automatically generated">
            <a:extLst>
              <a:ext uri="{FF2B5EF4-FFF2-40B4-BE49-F238E27FC236}">
                <a16:creationId xmlns:a16="http://schemas.microsoft.com/office/drawing/2014/main" id="{455490A3-C677-D1BF-1ED5-0AC56298CB83}"/>
              </a:ext>
            </a:extLst>
          </p:cNvPr>
          <p:cNvPicPr>
            <a:picLocks noChangeAspect="1"/>
          </p:cNvPicPr>
          <p:nvPr/>
        </p:nvPicPr>
        <p:blipFill>
          <a:blip r:embed="rId5"/>
          <a:stretch>
            <a:fillRect/>
          </a:stretch>
        </p:blipFill>
        <p:spPr>
          <a:xfrm>
            <a:off x="1106933" y="4258887"/>
            <a:ext cx="3038622" cy="2409941"/>
          </a:xfrm>
          <a:prstGeom prst="rect">
            <a:avLst/>
          </a:prstGeom>
        </p:spPr>
      </p:pic>
      <p:pic>
        <p:nvPicPr>
          <p:cNvPr id="6" name="Picture 5" descr="A close-up of a yellow circle&#10;&#10;Description automatically generated">
            <a:extLst>
              <a:ext uri="{FF2B5EF4-FFF2-40B4-BE49-F238E27FC236}">
                <a16:creationId xmlns:a16="http://schemas.microsoft.com/office/drawing/2014/main" id="{303439E5-98F2-B062-F7FD-C3C099931403}"/>
              </a:ext>
            </a:extLst>
          </p:cNvPr>
          <p:cNvPicPr>
            <a:picLocks noChangeAspect="1"/>
          </p:cNvPicPr>
          <p:nvPr/>
        </p:nvPicPr>
        <p:blipFill>
          <a:blip r:embed="rId6"/>
          <a:stretch>
            <a:fillRect/>
          </a:stretch>
        </p:blipFill>
        <p:spPr>
          <a:xfrm>
            <a:off x="1106933" y="1721127"/>
            <a:ext cx="3383319" cy="2313025"/>
          </a:xfrm>
          <a:prstGeom prst="rect">
            <a:avLst/>
          </a:prstGeom>
        </p:spPr>
      </p:pic>
      <p:sp>
        <p:nvSpPr>
          <p:cNvPr id="2" name="Google Shape;531;g2b808918c96_0_97">
            <a:extLst>
              <a:ext uri="{FF2B5EF4-FFF2-40B4-BE49-F238E27FC236}">
                <a16:creationId xmlns:a16="http://schemas.microsoft.com/office/drawing/2014/main" id="{B42732C9-10FA-03A4-AD88-D5C423CC4187}"/>
              </a:ext>
            </a:extLst>
          </p:cNvPr>
          <p:cNvSpPr/>
          <p:nvPr/>
        </p:nvSpPr>
        <p:spPr>
          <a:xfrm>
            <a:off x="885630" y="4208657"/>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09341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rimp with a black background&#10;&#10;Description automatically generated">
            <a:extLst>
              <a:ext uri="{FF2B5EF4-FFF2-40B4-BE49-F238E27FC236}">
                <a16:creationId xmlns:a16="http://schemas.microsoft.com/office/drawing/2014/main" id="{834D3187-B126-04FF-7E23-636BE4AD8359}"/>
              </a:ext>
            </a:extLst>
          </p:cNvPr>
          <p:cNvPicPr>
            <a:picLocks noChangeAspect="1"/>
          </p:cNvPicPr>
          <p:nvPr/>
        </p:nvPicPr>
        <p:blipFill>
          <a:blip r:embed="rId3"/>
          <a:stretch>
            <a:fillRect/>
          </a:stretch>
        </p:blipFill>
        <p:spPr>
          <a:xfrm>
            <a:off x="5661860" y="1138172"/>
            <a:ext cx="3038622" cy="240994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zoo</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Zooplankton</a:t>
            </a:r>
            <a:endParaRPr sz="7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2512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zoo</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68;g25e11802ac4_0_2130">
            <a:extLst>
              <a:ext uri="{FF2B5EF4-FFF2-40B4-BE49-F238E27FC236}">
                <a16:creationId xmlns:a16="http://schemas.microsoft.com/office/drawing/2014/main" id="{44BDEEF6-F11B-B2A8-94C7-C0FB618C3D61}"/>
              </a:ext>
            </a:extLst>
          </p:cNvPr>
          <p:cNvSpPr txBox="1"/>
          <p:nvPr/>
        </p:nvSpPr>
        <p:spPr>
          <a:xfrm>
            <a:off x="1036257" y="1996669"/>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3682738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i="0" u="none" strike="noStrike" cap="none" dirty="0">
                <a:solidFill>
                  <a:srgbClr val="000000"/>
                </a:solidFill>
                <a:latin typeface="Calibri"/>
                <a:ea typeface="Calibri"/>
                <a:cs typeface="Calibri"/>
                <a:sym typeface="Calibri"/>
              </a:rPr>
              <a:t>zoo</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4179420"/>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3187295"/>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568;g25e11802ac4_0_2130">
            <a:extLst>
              <a:ext uri="{FF2B5EF4-FFF2-40B4-BE49-F238E27FC236}">
                <a16:creationId xmlns:a16="http://schemas.microsoft.com/office/drawing/2014/main" id="{44BDEEF6-F11B-B2A8-94C7-C0FB618C3D61}"/>
              </a:ext>
            </a:extLst>
          </p:cNvPr>
          <p:cNvSpPr txBox="1"/>
          <p:nvPr/>
        </p:nvSpPr>
        <p:spPr>
          <a:xfrm>
            <a:off x="1036257" y="1996669"/>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3" name="Google Shape;597;g2b808918c96_0_120">
            <a:extLst>
              <a:ext uri="{FF2B5EF4-FFF2-40B4-BE49-F238E27FC236}">
                <a16:creationId xmlns:a16="http://schemas.microsoft.com/office/drawing/2014/main" id="{4409BE76-9DE3-9FF1-1DB4-94B99716D110}"/>
              </a:ext>
            </a:extLst>
          </p:cNvPr>
          <p:cNvSpPr/>
          <p:nvPr/>
        </p:nvSpPr>
        <p:spPr>
          <a:xfrm>
            <a:off x="325969" y="1728597"/>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94513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rimp with a black background&#10;&#10;Description automatically generated">
            <a:extLst>
              <a:ext uri="{FF2B5EF4-FFF2-40B4-BE49-F238E27FC236}">
                <a16:creationId xmlns:a16="http://schemas.microsoft.com/office/drawing/2014/main" id="{834D3187-B126-04FF-7E23-636BE4AD8359}"/>
              </a:ext>
            </a:extLst>
          </p:cNvPr>
          <p:cNvPicPr>
            <a:picLocks noChangeAspect="1"/>
          </p:cNvPicPr>
          <p:nvPr/>
        </p:nvPicPr>
        <p:blipFill>
          <a:blip r:embed="rId3"/>
          <a:stretch>
            <a:fillRect/>
          </a:stretch>
        </p:blipFill>
        <p:spPr>
          <a:xfrm>
            <a:off x="5661860" y="1138172"/>
            <a:ext cx="3038622" cy="240994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zoo</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Zooplankton</a:t>
            </a:r>
            <a:endParaRPr sz="700" b="0" i="0" u="none" strike="noStrike" cap="none" dirty="0">
              <a:solidFill>
                <a:srgbClr val="000000"/>
              </a:solidFill>
              <a:latin typeface="Arial"/>
              <a:ea typeface="Arial"/>
              <a:cs typeface="Arial"/>
              <a:sym typeface="Arial"/>
            </a:endParaRPr>
          </a:p>
        </p:txBody>
      </p:sp>
      <p:sp>
        <p:nvSpPr>
          <p:cNvPr id="4" name="Google Shape;568;g25e11802ac4_0_2130">
            <a:extLst>
              <a:ext uri="{FF2B5EF4-FFF2-40B4-BE49-F238E27FC236}">
                <a16:creationId xmlns:a16="http://schemas.microsoft.com/office/drawing/2014/main" id="{6F2BF84B-BEEE-DB2B-FCCD-E7AB6F2839EC}"/>
              </a:ext>
            </a:extLst>
          </p:cNvPr>
          <p:cNvSpPr txBox="1"/>
          <p:nvPr/>
        </p:nvSpPr>
        <p:spPr>
          <a:xfrm>
            <a:off x="895956" y="1399580"/>
            <a:ext cx="3173841"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225421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a5a1442303_0_32"/>
          <p:cNvSpPr txBox="1"/>
          <p:nvPr/>
        </p:nvSpPr>
        <p:spPr>
          <a:xfrm>
            <a:off x="364325" y="1011625"/>
            <a:ext cx="8569500" cy="1092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Aquatic</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living, growing, or often found in the water</a:t>
            </a:r>
            <a:endParaRPr sz="3000" b="0" i="0" u="none" strike="noStrike" cap="none">
              <a:solidFill>
                <a:srgbClr val="888888"/>
              </a:solidFill>
              <a:latin typeface="Calibri"/>
              <a:ea typeface="Calibri"/>
              <a:cs typeface="Calibri"/>
              <a:sym typeface="Calibri"/>
            </a:endParaRPr>
          </a:p>
        </p:txBody>
      </p:sp>
      <p:pic>
        <p:nvPicPr>
          <p:cNvPr id="155" name="Google Shape;155;g2a5a1442303_0_32"/>
          <p:cNvPicPr preferRelativeResize="0"/>
          <p:nvPr/>
        </p:nvPicPr>
        <p:blipFill rotWithShape="1">
          <a:blip r:embed="rId4">
            <a:alphaModFix/>
          </a:blip>
          <a:srcRect/>
          <a:stretch/>
        </p:blipFill>
        <p:spPr>
          <a:xfrm>
            <a:off x="1389600" y="1827450"/>
            <a:ext cx="6591150" cy="439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Green Algae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A </a:t>
            </a:r>
            <a:r>
              <a:rPr lang="en-US" sz="2400" dirty="0">
                <a:solidFill>
                  <a:srgbClr val="434343"/>
                </a:solidFill>
                <a:latin typeface="Helvetica Neue Light"/>
                <a:ea typeface="Helvetica Neue Light"/>
                <a:cs typeface="Helvetica Neue Light"/>
                <a:sym typeface="Helvetica Neue Light"/>
              </a:rPr>
              <a:t>lizard</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Green Algae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whale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64;g2b808918c96_0_144">
            <a:extLst>
              <a:ext uri="{FF2B5EF4-FFF2-40B4-BE49-F238E27FC236}">
                <a16:creationId xmlns:a16="http://schemas.microsoft.com/office/drawing/2014/main" id="{F46435F6-EB52-28CB-FA38-DEEAE50EC978}"/>
              </a:ext>
            </a:extLst>
          </p:cNvPr>
          <p:cNvSpPr/>
          <p:nvPr/>
        </p:nvSpPr>
        <p:spPr>
          <a:xfrm>
            <a:off x="325969" y="1797574"/>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1474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rimp with a black background&#10;&#10;Description automatically generated">
            <a:extLst>
              <a:ext uri="{FF2B5EF4-FFF2-40B4-BE49-F238E27FC236}">
                <a16:creationId xmlns:a16="http://schemas.microsoft.com/office/drawing/2014/main" id="{834D3187-B126-04FF-7E23-636BE4AD8359}"/>
              </a:ext>
            </a:extLst>
          </p:cNvPr>
          <p:cNvPicPr>
            <a:picLocks noChangeAspect="1"/>
          </p:cNvPicPr>
          <p:nvPr/>
        </p:nvPicPr>
        <p:blipFill>
          <a:blip r:embed="rId3"/>
          <a:stretch>
            <a:fillRect/>
          </a:stretch>
        </p:blipFill>
        <p:spPr>
          <a:xfrm>
            <a:off x="5661860" y="1138172"/>
            <a:ext cx="3038622" cy="240994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zoo</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Zooplankton</a:t>
            </a:r>
            <a:endParaRPr sz="700" b="0" i="0" u="none" strike="noStrike" cap="none" dirty="0">
              <a:solidFill>
                <a:srgbClr val="000000"/>
              </a:solidFill>
              <a:latin typeface="Arial"/>
              <a:ea typeface="Arial"/>
              <a:cs typeface="Arial"/>
              <a:sym typeface="Arial"/>
            </a:endParaRPr>
          </a:p>
        </p:txBody>
      </p:sp>
      <p:sp>
        <p:nvSpPr>
          <p:cNvPr id="4" name="Google Shape;568;g25e11802ac4_0_2130">
            <a:extLst>
              <a:ext uri="{FF2B5EF4-FFF2-40B4-BE49-F238E27FC236}">
                <a16:creationId xmlns:a16="http://schemas.microsoft.com/office/drawing/2014/main" id="{6F2BF84B-BEEE-DB2B-FCCD-E7AB6F2839EC}"/>
              </a:ext>
            </a:extLst>
          </p:cNvPr>
          <p:cNvSpPr txBox="1"/>
          <p:nvPr/>
        </p:nvSpPr>
        <p:spPr>
          <a:xfrm>
            <a:off x="895956" y="1399580"/>
            <a:ext cx="3173841"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 name="Google Shape;637;g25e11802ac4_0_2367">
            <a:extLst>
              <a:ext uri="{FF2B5EF4-FFF2-40B4-BE49-F238E27FC236}">
                <a16:creationId xmlns:a16="http://schemas.microsoft.com/office/drawing/2014/main" id="{A9E9F67C-CCD0-0985-454E-216DADBD7928}"/>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813483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122753"/>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Zooplankton provide food for larger animals, impacting the seafood we enjoy and the overall health of the oceans.</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Zooplankton help make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Zooplankton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51394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Zooplankton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32" y="4122753"/>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Zooplankton provide food for larger animals, impacting the seafood we enjoy and the overall health of the oceans.</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32" y="3066010"/>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Zooplankton help make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Zooplankton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32" y="551394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Zooplankton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
        <p:nvSpPr>
          <p:cNvPr id="2" name="Google Shape;732;g2b808918c96_0_169">
            <a:extLst>
              <a:ext uri="{FF2B5EF4-FFF2-40B4-BE49-F238E27FC236}">
                <a16:creationId xmlns:a16="http://schemas.microsoft.com/office/drawing/2014/main" id="{D80BF673-886F-647A-7913-37E33AD9FC56}"/>
              </a:ext>
            </a:extLst>
          </p:cNvPr>
          <p:cNvSpPr/>
          <p:nvPr/>
        </p:nvSpPr>
        <p:spPr>
          <a:xfrm>
            <a:off x="289637" y="4067266"/>
            <a:ext cx="8473855" cy="100356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4021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 name="Picture 1" descr="A shrimp with a black background&#10;&#10;Description automatically generated">
            <a:extLst>
              <a:ext uri="{FF2B5EF4-FFF2-40B4-BE49-F238E27FC236}">
                <a16:creationId xmlns:a16="http://schemas.microsoft.com/office/drawing/2014/main" id="{834D3187-B126-04FF-7E23-636BE4AD8359}"/>
              </a:ext>
            </a:extLst>
          </p:cNvPr>
          <p:cNvPicPr>
            <a:picLocks noChangeAspect="1"/>
          </p:cNvPicPr>
          <p:nvPr/>
        </p:nvPicPr>
        <p:blipFill>
          <a:blip r:embed="rId3"/>
          <a:stretch>
            <a:fillRect/>
          </a:stretch>
        </p:blipFill>
        <p:spPr>
          <a:xfrm>
            <a:off x="5661860" y="1138172"/>
            <a:ext cx="3038622" cy="2409941"/>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zoo</a:t>
            </a:r>
            <a:r>
              <a:rPr lang="en-US" sz="1700" dirty="0">
                <a:latin typeface="Helvetica Neue Light"/>
                <a:ea typeface="Helvetica Neue Light"/>
                <a:cs typeface="Helvetica Neue Light"/>
                <a:sym typeface="Helvetica Neue Light"/>
              </a:rPr>
              <a:t>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Zooplankton</a:t>
            </a:r>
            <a:endParaRPr sz="700" b="0" i="0" u="none" strike="noStrike" cap="none" dirty="0">
              <a:solidFill>
                <a:srgbClr val="000000"/>
              </a:solidFill>
              <a:latin typeface="Arial"/>
              <a:ea typeface="Arial"/>
              <a:cs typeface="Arial"/>
              <a:sym typeface="Arial"/>
            </a:endParaRPr>
          </a:p>
        </p:txBody>
      </p:sp>
      <p:sp>
        <p:nvSpPr>
          <p:cNvPr id="4" name="Google Shape;568;g25e11802ac4_0_2130">
            <a:extLst>
              <a:ext uri="{FF2B5EF4-FFF2-40B4-BE49-F238E27FC236}">
                <a16:creationId xmlns:a16="http://schemas.microsoft.com/office/drawing/2014/main" id="{6F2BF84B-BEEE-DB2B-FCCD-E7AB6F2839EC}"/>
              </a:ext>
            </a:extLst>
          </p:cNvPr>
          <p:cNvSpPr txBox="1"/>
          <p:nvPr/>
        </p:nvSpPr>
        <p:spPr>
          <a:xfrm>
            <a:off x="895956" y="1399580"/>
            <a:ext cx="3173841"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animal-like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 name="Google Shape;637;g25e11802ac4_0_2367">
            <a:extLst>
              <a:ext uri="{FF2B5EF4-FFF2-40B4-BE49-F238E27FC236}">
                <a16:creationId xmlns:a16="http://schemas.microsoft.com/office/drawing/2014/main" id="{A9E9F67C-CCD0-0985-454E-216DADBD7928}"/>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copepod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702;g25e11802ac4_0_2536">
            <a:extLst>
              <a:ext uri="{FF2B5EF4-FFF2-40B4-BE49-F238E27FC236}">
                <a16:creationId xmlns:a16="http://schemas.microsoft.com/office/drawing/2014/main" id="{1A099F8C-F15D-E2D4-E925-0C84FBB4E557}"/>
              </a:ext>
            </a:extLst>
          </p:cNvPr>
          <p:cNvSpPr txBox="1"/>
          <p:nvPr/>
        </p:nvSpPr>
        <p:spPr>
          <a:xfrm>
            <a:off x="5710154" y="4091605"/>
            <a:ext cx="2976522" cy="212361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2200" dirty="0">
                <a:solidFill>
                  <a:srgbClr val="434343"/>
                </a:solidFill>
                <a:latin typeface="Helvetica Light" panose="020B0403020202020204" pitchFamily="34" charset="0"/>
                <a:ea typeface="Helvetica Neue Light"/>
                <a:cs typeface="Helvetica Neue Light"/>
                <a:sym typeface="Helvetica Neue Light"/>
              </a:rPr>
              <a:t>Zooplankton provide food for larger animals, impacting the seafood we enjoy and the overall health of the oceans.</a:t>
            </a:r>
            <a:endParaRPr sz="22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1546559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65" name="Google Shape;76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Zooplankton</a:t>
            </a:r>
            <a:r>
              <a:rPr lang="en-US" b="1" dirty="0">
                <a:solidFill>
                  <a:schemeClr val="dk1"/>
                </a:solidFill>
              </a:rPr>
              <a:t>: </a:t>
            </a:r>
            <a:r>
              <a:rPr lang="en-US" b="0" i="0" dirty="0">
                <a:solidFill>
                  <a:srgbClr val="0D0D0D"/>
                </a:solidFill>
                <a:effectLst/>
                <a:latin typeface="Söhne"/>
              </a:rPr>
              <a:t>tiny animal-like organisms that float or drift in the water</a:t>
            </a:r>
            <a:endParaRPr dirty="0">
              <a:solidFill>
                <a:schemeClr val="dk1"/>
              </a:solidFill>
            </a:endParaRPr>
          </a:p>
        </p:txBody>
      </p:sp>
      <p:pic>
        <p:nvPicPr>
          <p:cNvPr id="3" name="Picture 2" descr="Close-up of a group of animals&#10;&#10;Description automatically generated">
            <a:extLst>
              <a:ext uri="{FF2B5EF4-FFF2-40B4-BE49-F238E27FC236}">
                <a16:creationId xmlns:a16="http://schemas.microsoft.com/office/drawing/2014/main" id="{A769DA91-C127-CF0D-A3B9-0FC3033D5369}"/>
              </a:ext>
            </a:extLst>
          </p:cNvPr>
          <p:cNvPicPr>
            <a:picLocks noChangeAspect="1"/>
          </p:cNvPicPr>
          <p:nvPr/>
        </p:nvPicPr>
        <p:blipFill>
          <a:blip r:embed="rId3"/>
          <a:stretch>
            <a:fillRect/>
          </a:stretch>
        </p:blipFill>
        <p:spPr>
          <a:xfrm>
            <a:off x="1231551" y="1944858"/>
            <a:ext cx="6680898" cy="4913142"/>
          </a:xfrm>
          <a:prstGeom prst="rect">
            <a:avLst/>
          </a:prstGeom>
        </p:spPr>
      </p:pic>
      <p:sp>
        <p:nvSpPr>
          <p:cNvPr id="2" name="Google Shape;455;g2a613fe29c9_2_9" descr="Rewind">
            <a:extLst>
              <a:ext uri="{FF2B5EF4-FFF2-40B4-BE49-F238E27FC236}">
                <a16:creationId xmlns:a16="http://schemas.microsoft.com/office/drawing/2014/main" id="{7041F41C-1C06-0A04-A263-9FFBBF114670}"/>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4647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42" name="Rectangle 14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239151" y="1960649"/>
            <a:ext cx="3263703"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5661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161;g2b807f687a5_1_0" descr="Rewind">
            <a:extLst>
              <a:ext uri="{FF2B5EF4-FFF2-40B4-BE49-F238E27FC236}">
                <a16:creationId xmlns:a16="http://schemas.microsoft.com/office/drawing/2014/main" id="{8E9832E1-EB9C-B50F-AFC2-C12F9EAF6B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9742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09" name="Google Shape;80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61;g2b807f687a5_1_0" descr="Rewind">
            <a:extLst>
              <a:ext uri="{FF2B5EF4-FFF2-40B4-BE49-F238E27FC236}">
                <a16:creationId xmlns:a16="http://schemas.microsoft.com/office/drawing/2014/main" id="{F84E2C09-FFD4-A025-562F-8AA3189B1ACD}"/>
              </a:ext>
            </a:extLst>
          </p:cNvPr>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2" name="Google Shape;161;g2b807f687a5_1_0" descr="Rewind">
            <a:extLst>
              <a:ext uri="{FF2B5EF4-FFF2-40B4-BE49-F238E27FC236}">
                <a16:creationId xmlns:a16="http://schemas.microsoft.com/office/drawing/2014/main" id="{3FB353ED-70C2-527F-91B3-E223B5084D2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583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endParaRPr dirty="0">
              <a:solidFill>
                <a:schemeClr val="dk1"/>
              </a:solidFill>
            </a:endParaRPr>
          </a:p>
        </p:txBody>
      </p:sp>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3"/>
          <a:stretch>
            <a:fillRect/>
          </a:stretch>
        </p:blipFill>
        <p:spPr>
          <a:xfrm>
            <a:off x="685800" y="1988480"/>
            <a:ext cx="7772400" cy="4481665"/>
          </a:xfrm>
          <a:prstGeom prst="rect">
            <a:avLst/>
          </a:prstGeom>
        </p:spPr>
      </p:pic>
      <p:sp>
        <p:nvSpPr>
          <p:cNvPr id="2" name="Google Shape;455;g2a613fe29c9_2_9" descr="Rewind">
            <a:extLst>
              <a:ext uri="{FF2B5EF4-FFF2-40B4-BE49-F238E27FC236}">
                <a16:creationId xmlns:a16="http://schemas.microsoft.com/office/drawing/2014/main" id="{BACA7CEA-F9FE-CB28-C183-2F7042262C38}"/>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14471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8413</TotalTime>
  <Words>2321</Words>
  <Application>Microsoft Macintosh PowerPoint</Application>
  <PresentationFormat>On-screen Show (4:3)</PresentationFormat>
  <Paragraphs>313</Paragraphs>
  <Slides>60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Calibri</vt:lpstr>
      <vt:lpstr>Helvetica Neue Light</vt:lpstr>
      <vt:lpstr>Poppins</vt:lpstr>
      <vt:lpstr>Arial</vt:lpstr>
      <vt:lpstr>Helvetica Light</vt:lpstr>
      <vt:lpstr>Söhne</vt:lpstr>
      <vt:lpstr>-apple-system</vt:lpstr>
      <vt:lpstr>GeographWeb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Krill are an example of zooplankton. Krill are tiny shrimp like creatures. </vt:lpstr>
      <vt:lpstr>Copepods are another example of zooplankton. Copepods are small crustaceans. </vt:lpstr>
      <vt:lpstr>PowerPoint Presentation</vt:lpstr>
      <vt:lpstr>Green algae is NOT an example of zooplankton. Green algae are tiny floating plants in the water that make food from sunlight, drift in the water, and are important for sea creatures to eat.</vt:lpstr>
      <vt:lpstr>Diatoms are also NOT example of zooplankton. Diatoms are tiny single-celled algae, which are plant-like not animal-like.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25</cp:revision>
  <dcterms:created xsi:type="dcterms:W3CDTF">2017-05-16T13:21:17Z</dcterms:created>
  <dcterms:modified xsi:type="dcterms:W3CDTF">2024-02-26T02:57:45Z</dcterms:modified>
</cp:coreProperties>
</file>